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8" r:id="rId3"/>
    <p:sldId id="259"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9/25/2024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1977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9/25/2024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920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9/25/2024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7856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9/25/2024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8035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9/25/2024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623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9/25/2024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905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9/25/2024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4208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9/25/2024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642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9/25/2024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5932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9/25/2024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3811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9/25/2024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3595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9/25/2024</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799029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7DB4E-67F0-2A9A-F98F-17F2D847FBA3}"/>
              </a:ext>
            </a:extLst>
          </p:cNvPr>
          <p:cNvSpPr>
            <a:spLocks noGrp="1"/>
          </p:cNvSpPr>
          <p:nvPr>
            <p:ph type="ctrTitle"/>
          </p:nvPr>
        </p:nvSpPr>
        <p:spPr>
          <a:xfrm>
            <a:off x="6014678" y="702870"/>
            <a:ext cx="5614993" cy="3093468"/>
          </a:xfrm>
        </p:spPr>
        <p:txBody>
          <a:bodyPr anchor="b">
            <a:normAutofit/>
          </a:bodyPr>
          <a:lstStyle/>
          <a:p>
            <a:pPr algn="ctr"/>
            <a:r>
              <a:rPr lang="en-SG" b="1" dirty="0"/>
              <a:t>IVORY</a:t>
            </a:r>
            <a:r>
              <a:rPr lang="en-SG" dirty="0"/>
              <a:t> </a:t>
            </a:r>
            <a:br>
              <a:rPr lang="en-SG"/>
            </a:br>
            <a:r>
              <a:rPr lang="en-SG" sz="5400"/>
              <a:t>STORE </a:t>
            </a:r>
            <a:endParaRPr lang="en-SG" dirty="0"/>
          </a:p>
        </p:txBody>
      </p:sp>
      <p:sp>
        <p:nvSpPr>
          <p:cNvPr id="3" name="Subtitle 2">
            <a:extLst>
              <a:ext uri="{FF2B5EF4-FFF2-40B4-BE49-F238E27FC236}">
                <a16:creationId xmlns:a16="http://schemas.microsoft.com/office/drawing/2014/main" id="{0507AE20-89D8-8464-4149-CAF6D67DFEEF}"/>
              </a:ext>
            </a:extLst>
          </p:cNvPr>
          <p:cNvSpPr>
            <a:spLocks noGrp="1"/>
          </p:cNvSpPr>
          <p:nvPr>
            <p:ph type="subTitle" idx="1"/>
          </p:nvPr>
        </p:nvSpPr>
        <p:spPr>
          <a:xfrm>
            <a:off x="6014677" y="4067746"/>
            <a:ext cx="5614993" cy="2163418"/>
          </a:xfrm>
        </p:spPr>
        <p:txBody>
          <a:bodyPr anchor="t">
            <a:normAutofit/>
          </a:bodyPr>
          <a:lstStyle/>
          <a:p>
            <a:r>
              <a:rPr lang="en-SG" sz="3200" b="1" dirty="0"/>
              <a:t>2022</a:t>
            </a:r>
          </a:p>
        </p:txBody>
      </p:sp>
      <p:pic>
        <p:nvPicPr>
          <p:cNvPr id="4" name="Picture 3">
            <a:extLst>
              <a:ext uri="{FF2B5EF4-FFF2-40B4-BE49-F238E27FC236}">
                <a16:creationId xmlns:a16="http://schemas.microsoft.com/office/drawing/2014/main" id="{F490989F-0433-2E1B-77E3-55E14BD734F4}"/>
              </a:ext>
            </a:extLst>
          </p:cNvPr>
          <p:cNvPicPr>
            <a:picLocks noChangeAspect="1"/>
          </p:cNvPicPr>
          <p:nvPr/>
        </p:nvPicPr>
        <p:blipFill>
          <a:blip r:embed="rId2">
            <a:alphaModFix/>
          </a:blip>
          <a:srcRect l="23781" r="8878"/>
          <a:stretch/>
        </p:blipFill>
        <p:spPr>
          <a:xfrm>
            <a:off x="482600" y="489856"/>
            <a:ext cx="5349331" cy="5878282"/>
          </a:xfrm>
          <a:prstGeom prst="rect">
            <a:avLst/>
          </a:prstGeom>
        </p:spPr>
      </p:pic>
      <p:cxnSp>
        <p:nvCxnSpPr>
          <p:cNvPr id="30" name="Straight Connector 29">
            <a:extLst>
              <a:ext uri="{FF2B5EF4-FFF2-40B4-BE49-F238E27FC236}">
                <a16:creationId xmlns:a16="http://schemas.microsoft.com/office/drawing/2014/main" id="{9430F693-CD1C-4A41-9E80-FBEF9D128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7970E3C-BEF9-4097-A8D1-F453686992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515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7DB4E-67F0-2A9A-F98F-17F2D847FBA3}"/>
              </a:ext>
            </a:extLst>
          </p:cNvPr>
          <p:cNvSpPr>
            <a:spLocks noGrp="1"/>
          </p:cNvSpPr>
          <p:nvPr>
            <p:ph type="ctrTitle"/>
          </p:nvPr>
        </p:nvSpPr>
        <p:spPr>
          <a:xfrm>
            <a:off x="3592286" y="702870"/>
            <a:ext cx="8037385" cy="679616"/>
          </a:xfrm>
        </p:spPr>
        <p:txBody>
          <a:bodyPr anchor="b">
            <a:normAutofit/>
          </a:bodyPr>
          <a:lstStyle/>
          <a:p>
            <a:r>
              <a:rPr lang="en-SG" sz="3200" b="1" dirty="0"/>
              <a:t>PROBLEM STATEMENT</a:t>
            </a:r>
          </a:p>
        </p:txBody>
      </p:sp>
      <p:sp>
        <p:nvSpPr>
          <p:cNvPr id="3" name="Subtitle 2">
            <a:extLst>
              <a:ext uri="{FF2B5EF4-FFF2-40B4-BE49-F238E27FC236}">
                <a16:creationId xmlns:a16="http://schemas.microsoft.com/office/drawing/2014/main" id="{0507AE20-89D8-8464-4149-CAF6D67DFEEF}"/>
              </a:ext>
            </a:extLst>
          </p:cNvPr>
          <p:cNvSpPr>
            <a:spLocks noGrp="1"/>
          </p:cNvSpPr>
          <p:nvPr>
            <p:ph type="subTitle" idx="1"/>
          </p:nvPr>
        </p:nvSpPr>
        <p:spPr>
          <a:xfrm>
            <a:off x="3243943" y="1774374"/>
            <a:ext cx="8567057" cy="4456790"/>
          </a:xfrm>
        </p:spPr>
        <p:txBody>
          <a:bodyPr anchor="t">
            <a:normAutofit lnSpcReduction="10000"/>
          </a:bodyPr>
          <a:lstStyle/>
          <a:p>
            <a:pPr algn="just">
              <a:lnSpc>
                <a:spcPct val="150000"/>
              </a:lnSpc>
            </a:pPr>
            <a:r>
              <a:rPr lang="en-SG" dirty="0"/>
              <a:t>A leading online clothing store ; "Ivory-The Online Store", offering a variety of apparel categories for men and women of different age groups, aims to </a:t>
            </a:r>
            <a:r>
              <a:rPr lang="en-SG" dirty="0" err="1"/>
              <a:t>analyze</a:t>
            </a:r>
            <a:r>
              <a:rPr lang="en-SG" dirty="0"/>
              <a:t> its sales data for the year 2022. The objective is to understand the sales performance across different states and through various sales channels. This analysis will help identify trends, preferences, and regional differences, as well as the effectiveness of different sales channels. </a:t>
            </a:r>
          </a:p>
          <a:p>
            <a:endParaRPr lang="en-SG" dirty="0"/>
          </a:p>
        </p:txBody>
      </p:sp>
      <p:pic>
        <p:nvPicPr>
          <p:cNvPr id="4" name="Picture 3">
            <a:extLst>
              <a:ext uri="{FF2B5EF4-FFF2-40B4-BE49-F238E27FC236}">
                <a16:creationId xmlns:a16="http://schemas.microsoft.com/office/drawing/2014/main" id="{F490989F-0433-2E1B-77E3-55E14BD734F4}"/>
              </a:ext>
            </a:extLst>
          </p:cNvPr>
          <p:cNvPicPr>
            <a:picLocks noChangeAspect="1"/>
          </p:cNvPicPr>
          <p:nvPr/>
        </p:nvPicPr>
        <p:blipFill>
          <a:blip r:embed="rId2">
            <a:alphaModFix/>
          </a:blip>
          <a:srcRect l="23781" r="8878"/>
          <a:stretch/>
        </p:blipFill>
        <p:spPr>
          <a:xfrm>
            <a:off x="482600" y="489856"/>
            <a:ext cx="2761343" cy="5878282"/>
          </a:xfrm>
          <a:prstGeom prst="rect">
            <a:avLst/>
          </a:prstGeom>
        </p:spPr>
      </p:pic>
      <p:cxnSp>
        <p:nvCxnSpPr>
          <p:cNvPr id="30" name="Straight Connector 29">
            <a:extLst>
              <a:ext uri="{FF2B5EF4-FFF2-40B4-BE49-F238E27FC236}">
                <a16:creationId xmlns:a16="http://schemas.microsoft.com/office/drawing/2014/main" id="{9430F693-CD1C-4A41-9E80-FBEF9D128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7970E3C-BEF9-4097-A8D1-F453686992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894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7DB4E-67F0-2A9A-F98F-17F2D847FBA3}"/>
              </a:ext>
            </a:extLst>
          </p:cNvPr>
          <p:cNvSpPr>
            <a:spLocks noGrp="1"/>
          </p:cNvSpPr>
          <p:nvPr>
            <p:ph type="ctrTitle"/>
          </p:nvPr>
        </p:nvSpPr>
        <p:spPr>
          <a:xfrm>
            <a:off x="3592286" y="702870"/>
            <a:ext cx="8037385" cy="679616"/>
          </a:xfrm>
        </p:spPr>
        <p:txBody>
          <a:bodyPr anchor="b">
            <a:normAutofit/>
          </a:bodyPr>
          <a:lstStyle/>
          <a:p>
            <a:r>
              <a:rPr lang="en-US" sz="3200" b="1" dirty="0"/>
              <a:t>The key questions to address are:</a:t>
            </a:r>
            <a:endParaRPr lang="en-SG" sz="3200" b="1" dirty="0"/>
          </a:p>
        </p:txBody>
      </p:sp>
      <p:sp>
        <p:nvSpPr>
          <p:cNvPr id="3" name="Subtitle 2">
            <a:extLst>
              <a:ext uri="{FF2B5EF4-FFF2-40B4-BE49-F238E27FC236}">
                <a16:creationId xmlns:a16="http://schemas.microsoft.com/office/drawing/2014/main" id="{0507AE20-89D8-8464-4149-CAF6D67DFEEF}"/>
              </a:ext>
            </a:extLst>
          </p:cNvPr>
          <p:cNvSpPr>
            <a:spLocks noGrp="1"/>
          </p:cNvSpPr>
          <p:nvPr>
            <p:ph type="subTitle" idx="1"/>
          </p:nvPr>
        </p:nvSpPr>
        <p:spPr>
          <a:xfrm>
            <a:off x="3243943" y="1774374"/>
            <a:ext cx="8567057" cy="4456790"/>
          </a:xfrm>
        </p:spPr>
        <p:txBody>
          <a:bodyPr anchor="t">
            <a:normAutofit/>
          </a:bodyPr>
          <a:lstStyle/>
          <a:p>
            <a:r>
              <a:rPr lang="en-SG" dirty="0"/>
              <a:t>1. When was the highest sale &amp; order placed?</a:t>
            </a:r>
          </a:p>
          <a:p>
            <a:r>
              <a:rPr lang="en-SG" dirty="0"/>
              <a:t>2. Who has done more shopping?</a:t>
            </a:r>
          </a:p>
          <a:p>
            <a:r>
              <a:rPr lang="en-SG" dirty="0"/>
              <a:t>3. Which age group and gender has done maximum shopping?</a:t>
            </a:r>
          </a:p>
          <a:p>
            <a:r>
              <a:rPr lang="en-SG" dirty="0"/>
              <a:t>4. What is the order status by the end of 2022?</a:t>
            </a:r>
          </a:p>
          <a:p>
            <a:r>
              <a:rPr lang="en-SG" dirty="0"/>
              <a:t>5. Which are the top 5 States by sale?</a:t>
            </a:r>
          </a:p>
          <a:p>
            <a:r>
              <a:rPr lang="en-SG" dirty="0"/>
              <a:t>6. Which channel generated maximum sales by order?</a:t>
            </a:r>
          </a:p>
          <a:p>
            <a:r>
              <a:rPr lang="en-SG" dirty="0"/>
              <a:t>7. Which category was ordered the most ?</a:t>
            </a:r>
          </a:p>
          <a:p>
            <a:endParaRPr lang="en-SG" dirty="0"/>
          </a:p>
        </p:txBody>
      </p:sp>
      <p:pic>
        <p:nvPicPr>
          <p:cNvPr id="4" name="Picture 3">
            <a:extLst>
              <a:ext uri="{FF2B5EF4-FFF2-40B4-BE49-F238E27FC236}">
                <a16:creationId xmlns:a16="http://schemas.microsoft.com/office/drawing/2014/main" id="{F490989F-0433-2E1B-77E3-55E14BD734F4}"/>
              </a:ext>
            </a:extLst>
          </p:cNvPr>
          <p:cNvPicPr>
            <a:picLocks noChangeAspect="1"/>
          </p:cNvPicPr>
          <p:nvPr/>
        </p:nvPicPr>
        <p:blipFill>
          <a:blip r:embed="rId2">
            <a:alphaModFix/>
          </a:blip>
          <a:srcRect l="23781" r="8878"/>
          <a:stretch/>
        </p:blipFill>
        <p:spPr>
          <a:xfrm>
            <a:off x="482600" y="489856"/>
            <a:ext cx="2761343" cy="5878282"/>
          </a:xfrm>
          <a:prstGeom prst="rect">
            <a:avLst/>
          </a:prstGeom>
        </p:spPr>
      </p:pic>
      <p:cxnSp>
        <p:nvCxnSpPr>
          <p:cNvPr id="30" name="Straight Connector 29">
            <a:extLst>
              <a:ext uri="{FF2B5EF4-FFF2-40B4-BE49-F238E27FC236}">
                <a16:creationId xmlns:a16="http://schemas.microsoft.com/office/drawing/2014/main" id="{9430F693-CD1C-4A41-9E80-FBEF9D128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7970E3C-BEF9-4097-A8D1-F453686992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044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7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500"/>
                                  </p:stCondLst>
                                  <p:iterate>
                                    <p:tmPct val="10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7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1500"/>
                                  </p:stCondLst>
                                  <p:iterate>
                                    <p:tmPct val="10000"/>
                                  </p:iterate>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7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7DB4E-67F0-2A9A-F98F-17F2D847FBA3}"/>
              </a:ext>
            </a:extLst>
          </p:cNvPr>
          <p:cNvSpPr>
            <a:spLocks noGrp="1"/>
          </p:cNvSpPr>
          <p:nvPr>
            <p:ph type="ctrTitle"/>
          </p:nvPr>
        </p:nvSpPr>
        <p:spPr>
          <a:xfrm>
            <a:off x="3592286" y="702870"/>
            <a:ext cx="8037385" cy="429243"/>
          </a:xfrm>
        </p:spPr>
        <p:txBody>
          <a:bodyPr anchor="b">
            <a:normAutofit fontScale="90000"/>
          </a:bodyPr>
          <a:lstStyle/>
          <a:p>
            <a:r>
              <a:rPr lang="en-US" sz="3200" b="1" dirty="0"/>
              <a:t>Insights from the analysis:</a:t>
            </a:r>
            <a:endParaRPr lang="en-SG" sz="3200" b="1" dirty="0"/>
          </a:p>
        </p:txBody>
      </p:sp>
      <p:pic>
        <p:nvPicPr>
          <p:cNvPr id="4" name="Picture 3">
            <a:extLst>
              <a:ext uri="{FF2B5EF4-FFF2-40B4-BE49-F238E27FC236}">
                <a16:creationId xmlns:a16="http://schemas.microsoft.com/office/drawing/2014/main" id="{F490989F-0433-2E1B-77E3-55E14BD734F4}"/>
              </a:ext>
            </a:extLst>
          </p:cNvPr>
          <p:cNvPicPr>
            <a:picLocks noChangeAspect="1"/>
          </p:cNvPicPr>
          <p:nvPr/>
        </p:nvPicPr>
        <p:blipFill>
          <a:blip r:embed="rId2">
            <a:alphaModFix/>
          </a:blip>
          <a:srcRect l="23781" r="8878"/>
          <a:stretch/>
        </p:blipFill>
        <p:spPr>
          <a:xfrm>
            <a:off x="482600" y="489856"/>
            <a:ext cx="2761343" cy="5878282"/>
          </a:xfrm>
          <a:prstGeom prst="rect">
            <a:avLst/>
          </a:prstGeom>
        </p:spPr>
      </p:pic>
      <p:cxnSp>
        <p:nvCxnSpPr>
          <p:cNvPr id="30" name="Straight Connector 29">
            <a:extLst>
              <a:ext uri="{FF2B5EF4-FFF2-40B4-BE49-F238E27FC236}">
                <a16:creationId xmlns:a16="http://schemas.microsoft.com/office/drawing/2014/main" id="{9430F693-CD1C-4A41-9E80-FBEF9D128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7970E3C-BEF9-4097-A8D1-F453686992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 name="Subtitle 6">
            <a:extLst>
              <a:ext uri="{FF2B5EF4-FFF2-40B4-BE49-F238E27FC236}">
                <a16:creationId xmlns:a16="http://schemas.microsoft.com/office/drawing/2014/main" id="{42F0D722-CF99-F378-ED78-52D915CE5617}"/>
              </a:ext>
            </a:extLst>
          </p:cNvPr>
          <p:cNvSpPr>
            <a:spLocks noGrp="1"/>
          </p:cNvSpPr>
          <p:nvPr>
            <p:ph type="subTitle" idx="1"/>
          </p:nvPr>
        </p:nvSpPr>
        <p:spPr>
          <a:xfrm>
            <a:off x="3341914" y="1132113"/>
            <a:ext cx="8523515" cy="5236024"/>
          </a:xfrm>
        </p:spPr>
        <p:txBody>
          <a:bodyPr>
            <a:normAutofit lnSpcReduction="10000"/>
          </a:bodyPr>
          <a:lstStyle/>
          <a:p>
            <a:pPr>
              <a:lnSpc>
                <a:spcPct val="150000"/>
              </a:lnSpc>
            </a:pPr>
            <a:r>
              <a:rPr lang="en-SG" sz="1800" dirty="0">
                <a:effectLst/>
                <a:latin typeface="Aptos" panose="020B0004020202020204" pitchFamily="34" charset="0"/>
                <a:ea typeface="Aptos" panose="020B0004020202020204" pitchFamily="34" charset="0"/>
                <a:cs typeface="Times New Roman" panose="02020603050405020304" pitchFamily="18" charset="0"/>
              </a:rPr>
              <a:t>1. Month of March generated maximum sales by order of about  $1.95M</a:t>
            </a:r>
          </a:p>
          <a:p>
            <a:pPr>
              <a:lnSpc>
                <a:spcPct val="150000"/>
              </a:lnSpc>
            </a:pPr>
            <a:r>
              <a:rPr lang="en-SG" sz="1800" dirty="0">
                <a:latin typeface="Aptos" panose="020B0004020202020204" pitchFamily="34" charset="0"/>
                <a:ea typeface="Aptos" panose="020B0004020202020204" pitchFamily="34" charset="0"/>
                <a:cs typeface="Times New Roman" panose="02020603050405020304" pitchFamily="18" charset="0"/>
              </a:rPr>
              <a:t>2. </a:t>
            </a:r>
            <a:r>
              <a:rPr lang="en-SG" sz="1800" dirty="0">
                <a:effectLst/>
                <a:latin typeface="Aptos" panose="020B0004020202020204" pitchFamily="34" charset="0"/>
                <a:ea typeface="Aptos" panose="020B0004020202020204" pitchFamily="34" charset="0"/>
                <a:cs typeface="Times New Roman" panose="02020603050405020304" pitchFamily="18" charset="0"/>
              </a:rPr>
              <a:t>Compared to men, women are more inclined to purchase. They have made up roughly 64% of the sales income. </a:t>
            </a:r>
            <a:br>
              <a:rPr lang="en-SG" sz="1800" dirty="0">
                <a:effectLst/>
                <a:latin typeface="Aptos" panose="020B0004020202020204" pitchFamily="34" charset="0"/>
                <a:ea typeface="Aptos" panose="020B0004020202020204" pitchFamily="34" charset="0"/>
                <a:cs typeface="Times New Roman" panose="02020603050405020304" pitchFamily="18" charset="0"/>
              </a:rPr>
            </a:br>
            <a:r>
              <a:rPr lang="en-SG" sz="1800" dirty="0">
                <a:latin typeface="Aptos" panose="020B0004020202020204" pitchFamily="34" charset="0"/>
                <a:ea typeface="Aptos" panose="020B0004020202020204" pitchFamily="34" charset="0"/>
                <a:cs typeface="Times New Roman" panose="02020603050405020304" pitchFamily="18" charset="0"/>
              </a:rPr>
              <a:t>3 </a:t>
            </a:r>
            <a:r>
              <a:rPr lang="en-SG" sz="1800" dirty="0">
                <a:effectLst/>
                <a:latin typeface="Aptos" panose="020B0004020202020204" pitchFamily="34" charset="0"/>
                <a:ea typeface="Aptos" panose="020B0004020202020204" pitchFamily="34" charset="0"/>
                <a:cs typeface="Times New Roman" panose="02020603050405020304" pitchFamily="18" charset="0"/>
              </a:rPr>
              <a:t>The adult women (21 </a:t>
            </a:r>
            <a:r>
              <a:rPr lang="en-SG" sz="1800" dirty="0" err="1">
                <a:effectLst/>
                <a:latin typeface="Aptos" panose="020B0004020202020204" pitchFamily="34" charset="0"/>
                <a:ea typeface="Aptos" panose="020B0004020202020204" pitchFamily="34" charset="0"/>
                <a:cs typeface="Times New Roman" panose="02020603050405020304" pitchFamily="18" charset="0"/>
              </a:rPr>
              <a:t>yrs</a:t>
            </a:r>
            <a:r>
              <a:rPr lang="en-SG" sz="1800" dirty="0">
                <a:effectLst/>
                <a:latin typeface="Aptos" panose="020B0004020202020204" pitchFamily="34" charset="0"/>
                <a:ea typeface="Aptos" panose="020B0004020202020204" pitchFamily="34" charset="0"/>
                <a:cs typeface="Times New Roman" panose="02020603050405020304" pitchFamily="18" charset="0"/>
              </a:rPr>
              <a:t> - 30 </a:t>
            </a:r>
            <a:r>
              <a:rPr lang="en-SG" sz="1800" dirty="0" err="1">
                <a:effectLst/>
                <a:latin typeface="Aptos" panose="020B0004020202020204" pitchFamily="34" charset="0"/>
                <a:ea typeface="Aptos" panose="020B0004020202020204" pitchFamily="34" charset="0"/>
                <a:cs typeface="Times New Roman" panose="02020603050405020304" pitchFamily="18" charset="0"/>
              </a:rPr>
              <a:t>yrs</a:t>
            </a:r>
            <a:r>
              <a:rPr lang="en-SG" sz="1800" dirty="0">
                <a:effectLst/>
                <a:latin typeface="Aptos" panose="020B0004020202020204" pitchFamily="34" charset="0"/>
                <a:ea typeface="Aptos" panose="020B0004020202020204" pitchFamily="34" charset="0"/>
                <a:cs typeface="Times New Roman" panose="02020603050405020304" pitchFamily="18" charset="0"/>
              </a:rPr>
              <a:t> old) population is spending more money on retail.</a:t>
            </a:r>
          </a:p>
          <a:p>
            <a:pPr>
              <a:lnSpc>
                <a:spcPct val="150000"/>
              </a:lnSpc>
            </a:pPr>
            <a:r>
              <a:rPr lang="en-SG" sz="1800" dirty="0">
                <a:latin typeface="Aptos" panose="020B0004020202020204" pitchFamily="34" charset="0"/>
                <a:ea typeface="Aptos" panose="020B0004020202020204" pitchFamily="34" charset="0"/>
                <a:cs typeface="Times New Roman" panose="02020603050405020304" pitchFamily="18" charset="0"/>
              </a:rPr>
              <a:t>4. </a:t>
            </a:r>
            <a:r>
              <a:rPr lang="en-SG" sz="1800" dirty="0">
                <a:effectLst/>
                <a:latin typeface="Aptos" panose="020B0004020202020204" pitchFamily="34" charset="0"/>
                <a:ea typeface="Aptos" panose="020B0004020202020204" pitchFamily="34" charset="0"/>
                <a:cs typeface="Times New Roman" panose="02020603050405020304" pitchFamily="18" charset="0"/>
              </a:rPr>
              <a:t>The top 3 states in terms of revenue generation are Uttar Pradesh, Karnataka, and Maharashtra.</a:t>
            </a:r>
            <a:br>
              <a:rPr lang="en-SG" sz="1800" dirty="0">
                <a:effectLst/>
                <a:latin typeface="Aptos" panose="020B0004020202020204" pitchFamily="34" charset="0"/>
                <a:ea typeface="Aptos" panose="020B0004020202020204" pitchFamily="34" charset="0"/>
                <a:cs typeface="Times New Roman" panose="02020603050405020304" pitchFamily="18" charset="0"/>
              </a:rPr>
            </a:br>
            <a:r>
              <a:rPr lang="en-SG" sz="1800" dirty="0">
                <a:effectLst/>
                <a:latin typeface="Aptos" panose="020B0004020202020204" pitchFamily="34" charset="0"/>
                <a:ea typeface="Aptos" panose="020B0004020202020204" pitchFamily="34" charset="0"/>
                <a:cs typeface="Times New Roman" panose="02020603050405020304" pitchFamily="18" charset="0"/>
              </a:rPr>
              <a:t>5. The top three contributing channels are Flip Cart, Myntra, and Amazon.</a:t>
            </a:r>
          </a:p>
          <a:p>
            <a:pPr>
              <a:lnSpc>
                <a:spcPct val="150000"/>
              </a:lnSpc>
            </a:pPr>
            <a:r>
              <a:rPr lang="en-SG" sz="1800" dirty="0">
                <a:latin typeface="Aptos" panose="020B0004020202020204" pitchFamily="34" charset="0"/>
                <a:cs typeface="Times New Roman" panose="02020603050405020304" pitchFamily="18" charset="0"/>
              </a:rPr>
              <a:t>6.</a:t>
            </a:r>
            <a:r>
              <a:rPr lang="en-US" sz="1800" dirty="0">
                <a:latin typeface="Aptos" panose="020B0004020202020204" pitchFamily="34" charset="0"/>
                <a:cs typeface="Times New Roman" panose="02020603050405020304" pitchFamily="18" charset="0"/>
              </a:rPr>
              <a:t> Delivered status of  92% indicates that the vast majority of orders placed with the store (92%) were successfully delivered to the customers. This high percentage reflects efficiency in the store's order fulfillment and logistics processes</a:t>
            </a:r>
            <a:r>
              <a:rPr lang="en-US" dirty="0"/>
              <a:t>.</a:t>
            </a:r>
          </a:p>
          <a:p>
            <a:pPr>
              <a:lnSpc>
                <a:spcPct val="150000"/>
              </a:lnSpc>
            </a:pPr>
            <a:r>
              <a:rPr lang="en-US" sz="1800" dirty="0">
                <a:latin typeface="Aptos" panose="020B0004020202020204" pitchFamily="34" charset="0"/>
                <a:cs typeface="Times New Roman" panose="02020603050405020304" pitchFamily="18" charset="0"/>
              </a:rPr>
              <a:t>7. Maximum orders were placed from the category “Set”</a:t>
            </a:r>
          </a:p>
          <a:p>
            <a:endParaRPr lang="en-SG" dirty="0"/>
          </a:p>
        </p:txBody>
      </p:sp>
    </p:spTree>
    <p:extLst>
      <p:ext uri="{BB962C8B-B14F-4D97-AF65-F5344CB8AC3E}">
        <p14:creationId xmlns:p14="http://schemas.microsoft.com/office/powerpoint/2010/main" val="197254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7DB4E-67F0-2A9A-F98F-17F2D847FBA3}"/>
              </a:ext>
            </a:extLst>
          </p:cNvPr>
          <p:cNvSpPr>
            <a:spLocks noGrp="1"/>
          </p:cNvSpPr>
          <p:nvPr>
            <p:ph type="ctrTitle"/>
          </p:nvPr>
        </p:nvSpPr>
        <p:spPr>
          <a:xfrm>
            <a:off x="3592286" y="702870"/>
            <a:ext cx="8037385" cy="429243"/>
          </a:xfrm>
        </p:spPr>
        <p:txBody>
          <a:bodyPr anchor="b">
            <a:normAutofit fontScale="90000"/>
          </a:bodyPr>
          <a:lstStyle/>
          <a:p>
            <a:r>
              <a:rPr lang="en-US" sz="3200" b="1" dirty="0"/>
              <a:t>Suggestions:</a:t>
            </a:r>
            <a:endParaRPr lang="en-SG" sz="3200" b="1" dirty="0"/>
          </a:p>
        </p:txBody>
      </p:sp>
      <p:pic>
        <p:nvPicPr>
          <p:cNvPr id="4" name="Picture 3">
            <a:extLst>
              <a:ext uri="{FF2B5EF4-FFF2-40B4-BE49-F238E27FC236}">
                <a16:creationId xmlns:a16="http://schemas.microsoft.com/office/drawing/2014/main" id="{F490989F-0433-2E1B-77E3-55E14BD734F4}"/>
              </a:ext>
            </a:extLst>
          </p:cNvPr>
          <p:cNvPicPr>
            <a:picLocks noChangeAspect="1"/>
          </p:cNvPicPr>
          <p:nvPr/>
        </p:nvPicPr>
        <p:blipFill>
          <a:blip r:embed="rId2">
            <a:alphaModFix/>
          </a:blip>
          <a:srcRect l="23781" r="8878"/>
          <a:stretch/>
        </p:blipFill>
        <p:spPr>
          <a:xfrm>
            <a:off x="482600" y="489856"/>
            <a:ext cx="2761343" cy="5878282"/>
          </a:xfrm>
          <a:prstGeom prst="rect">
            <a:avLst/>
          </a:prstGeom>
        </p:spPr>
      </p:pic>
      <p:cxnSp>
        <p:nvCxnSpPr>
          <p:cNvPr id="30" name="Straight Connector 29">
            <a:extLst>
              <a:ext uri="{FF2B5EF4-FFF2-40B4-BE49-F238E27FC236}">
                <a16:creationId xmlns:a16="http://schemas.microsoft.com/office/drawing/2014/main" id="{9430F693-CD1C-4A41-9E80-FBEF9D128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7970E3C-BEF9-4097-A8D1-F453686992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 name="Subtitle 6">
            <a:extLst>
              <a:ext uri="{FF2B5EF4-FFF2-40B4-BE49-F238E27FC236}">
                <a16:creationId xmlns:a16="http://schemas.microsoft.com/office/drawing/2014/main" id="{42F0D722-CF99-F378-ED78-52D915CE5617}"/>
              </a:ext>
            </a:extLst>
          </p:cNvPr>
          <p:cNvSpPr>
            <a:spLocks noGrp="1"/>
          </p:cNvSpPr>
          <p:nvPr>
            <p:ph type="subTitle" idx="1"/>
          </p:nvPr>
        </p:nvSpPr>
        <p:spPr>
          <a:xfrm>
            <a:off x="3341914" y="1132113"/>
            <a:ext cx="8523515" cy="5236024"/>
          </a:xfrm>
        </p:spPr>
        <p:txBody>
          <a:bodyPr>
            <a:normAutofit fontScale="92500" lnSpcReduction="20000"/>
          </a:bodyPr>
          <a:lstStyle/>
          <a:p>
            <a:pPr marL="457200" indent="-457200">
              <a:buAutoNum type="arabicPeriod"/>
            </a:pPr>
            <a:r>
              <a:rPr lang="en-SG" dirty="0"/>
              <a:t>Target women from the top 5 revenue generating States by giving out coupons, seasonal discounts.</a:t>
            </a:r>
          </a:p>
          <a:p>
            <a:pPr marL="457200" indent="-457200">
              <a:buAutoNum type="arabicPeriod"/>
            </a:pPr>
            <a:r>
              <a:rPr lang="en-SG" dirty="0"/>
              <a:t> Increase the advertisements and awareness through different channels for other states and genders.</a:t>
            </a:r>
          </a:p>
          <a:p>
            <a:pPr marL="457200" indent="-457200">
              <a:buAutoNum type="arabicPeriod"/>
            </a:pPr>
            <a:r>
              <a:rPr lang="en-SG" dirty="0"/>
              <a:t>Introduce more ads and offers and discounts for men clothing. </a:t>
            </a:r>
          </a:p>
          <a:p>
            <a:pPr marL="457200" indent="-457200">
              <a:buAutoNum type="arabicPeriod"/>
            </a:pPr>
            <a:r>
              <a:rPr lang="en-SG" dirty="0"/>
              <a:t>List down reasons behind order cancelled, refunded or returned to regain the lost 2-3% of the revenue.</a:t>
            </a:r>
          </a:p>
          <a:p>
            <a:r>
              <a:rPr lang="en-SG" dirty="0"/>
              <a:t>      (potential reasons: No stock, poor quality, incorrect size,   </a:t>
            </a:r>
          </a:p>
          <a:p>
            <a:r>
              <a:rPr lang="en-SG" dirty="0"/>
              <a:t>        others)</a:t>
            </a:r>
          </a:p>
          <a:p>
            <a:pPr marL="457200" indent="-457200">
              <a:buFont typeface="+mj-lt"/>
              <a:buAutoNum type="arabicPeriod" startAt="5"/>
            </a:pPr>
            <a:r>
              <a:rPr lang="en-SG" dirty="0"/>
              <a:t>Increase the customer loyalty by introducing point systems for every dollar spent</a:t>
            </a:r>
          </a:p>
          <a:p>
            <a:pPr marL="457200" indent="-457200">
              <a:buFont typeface="+mj-lt"/>
              <a:buAutoNum type="arabicPeriod" startAt="5"/>
            </a:pPr>
            <a:r>
              <a:rPr lang="en-SG" dirty="0"/>
              <a:t>Launch more lucrative offers during off peak months(no festival or major events)</a:t>
            </a:r>
          </a:p>
          <a:p>
            <a:pPr marL="457200" indent="-457200">
              <a:buFont typeface="+mj-lt"/>
              <a:buAutoNum type="arabicPeriod" startAt="5"/>
            </a:pPr>
            <a:r>
              <a:rPr lang="en-SG" dirty="0"/>
              <a:t>Open trial  retail shops in cities to attract </a:t>
            </a:r>
            <a:r>
              <a:rPr lang="en-SG"/>
              <a:t>more customers. </a:t>
            </a:r>
            <a:endParaRPr lang="en-SG" dirty="0"/>
          </a:p>
          <a:p>
            <a:pPr marL="457200" indent="-457200">
              <a:buAutoNum type="arabicPeriod"/>
            </a:pPr>
            <a:endParaRPr lang="en-SG" dirty="0"/>
          </a:p>
        </p:txBody>
      </p:sp>
    </p:spTree>
    <p:extLst>
      <p:ext uri="{BB962C8B-B14F-4D97-AF65-F5344CB8AC3E}">
        <p14:creationId xmlns:p14="http://schemas.microsoft.com/office/powerpoint/2010/main" val="29747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81</TotalTime>
  <Words>440</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Arial</vt:lpstr>
      <vt:lpstr>Seaford</vt:lpstr>
      <vt:lpstr>LevelVTI</vt:lpstr>
      <vt:lpstr>IVORY  STORE </vt:lpstr>
      <vt:lpstr>PROBLEM STATEMENT</vt:lpstr>
      <vt:lpstr>The key questions to address are:</vt:lpstr>
      <vt:lpstr>Insights from the analysis: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Bhawna Pandya</dc:creator>
  <cp:lastModifiedBy>Bhawna Pandya</cp:lastModifiedBy>
  <cp:revision>17</cp:revision>
  <dcterms:created xsi:type="dcterms:W3CDTF">2024-07-31T19:23:51Z</dcterms:created>
  <dcterms:modified xsi:type="dcterms:W3CDTF">2024-09-25T17:54:02Z</dcterms:modified>
</cp:coreProperties>
</file>