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1" r:id="rId6"/>
    <p:sldId id="283" r:id="rId7"/>
    <p:sldId id="284" r:id="rId8"/>
    <p:sldId id="285" r:id="rId9"/>
    <p:sldId id="286" r:id="rId10"/>
    <p:sldId id="279" r:id="rId11"/>
    <p:sldId id="296" r:id="rId12"/>
    <p:sldId id="297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71"/>
            <p14:sldId id="283"/>
            <p14:sldId id="284"/>
            <p14:sldId id="285"/>
            <p14:sldId id="286"/>
          </p14:sldIdLst>
        </p14:section>
        <p14:section name="Design, Morph, Annotate, Work Together, Tell Me" id="{B9B51309-D148-4332-87C2-07BE32FBCA3B}">
          <p14:sldIdLst>
            <p14:sldId id="279"/>
            <p14:sldId id="296"/>
            <p14:sldId id="297"/>
            <p14:sldId id="287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41" autoAdjust="0"/>
  </p:normalViewPr>
  <p:slideViewPr>
    <p:cSldViewPr snapToGrid="0">
      <p:cViewPr varScale="1">
        <p:scale>
          <a:sx n="59" d="100"/>
          <a:sy n="59" d="100"/>
        </p:scale>
        <p:origin x="964" y="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9/23/2024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1457" y="1978476"/>
            <a:ext cx="6204857" cy="2449733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Welcome to WakeUp  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      Café  Project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  <p:pic>
        <p:nvPicPr>
          <p:cNvPr id="1032" name="Picture 8" descr="How to Store Coffee Beans (the Right ...">
            <a:extLst>
              <a:ext uri="{FF2B5EF4-FFF2-40B4-BE49-F238E27FC236}">
                <a16:creationId xmlns:a16="http://schemas.microsoft.com/office/drawing/2014/main" id="{D785C8C9-87CE-EE19-0D6B-DFB755CBC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680" y="288021"/>
            <a:ext cx="2857500" cy="194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ow to Store Coffee Beans (the Right ...">
            <a:extLst>
              <a:ext uri="{FF2B5EF4-FFF2-40B4-BE49-F238E27FC236}">
                <a16:creationId xmlns:a16="http://schemas.microsoft.com/office/drawing/2014/main" id="{236236A7-7B7B-B16A-2FA0-E4304512A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680" y="2231569"/>
            <a:ext cx="2857500" cy="194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ow to Store Coffee Beans (the Right ...">
            <a:extLst>
              <a:ext uri="{FF2B5EF4-FFF2-40B4-BE49-F238E27FC236}">
                <a16:creationId xmlns:a16="http://schemas.microsoft.com/office/drawing/2014/main" id="{4DF6AC2D-1C31-1D9D-9940-D846E2DC5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680" y="4177743"/>
            <a:ext cx="2857500" cy="239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Coffee with solid fill">
            <a:extLst>
              <a:ext uri="{FF2B5EF4-FFF2-40B4-BE49-F238E27FC236}">
                <a16:creationId xmlns:a16="http://schemas.microsoft.com/office/drawing/2014/main" id="{69FFF429-571B-E20B-14C3-3721025167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6528" y="40936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PIVOT TABLES SCREENSHOTS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326571" y="1284515"/>
            <a:ext cx="8871857" cy="5399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8" descr="How to Store Coffee Beans (the Right ...">
            <a:extLst>
              <a:ext uri="{FF2B5EF4-FFF2-40B4-BE49-F238E27FC236}">
                <a16:creationId xmlns:a16="http://schemas.microsoft.com/office/drawing/2014/main" id="{1CF99E1F-B77E-7B13-E6D8-DC9BE9C4C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436" y="27867"/>
            <a:ext cx="1888557" cy="128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ow to Store Coffee Beans (the Right ...">
            <a:extLst>
              <a:ext uri="{FF2B5EF4-FFF2-40B4-BE49-F238E27FC236}">
                <a16:creationId xmlns:a16="http://schemas.microsoft.com/office/drawing/2014/main" id="{04BEC365-4FE6-7A8F-9605-4D719E1A4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441" y="1284515"/>
            <a:ext cx="1888557" cy="128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ow to Store Coffee Beans (the Right ...">
            <a:extLst>
              <a:ext uri="{FF2B5EF4-FFF2-40B4-BE49-F238E27FC236}">
                <a16:creationId xmlns:a16="http://schemas.microsoft.com/office/drawing/2014/main" id="{5D91E2A9-0571-60EF-BC27-209078AB1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443" y="2569030"/>
            <a:ext cx="1888557" cy="128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ow to Store Coffee Beans (the Right ...">
            <a:extLst>
              <a:ext uri="{FF2B5EF4-FFF2-40B4-BE49-F238E27FC236}">
                <a16:creationId xmlns:a16="http://schemas.microsoft.com/office/drawing/2014/main" id="{777328C5-E683-E3D6-33A1-B1BEDAA26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440" y="3853545"/>
            <a:ext cx="1888557" cy="128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ow to Store Coffee Beans (the Right ...">
            <a:extLst>
              <a:ext uri="{FF2B5EF4-FFF2-40B4-BE49-F238E27FC236}">
                <a16:creationId xmlns:a16="http://schemas.microsoft.com/office/drawing/2014/main" id="{D5225D28-DF9E-4BAA-6FB0-89CB6D9A5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437" y="5138060"/>
            <a:ext cx="1888557" cy="128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ow to Store Coffee Beans (the Right ...">
            <a:extLst>
              <a:ext uri="{FF2B5EF4-FFF2-40B4-BE49-F238E27FC236}">
                <a16:creationId xmlns:a16="http://schemas.microsoft.com/office/drawing/2014/main" id="{E6FED6A2-0A97-694F-BC34-8385D6985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433" y="5704115"/>
            <a:ext cx="1888559" cy="115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B9913C-D203-D9F4-49A8-C367C1A82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66" y="1128380"/>
            <a:ext cx="2419474" cy="20829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67D36C-9B85-A98C-9CA4-E661DFC31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987" y="1192319"/>
            <a:ext cx="3321221" cy="23051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198DC79-D0F2-092C-0DE2-43EEA0403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175" y="3211287"/>
            <a:ext cx="2787793" cy="18542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A71E4AE-1AC4-4771-605D-1F9661937F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6396" y="3500741"/>
            <a:ext cx="2686188" cy="16574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D44D1AA-89A9-66C8-7C0E-5DB12B5FB0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2700" y="1138020"/>
            <a:ext cx="3740342" cy="12637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513D1A1-AE6F-A7C7-8316-168D241C18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75666" y="2368819"/>
            <a:ext cx="2616334" cy="12065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151196-8FEE-1BF8-7859-1447FCD410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6566" y="5207091"/>
            <a:ext cx="3245017" cy="14669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55DC10C-8452-1D32-4016-766A90FA28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54987" y="5671103"/>
            <a:ext cx="3962604" cy="55247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9745476-2180-8B53-BD24-5FDB8BED54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60685" y="3437143"/>
            <a:ext cx="2235315" cy="171458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3F0D4A0-7224-E3FD-A75A-342BC3CE15F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72518" y="3536955"/>
            <a:ext cx="2419474" cy="33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239486" y="1417866"/>
            <a:ext cx="10000509" cy="5399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sz="23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locally developed, chain of  coffee shops; </a:t>
            </a:r>
            <a:r>
              <a:rPr lang="en-US" sz="23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WakeUp Café</a:t>
            </a:r>
            <a:r>
              <a:rPr lang="en-US" sz="23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has been experiencing fluctuating sales over the past year. Despite having a diverse menu and a loyal customer base, the management is unsure about the factors driving these sales variations. To make informed decisions about marketing, inventory, and staffing, they need a comprehensive analysis of their sales data. The goal is to identify trends &amp; the locations–top/under generating revenue, best selling product in terms of quantity and revenue, and customer preferences to optimize operations and boost sales. The analysis should answer the following key questions: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sz="23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are the peak and off-peak sales periods (daily, weekly, monthly)?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sz="23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products (coffee types, food items, etc.) are the bestsellers and which are underperforming?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sz="23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are the top 3 performing store locations?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05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8" descr="How to Store Coffee Beans (the Right ...">
            <a:extLst>
              <a:ext uri="{FF2B5EF4-FFF2-40B4-BE49-F238E27FC236}">
                <a16:creationId xmlns:a16="http://schemas.microsoft.com/office/drawing/2014/main" id="{1CF99E1F-B77E-7B13-E6D8-DC9BE9C4C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477" y="257176"/>
            <a:ext cx="1776523" cy="120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ow to Store Coffee Beans (the Right ...">
            <a:extLst>
              <a:ext uri="{FF2B5EF4-FFF2-40B4-BE49-F238E27FC236}">
                <a16:creationId xmlns:a16="http://schemas.microsoft.com/office/drawing/2014/main" id="{9A340F47-FAEB-5BEF-3342-2570DD17D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476" y="1417866"/>
            <a:ext cx="1776523" cy="120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ow to Store Coffee Beans (the Right ...">
            <a:extLst>
              <a:ext uri="{FF2B5EF4-FFF2-40B4-BE49-F238E27FC236}">
                <a16:creationId xmlns:a16="http://schemas.microsoft.com/office/drawing/2014/main" id="{7CE9A0BE-5127-38CB-132B-5D3246ECA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477" y="2577874"/>
            <a:ext cx="1776523" cy="120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ow to Store Coffee Beans (the Right ...">
            <a:extLst>
              <a:ext uri="{FF2B5EF4-FFF2-40B4-BE49-F238E27FC236}">
                <a16:creationId xmlns:a16="http://schemas.microsoft.com/office/drawing/2014/main" id="{47C9057B-B6C1-0546-5EEC-6D84208B9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475" y="3741965"/>
            <a:ext cx="1776523" cy="120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ow to Store Coffee Beans (the Right ...">
            <a:extLst>
              <a:ext uri="{FF2B5EF4-FFF2-40B4-BE49-F238E27FC236}">
                <a16:creationId xmlns:a16="http://schemas.microsoft.com/office/drawing/2014/main" id="{DE1D96B8-B3BC-0F71-DB03-10AEF9C22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477" y="4694465"/>
            <a:ext cx="1776523" cy="120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ow to Store Coffee Beans (the Right ...">
            <a:extLst>
              <a:ext uri="{FF2B5EF4-FFF2-40B4-BE49-F238E27FC236}">
                <a16:creationId xmlns:a16="http://schemas.microsoft.com/office/drawing/2014/main" id="{CB67C81B-767A-0A60-AF75-F0D0D867F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477" y="5646965"/>
            <a:ext cx="1776523" cy="120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Recommended Analysis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326571" y="1284515"/>
            <a:ext cx="9788139" cy="5399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7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does the sale vary from hour of the day and day of the week?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7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there any peak times for the sales activity?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7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total sales revenue for each month?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7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do sales vary across different locations? – Which is the top 3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27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revenue generating store?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average price per order per person?</a:t>
            </a:r>
            <a:endParaRPr lang="en-US" sz="27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products are best selling in terms of quantity and revenue?</a:t>
            </a:r>
            <a:endParaRPr lang="en-US" sz="27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sales vary by Product Category and Type?</a:t>
            </a:r>
            <a:endParaRPr lang="en-US" sz="27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products are sold most and  least often? </a:t>
            </a:r>
            <a:endParaRPr lang="en-US" sz="27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product drives the most revenue?</a:t>
            </a:r>
          </a:p>
        </p:txBody>
      </p:sp>
      <p:pic>
        <p:nvPicPr>
          <p:cNvPr id="5" name="Picture 8" descr="How to Store Coffee Beans (the Right ...">
            <a:extLst>
              <a:ext uri="{FF2B5EF4-FFF2-40B4-BE49-F238E27FC236}">
                <a16:creationId xmlns:a16="http://schemas.microsoft.com/office/drawing/2014/main" id="{60007135-7309-F312-CC13-4728B25A7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710" y="291865"/>
            <a:ext cx="1776523" cy="120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ow to Store Coffee Beans (the Right ...">
            <a:extLst>
              <a:ext uri="{FF2B5EF4-FFF2-40B4-BE49-F238E27FC236}">
                <a16:creationId xmlns:a16="http://schemas.microsoft.com/office/drawing/2014/main" id="{9DA9A1D5-72E1-FF96-D50A-A9A736459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077" y="1500179"/>
            <a:ext cx="1776523" cy="120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ow to Store Coffee Beans (the Right ...">
            <a:extLst>
              <a:ext uri="{FF2B5EF4-FFF2-40B4-BE49-F238E27FC236}">
                <a16:creationId xmlns:a16="http://schemas.microsoft.com/office/drawing/2014/main" id="{7F2FAF2E-E6DD-0E42-AFF8-1939CDF23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444" y="2708493"/>
            <a:ext cx="1776523" cy="120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ow to Store Coffee Beans (the Right ...">
            <a:extLst>
              <a:ext uri="{FF2B5EF4-FFF2-40B4-BE49-F238E27FC236}">
                <a16:creationId xmlns:a16="http://schemas.microsoft.com/office/drawing/2014/main" id="{23FA23B1-1D17-F307-ACCD-A7CEB0056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444" y="3916807"/>
            <a:ext cx="1776523" cy="120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ow to Store Coffee Beans (the Right ...">
            <a:extLst>
              <a:ext uri="{FF2B5EF4-FFF2-40B4-BE49-F238E27FC236}">
                <a16:creationId xmlns:a16="http://schemas.microsoft.com/office/drawing/2014/main" id="{4390107E-37D6-8637-CE6A-5D94155E3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444" y="5125121"/>
            <a:ext cx="1776523" cy="120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ow to Store Coffee Beans (the Right ...">
            <a:extLst>
              <a:ext uri="{FF2B5EF4-FFF2-40B4-BE49-F238E27FC236}">
                <a16:creationId xmlns:a16="http://schemas.microsoft.com/office/drawing/2014/main" id="{2F1A98FB-2574-A3F3-3607-5012499AA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844" y="5339444"/>
            <a:ext cx="1776523" cy="120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94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0A83-3269-9131-3455-20184ECD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RAW DATA OF WakeUp Café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C3C56-2E46-2DF5-E583-313366FF7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0" y="1349268"/>
            <a:ext cx="12065620" cy="542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9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0A83-3269-9131-3455-20184ECD1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731650" cy="640080"/>
          </a:xfrm>
        </p:spPr>
        <p:txBody>
          <a:bodyPr>
            <a:normAutofit/>
          </a:bodyPr>
          <a:lstStyle/>
          <a:p>
            <a:r>
              <a:rPr lang="en-SG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CLEANED &amp; PROCESSED DATA OF WakeUp Café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C04EA-275C-A94E-0C44-BBF40B372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" y="1208314"/>
            <a:ext cx="11582400" cy="542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C1572-CEA1-6B23-2ED7-96011BA16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039422" cy="640080"/>
          </a:xfrm>
        </p:spPr>
        <p:txBody>
          <a:bodyPr>
            <a:normAutofit/>
          </a:bodyPr>
          <a:lstStyle/>
          <a:p>
            <a:r>
              <a:rPr lang="en-SG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CLEANED &amp; PROCESSED DATA OF WakeUp Café CONTD….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94424-1C63-2F2B-4EC0-82F6A307F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0" y="1175657"/>
            <a:ext cx="11865429" cy="559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3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245F06-452B-07D8-5E8B-2CFFEE7AF97B}"/>
              </a:ext>
            </a:extLst>
          </p:cNvPr>
          <p:cNvSpPr txBox="1"/>
          <p:nvPr/>
        </p:nvSpPr>
        <p:spPr>
          <a:xfrm>
            <a:off x="2318656" y="533400"/>
            <a:ext cx="8131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/>
              <a:t>INTERACTIVE DASHBOARD SCREENSHOT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E3E38-98CB-97BA-6A6C-335A79A74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4" y="1164772"/>
            <a:ext cx="11734800" cy="569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Derived From The Analysis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326571" y="1284515"/>
            <a:ext cx="8871857" cy="5399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8" descr="How to Store Coffee Beans (the Right ...">
            <a:extLst>
              <a:ext uri="{FF2B5EF4-FFF2-40B4-BE49-F238E27FC236}">
                <a16:creationId xmlns:a16="http://schemas.microsoft.com/office/drawing/2014/main" id="{1CF99E1F-B77E-7B13-E6D8-DC9BE9C4C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133" y="552342"/>
            <a:ext cx="1351438" cy="9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5278A5-C2C2-FBCC-56A2-1104768F2A0D}"/>
              </a:ext>
            </a:extLst>
          </p:cNvPr>
          <p:cNvSpPr txBox="1"/>
          <p:nvPr/>
        </p:nvSpPr>
        <p:spPr>
          <a:xfrm>
            <a:off x="326571" y="1088136"/>
            <a:ext cx="10436168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SG" dirty="0"/>
              <a:t>1.Order receiving starts from 6am but maximum orders are received between 8am to 11am   </a:t>
            </a:r>
          </a:p>
          <a:p>
            <a:pPr algn="just">
              <a:lnSpc>
                <a:spcPct val="150000"/>
              </a:lnSpc>
            </a:pPr>
            <a:r>
              <a:rPr lang="en-SG" dirty="0"/>
              <a:t>      ranging between 25000 to 26000.</a:t>
            </a:r>
          </a:p>
          <a:p>
            <a:pPr algn="just">
              <a:lnSpc>
                <a:spcPct val="150000"/>
              </a:lnSpc>
            </a:pPr>
            <a:r>
              <a:rPr lang="en-SG" dirty="0"/>
              <a:t>2. Orders remain stagnant between 12 noon to 5pm and then slowly declines further ,lowest being at  </a:t>
            </a:r>
          </a:p>
          <a:p>
            <a:pPr algn="just">
              <a:lnSpc>
                <a:spcPct val="150000"/>
              </a:lnSpc>
            </a:pPr>
            <a:r>
              <a:rPr lang="en-SG" dirty="0"/>
              <a:t>    8pm . Sales reaching its lowest at $880.</a:t>
            </a:r>
          </a:p>
          <a:p>
            <a:pPr algn="just">
              <a:lnSpc>
                <a:spcPct val="150000"/>
              </a:lnSpc>
            </a:pPr>
            <a:r>
              <a:rPr lang="en-SG" dirty="0"/>
              <a:t>3. Categories generating maximum revenue in order of sales is Coffee, Tea, Bakery and Chocolate   </a:t>
            </a:r>
          </a:p>
          <a:p>
            <a:pPr algn="just">
              <a:lnSpc>
                <a:spcPct val="150000"/>
              </a:lnSpc>
            </a:pPr>
            <a:r>
              <a:rPr lang="en-SG" dirty="0"/>
              <a:t>    Drink.</a:t>
            </a:r>
          </a:p>
          <a:p>
            <a:pPr algn="just">
              <a:lnSpc>
                <a:spcPct val="150000"/>
              </a:lnSpc>
            </a:pPr>
            <a:r>
              <a:rPr lang="en-SG" dirty="0"/>
              <a:t>4. Least generating revenue is from ‘Flavours and Branded Categories of 1% and 2% respectively.</a:t>
            </a:r>
          </a:p>
          <a:p>
            <a:pPr algn="just">
              <a:lnSpc>
                <a:spcPct val="150000"/>
              </a:lnSpc>
            </a:pPr>
            <a:r>
              <a:rPr lang="en-SG" dirty="0"/>
              <a:t>5. Sizes order for the drink between Regular and Large is almost similar of 31% and 30% respectively.    </a:t>
            </a:r>
          </a:p>
          <a:p>
            <a:pPr algn="just">
              <a:lnSpc>
                <a:spcPct val="150000"/>
              </a:lnSpc>
            </a:pPr>
            <a:r>
              <a:rPr lang="en-SG" dirty="0"/>
              <a:t>    Small is only 9%.</a:t>
            </a:r>
          </a:p>
          <a:p>
            <a:pPr algn="just">
              <a:lnSpc>
                <a:spcPct val="150000"/>
              </a:lnSpc>
            </a:pPr>
            <a:r>
              <a:rPr lang="en-SG" dirty="0"/>
              <a:t>6. There are large number of orders whose sizes have not been indicated.</a:t>
            </a:r>
          </a:p>
          <a:p>
            <a:pPr algn="just">
              <a:lnSpc>
                <a:spcPct val="150000"/>
              </a:lnSpc>
            </a:pPr>
            <a:r>
              <a:rPr lang="en-SG" dirty="0"/>
              <a:t>7. Maximum orders are placed on Friday, Thursday, followed by Monday. Least orders received  </a:t>
            </a:r>
          </a:p>
          <a:p>
            <a:pPr algn="just">
              <a:lnSpc>
                <a:spcPct val="150000"/>
              </a:lnSpc>
            </a:pPr>
            <a:r>
              <a:rPr lang="en-SG" dirty="0"/>
              <a:t>    in on Saturday.</a:t>
            </a:r>
          </a:p>
          <a:p>
            <a:pPr algn="just">
              <a:lnSpc>
                <a:spcPct val="150000"/>
              </a:lnSpc>
            </a:pPr>
            <a:r>
              <a:rPr lang="en-SG" dirty="0"/>
              <a:t>8. </a:t>
            </a:r>
            <a:r>
              <a:rPr lang="en-SG" dirty="0" err="1"/>
              <a:t>Astiria</a:t>
            </a:r>
            <a:r>
              <a:rPr lang="en-SG" dirty="0"/>
              <a:t>, Hells’ Kitchen and Lower Manhattan are top 3 revenue generating stores.</a:t>
            </a:r>
          </a:p>
          <a:p>
            <a:pPr algn="just">
              <a:lnSpc>
                <a:spcPct val="150000"/>
              </a:lnSpc>
            </a:pPr>
            <a:r>
              <a:rPr lang="en-SG" dirty="0"/>
              <a:t>9.Berista Expresso generates maximum revenue of about  $91,406 &amp; the least revenue generating product type is Brewed Herbal Tea of about $47,539.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SG" dirty="0"/>
          </a:p>
          <a:p>
            <a:pPr marL="342900" indent="-342900">
              <a:buAutoNum type="arabicPeriod"/>
            </a:pPr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4" name="Picture 8" descr="How to Store Coffee Beans (the Right ...">
            <a:extLst>
              <a:ext uri="{FF2B5EF4-FFF2-40B4-BE49-F238E27FC236}">
                <a16:creationId xmlns:a16="http://schemas.microsoft.com/office/drawing/2014/main" id="{9E1D55CB-D51D-07EA-9A39-55351705F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436" y="1345256"/>
            <a:ext cx="1351438" cy="9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ow to Store Coffee Beans (the Right ...">
            <a:extLst>
              <a:ext uri="{FF2B5EF4-FFF2-40B4-BE49-F238E27FC236}">
                <a16:creationId xmlns:a16="http://schemas.microsoft.com/office/drawing/2014/main" id="{1CE3657C-5E6D-2832-957D-7533BD253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133" y="2268692"/>
            <a:ext cx="1351438" cy="9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ow to Store Coffee Beans (the Right ...">
            <a:extLst>
              <a:ext uri="{FF2B5EF4-FFF2-40B4-BE49-F238E27FC236}">
                <a16:creationId xmlns:a16="http://schemas.microsoft.com/office/drawing/2014/main" id="{9DE4F594-074D-43FC-F5B9-5BCF019D4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436" y="3183636"/>
            <a:ext cx="1351438" cy="9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How to Store Coffee Beans (the Right ...">
            <a:extLst>
              <a:ext uri="{FF2B5EF4-FFF2-40B4-BE49-F238E27FC236}">
                <a16:creationId xmlns:a16="http://schemas.microsoft.com/office/drawing/2014/main" id="{4807185E-8D29-E867-3F02-BC21D6F9A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436" y="4076808"/>
            <a:ext cx="1351438" cy="9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ow to Store Coffee Beans (the Right ...">
            <a:extLst>
              <a:ext uri="{FF2B5EF4-FFF2-40B4-BE49-F238E27FC236}">
                <a16:creationId xmlns:a16="http://schemas.microsoft.com/office/drawing/2014/main" id="{9FC68421-B983-4CEA-D26F-8F1956C59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436" y="5000244"/>
            <a:ext cx="1351438" cy="9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How to Store Coffee Beans (the Right ...">
            <a:extLst>
              <a:ext uri="{FF2B5EF4-FFF2-40B4-BE49-F238E27FC236}">
                <a16:creationId xmlns:a16="http://schemas.microsoft.com/office/drawing/2014/main" id="{FAD76897-F515-18F5-EA37-AC8615B63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436" y="5910942"/>
            <a:ext cx="1351438" cy="9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How to Store Coffee Beans (the Right ...">
            <a:extLst>
              <a:ext uri="{FF2B5EF4-FFF2-40B4-BE49-F238E27FC236}">
                <a16:creationId xmlns:a16="http://schemas.microsoft.com/office/drawing/2014/main" id="{A394FB3B-BB13-5191-857B-BE46FF04F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436" y="34998"/>
            <a:ext cx="1351438" cy="9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84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Solution Based On The Analysis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326571" y="1284515"/>
            <a:ext cx="8871857" cy="5399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8" descr="How to Store Coffee Beans (the Right ...">
            <a:extLst>
              <a:ext uri="{FF2B5EF4-FFF2-40B4-BE49-F238E27FC236}">
                <a16:creationId xmlns:a16="http://schemas.microsoft.com/office/drawing/2014/main" id="{1CF99E1F-B77E-7B13-E6D8-DC9BE9C4C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133" y="552342"/>
            <a:ext cx="1351438" cy="9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5278A5-C2C2-FBCC-56A2-1104768F2A0D}"/>
              </a:ext>
            </a:extLst>
          </p:cNvPr>
          <p:cNvSpPr txBox="1"/>
          <p:nvPr/>
        </p:nvSpPr>
        <p:spPr>
          <a:xfrm>
            <a:off x="326571" y="1088136"/>
            <a:ext cx="1043616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SG" dirty="0"/>
          </a:p>
          <a:p>
            <a:pPr algn="just">
              <a:lnSpc>
                <a:spcPct val="150000"/>
              </a:lnSpc>
            </a:pPr>
            <a:r>
              <a:rPr lang="en-SG" dirty="0"/>
              <a:t>1.Offer discounts during off peak periods to attract more customers.</a:t>
            </a:r>
          </a:p>
          <a:p>
            <a:pPr algn="just">
              <a:lnSpc>
                <a:spcPct val="150000"/>
              </a:lnSpc>
            </a:pPr>
            <a:r>
              <a:rPr lang="en-SG" dirty="0"/>
              <a:t>2.Introduce point systems to increase the customer retention.</a:t>
            </a:r>
          </a:p>
          <a:p>
            <a:pPr algn="just">
              <a:lnSpc>
                <a:spcPct val="150000"/>
              </a:lnSpc>
            </a:pPr>
            <a:r>
              <a:rPr lang="en-SG" dirty="0"/>
              <a:t>3. Give free samples from ‘Flavours and Branded Categories(least generating revenue) and get  </a:t>
            </a:r>
          </a:p>
          <a:p>
            <a:pPr algn="just">
              <a:lnSpc>
                <a:spcPct val="150000"/>
              </a:lnSpc>
            </a:pPr>
            <a:r>
              <a:rPr lang="en-SG" dirty="0"/>
              <a:t>    quick customer review . Based on the survey make the appropriate changes in the flavours.</a:t>
            </a:r>
          </a:p>
          <a:p>
            <a:pPr algn="just">
              <a:lnSpc>
                <a:spcPct val="150000"/>
              </a:lnSpc>
            </a:pPr>
            <a:r>
              <a:rPr lang="en-SG" dirty="0"/>
              <a:t>4. Introduce new flavours and quick bites during the peak period.</a:t>
            </a:r>
          </a:p>
          <a:p>
            <a:pPr algn="just">
              <a:lnSpc>
                <a:spcPct val="150000"/>
              </a:lnSpc>
            </a:pPr>
            <a:r>
              <a:rPr lang="en-SG" dirty="0"/>
              <a:t>5. To boost Saturday’s sales, introduce 50% discounts on the second  drink ordered. Introduce family  </a:t>
            </a:r>
          </a:p>
          <a:p>
            <a:pPr algn="just">
              <a:lnSpc>
                <a:spcPct val="150000"/>
              </a:lnSpc>
            </a:pPr>
            <a:r>
              <a:rPr lang="en-SG" dirty="0"/>
              <a:t>     packages on drinks and snacks.</a:t>
            </a:r>
          </a:p>
          <a:p>
            <a:pPr algn="just">
              <a:lnSpc>
                <a:spcPct val="150000"/>
              </a:lnSpc>
            </a:pPr>
            <a:r>
              <a:rPr lang="en-SG" dirty="0"/>
              <a:t>6. Since there are large number of orders whose sizes have not been indicated, introduce a system </a:t>
            </a:r>
          </a:p>
          <a:p>
            <a:pPr algn="just">
              <a:lnSpc>
                <a:spcPct val="150000"/>
              </a:lnSpc>
            </a:pPr>
            <a:r>
              <a:rPr lang="en-SG" dirty="0"/>
              <a:t>    where the order cannot go through unless the sizes of the cups are entered in the system.</a:t>
            </a:r>
          </a:p>
          <a:p>
            <a:pPr algn="just">
              <a:lnSpc>
                <a:spcPct val="150000"/>
              </a:lnSpc>
            </a:pPr>
            <a:r>
              <a:rPr lang="en-SG" dirty="0"/>
              <a:t>7. Recommended to further analyse the reasons for low sales on some of the outlets and take  </a:t>
            </a:r>
          </a:p>
          <a:p>
            <a:pPr algn="just">
              <a:lnSpc>
                <a:spcPct val="150000"/>
              </a:lnSpc>
            </a:pPr>
            <a:r>
              <a:rPr lang="en-SG" dirty="0"/>
              <a:t>    necessary actions to boost the revenue generation from those outlets.</a:t>
            </a:r>
          </a:p>
          <a:p>
            <a:pPr algn="just">
              <a:lnSpc>
                <a:spcPct val="150000"/>
              </a:lnSpc>
            </a:pPr>
            <a:endParaRPr lang="en-SG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SG" dirty="0"/>
          </a:p>
          <a:p>
            <a:pPr marL="342900" indent="-342900">
              <a:buAutoNum type="arabicPeriod"/>
            </a:pPr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4" name="Picture 8" descr="How to Store Coffee Beans (the Right ...">
            <a:extLst>
              <a:ext uri="{FF2B5EF4-FFF2-40B4-BE49-F238E27FC236}">
                <a16:creationId xmlns:a16="http://schemas.microsoft.com/office/drawing/2014/main" id="{9E1D55CB-D51D-07EA-9A39-55351705F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436" y="1345256"/>
            <a:ext cx="1351438" cy="9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ow to Store Coffee Beans (the Right ...">
            <a:extLst>
              <a:ext uri="{FF2B5EF4-FFF2-40B4-BE49-F238E27FC236}">
                <a16:creationId xmlns:a16="http://schemas.microsoft.com/office/drawing/2014/main" id="{1CE3657C-5E6D-2832-957D-7533BD253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133" y="2268692"/>
            <a:ext cx="1351438" cy="9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ow to Store Coffee Beans (the Right ...">
            <a:extLst>
              <a:ext uri="{FF2B5EF4-FFF2-40B4-BE49-F238E27FC236}">
                <a16:creationId xmlns:a16="http://schemas.microsoft.com/office/drawing/2014/main" id="{9DE4F594-074D-43FC-F5B9-5BCF019D4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436" y="3183636"/>
            <a:ext cx="1351438" cy="9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How to Store Coffee Beans (the Right ...">
            <a:extLst>
              <a:ext uri="{FF2B5EF4-FFF2-40B4-BE49-F238E27FC236}">
                <a16:creationId xmlns:a16="http://schemas.microsoft.com/office/drawing/2014/main" id="{4807185E-8D29-E867-3F02-BC21D6F9A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436" y="4076808"/>
            <a:ext cx="1351438" cy="9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ow to Store Coffee Beans (the Right ...">
            <a:extLst>
              <a:ext uri="{FF2B5EF4-FFF2-40B4-BE49-F238E27FC236}">
                <a16:creationId xmlns:a16="http://schemas.microsoft.com/office/drawing/2014/main" id="{9FC68421-B983-4CEA-D26F-8F1956C59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436" y="5000244"/>
            <a:ext cx="1351438" cy="9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How to Store Coffee Beans (the Right ...">
            <a:extLst>
              <a:ext uri="{FF2B5EF4-FFF2-40B4-BE49-F238E27FC236}">
                <a16:creationId xmlns:a16="http://schemas.microsoft.com/office/drawing/2014/main" id="{FAD76897-F515-18F5-EA37-AC8615B63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436" y="5910942"/>
            <a:ext cx="1351438" cy="9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How to Store Coffee Beans (the Right ...">
            <a:extLst>
              <a:ext uri="{FF2B5EF4-FFF2-40B4-BE49-F238E27FC236}">
                <a16:creationId xmlns:a16="http://schemas.microsoft.com/office/drawing/2014/main" id="{A394FB3B-BB13-5191-857B-BE46FF04F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436" y="34998"/>
            <a:ext cx="1351438" cy="9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345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{C9C61572-8BB3-42FA-B6FE-3931A4D894C4}tf10001108_win32</Template>
  <TotalTime>7614</TotalTime>
  <Words>678</Words>
  <Application>Microsoft Office PowerPoint</Application>
  <PresentationFormat>Widescreen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Custom</vt:lpstr>
      <vt:lpstr>Welcome to WakeUp          Café  Project</vt:lpstr>
      <vt:lpstr>Problem Statement</vt:lpstr>
      <vt:lpstr>Recommended Analysis</vt:lpstr>
      <vt:lpstr>RAW DATA OF WakeUp Café</vt:lpstr>
      <vt:lpstr>CLEANED &amp; PROCESSED DATA OF WakeUp Café</vt:lpstr>
      <vt:lpstr>CLEANED &amp; PROCESSED DATA OF WakeUp Café CONTD….</vt:lpstr>
      <vt:lpstr>PowerPoint Presentation</vt:lpstr>
      <vt:lpstr>Conclusion Derived From The Analysis</vt:lpstr>
      <vt:lpstr>Proposed Solution Based On The Analysis</vt:lpstr>
      <vt:lpstr>PIVOT TABLES SCREENSHOTS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John Coffee Shop Sale  Project</dc:title>
  <dc:creator>Bhawna Pandya</dc:creator>
  <cp:keywords/>
  <cp:lastModifiedBy>Bhawna Pandya</cp:lastModifiedBy>
  <cp:revision>64</cp:revision>
  <dcterms:created xsi:type="dcterms:W3CDTF">2024-04-29T04:09:13Z</dcterms:created>
  <dcterms:modified xsi:type="dcterms:W3CDTF">2024-09-23T12:58:53Z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