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  <p:sldId id="269" r:id="rId12"/>
    <p:sldId id="268" r:id="rId13"/>
    <p:sldId id="270" r:id="rId14"/>
    <p:sldId id="271" r:id="rId15"/>
    <p:sldId id="272" r:id="rId16"/>
    <p:sldId id="273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80" d="100"/>
          <a:sy n="80" d="100"/>
        </p:scale>
        <p:origin x="-1086" y="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mi.ac.in/~madhavan/courses/prog2-2015/docs/python-3.4.2-docs-html/library/urllib.request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pymotw.com/2/urlparse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pymotw.com/2/urlparse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UNIT – IV </a:t>
            </a:r>
            <a:br>
              <a:rPr lang="en-US" sz="32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NETWORK AND WEB PROGRAMMING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Socket Programming : Handling Multiple Clients</a:t>
            </a:r>
          </a:p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Client side scripting : </a:t>
            </a:r>
            <a:r>
              <a:rPr lang="en-US" dirty="0" err="1" smtClean="0"/>
              <a:t>urllib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Server side scripting : CGI Scripts with User Interaction, Passing Parameters.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 simple server-client program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458200" cy="52578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 smtClean="0"/>
              <a:t>Server Program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 server has a </a:t>
            </a:r>
            <a:r>
              <a:rPr lang="en-US" dirty="0" smtClean="0">
                <a:solidFill>
                  <a:srgbClr val="C00000"/>
                </a:solidFill>
              </a:rPr>
              <a:t>bind() </a:t>
            </a:r>
            <a:r>
              <a:rPr lang="en-US" dirty="0" smtClean="0"/>
              <a:t>method which binds it to a specific </a:t>
            </a:r>
            <a:r>
              <a:rPr lang="en-US" dirty="0" err="1" smtClean="0"/>
              <a:t>ip</a:t>
            </a:r>
            <a:r>
              <a:rPr lang="en-US" dirty="0" smtClean="0"/>
              <a:t> and port so that it can listen to incoming requests on that </a:t>
            </a:r>
            <a:r>
              <a:rPr lang="en-US" dirty="0" err="1" smtClean="0"/>
              <a:t>ip</a:t>
            </a:r>
            <a:r>
              <a:rPr lang="en-US" dirty="0" smtClean="0"/>
              <a:t> and port.</a:t>
            </a:r>
          </a:p>
          <a:p>
            <a:pPr algn="just">
              <a:buNone/>
            </a:pPr>
            <a:endParaRPr lang="en-US" dirty="0" smtClean="0"/>
          </a:p>
          <a:p>
            <a:pPr algn="just">
              <a:buNone/>
            </a:pPr>
            <a:r>
              <a:rPr lang="en-US" dirty="0" smtClean="0"/>
              <a:t>	A server has a </a:t>
            </a:r>
            <a:r>
              <a:rPr lang="en-US" dirty="0" smtClean="0">
                <a:solidFill>
                  <a:srgbClr val="C00000"/>
                </a:solidFill>
              </a:rPr>
              <a:t>listen() </a:t>
            </a:r>
            <a:r>
              <a:rPr lang="en-US" dirty="0" smtClean="0"/>
              <a:t>method which puts the server into listen mode. This allows the server to listen to incoming connections. </a:t>
            </a:r>
          </a:p>
          <a:p>
            <a:pPr algn="just">
              <a:buNone/>
            </a:pPr>
            <a:endParaRPr lang="en-US" dirty="0" smtClean="0"/>
          </a:p>
          <a:p>
            <a:pPr algn="just">
              <a:buNone/>
            </a:pPr>
            <a:r>
              <a:rPr lang="en-US" dirty="0" smtClean="0"/>
              <a:t>	And last a server has an </a:t>
            </a:r>
            <a:r>
              <a:rPr lang="en-US" dirty="0" smtClean="0">
                <a:solidFill>
                  <a:srgbClr val="C00000"/>
                </a:solidFill>
              </a:rPr>
              <a:t>accept()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C00000"/>
                </a:solidFill>
              </a:rPr>
              <a:t>close() </a:t>
            </a:r>
            <a:r>
              <a:rPr lang="en-US" dirty="0" smtClean="0"/>
              <a:t>method. The accept method initiates a connection with the client.</a:t>
            </a:r>
          </a:p>
          <a:p>
            <a:pPr algn="just">
              <a:buNone/>
            </a:pPr>
            <a:endParaRPr lang="en-US" dirty="0" smtClean="0"/>
          </a:p>
          <a:p>
            <a:pPr algn="just">
              <a:buNone/>
            </a:pPr>
            <a:r>
              <a:rPr lang="en-US" dirty="0" smtClean="0"/>
              <a:t>	The </a:t>
            </a:r>
            <a:r>
              <a:rPr lang="en-US" dirty="0" smtClean="0">
                <a:solidFill>
                  <a:srgbClr val="C00000"/>
                </a:solidFill>
              </a:rPr>
              <a:t>close()</a:t>
            </a:r>
            <a:r>
              <a:rPr lang="en-US" dirty="0" smtClean="0"/>
              <a:t> method closes the connection with the client.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Autofit/>
          </a:bodyPr>
          <a:lstStyle/>
          <a:p>
            <a:pPr algn="l"/>
            <a:r>
              <a:rPr lang="en-US" sz="2800" dirty="0" smtClean="0"/>
              <a:t>Server Program</a:t>
            </a:r>
            <a:endParaRPr lang="en-US" sz="2800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685800"/>
            <a:ext cx="6019800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/>
              <a:t>Client Program</a:t>
            </a:r>
            <a:endParaRPr lang="en-US" sz="2800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1066800"/>
            <a:ext cx="5714999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Output: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# start the server 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$ python server.py               </a:t>
            </a:r>
            <a:r>
              <a:rPr lang="en-US" dirty="0" smtClean="0">
                <a:solidFill>
                  <a:schemeClr val="accent6"/>
                </a:solidFill>
              </a:rPr>
              <a:t>#Terminal I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$ telnet </a:t>
            </a:r>
            <a:r>
              <a:rPr lang="en-US" dirty="0" err="1" smtClean="0">
                <a:solidFill>
                  <a:srgbClr val="0070C0"/>
                </a:solidFill>
              </a:rPr>
              <a:t>localhost</a:t>
            </a:r>
            <a:r>
              <a:rPr lang="en-US" dirty="0" smtClean="0">
                <a:solidFill>
                  <a:srgbClr val="0070C0"/>
                </a:solidFill>
              </a:rPr>
              <a:t> 12345     </a:t>
            </a:r>
            <a:r>
              <a:rPr lang="en-US" dirty="0" smtClean="0">
                <a:solidFill>
                  <a:schemeClr val="accent6"/>
                </a:solidFill>
              </a:rPr>
              <a:t>#Terminal II</a:t>
            </a:r>
          </a:p>
          <a:p>
            <a:pPr>
              <a:buNone/>
            </a:pPr>
            <a:endParaRPr lang="en-US" dirty="0" smtClean="0">
              <a:solidFill>
                <a:schemeClr val="accent6"/>
              </a:solidFill>
            </a:endParaRPr>
          </a:p>
          <a:p>
            <a:pPr>
              <a:buNone/>
            </a:pPr>
            <a:endParaRPr lang="en-US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Server Terminal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# in the server.py terminal you will see </a:t>
            </a:r>
          </a:p>
          <a:p>
            <a:pPr>
              <a:buNone/>
            </a:pPr>
            <a:r>
              <a:rPr lang="en-US" dirty="0" smtClean="0"/>
              <a:t>	# this output: </a:t>
            </a:r>
          </a:p>
          <a:p>
            <a:pPr>
              <a:buNone/>
            </a:pPr>
            <a:r>
              <a:rPr lang="en-US" dirty="0" smtClean="0"/>
              <a:t>	Socket successfully created </a:t>
            </a:r>
          </a:p>
          <a:p>
            <a:pPr>
              <a:buNone/>
            </a:pPr>
            <a:r>
              <a:rPr lang="en-US" dirty="0" smtClean="0"/>
              <a:t>	socket </a:t>
            </a:r>
            <a:r>
              <a:rPr lang="en-US" dirty="0" err="1" smtClean="0"/>
              <a:t>binded</a:t>
            </a:r>
            <a:r>
              <a:rPr lang="en-US" dirty="0" smtClean="0"/>
              <a:t> to 12345 </a:t>
            </a:r>
          </a:p>
          <a:p>
            <a:pPr>
              <a:buNone/>
            </a:pPr>
            <a:r>
              <a:rPr lang="en-US" dirty="0" smtClean="0"/>
              <a:t>	socket is listening Got connection from ('127.0.0.1', 52617)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Telnet Terminal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# In the telnet terminal you will get this: </a:t>
            </a:r>
          </a:p>
          <a:p>
            <a:pPr>
              <a:buNone/>
            </a:pPr>
            <a:r>
              <a:rPr lang="en-US" dirty="0" smtClean="0"/>
              <a:t>	Trying ::1... </a:t>
            </a:r>
          </a:p>
          <a:p>
            <a:pPr>
              <a:buNone/>
            </a:pPr>
            <a:r>
              <a:rPr lang="en-US" dirty="0" smtClean="0"/>
              <a:t>	Trying 127.0.0.1... </a:t>
            </a:r>
          </a:p>
          <a:p>
            <a:pPr>
              <a:buNone/>
            </a:pPr>
            <a:r>
              <a:rPr lang="en-US" dirty="0" smtClean="0"/>
              <a:t>	Connected to </a:t>
            </a:r>
            <a:r>
              <a:rPr lang="en-US" dirty="0" err="1" smtClean="0"/>
              <a:t>localhost</a:t>
            </a:r>
            <a:r>
              <a:rPr lang="en-US" dirty="0" smtClean="0"/>
              <a:t>. </a:t>
            </a:r>
          </a:p>
          <a:p>
            <a:pPr>
              <a:buNone/>
            </a:pPr>
            <a:r>
              <a:rPr lang="en-US" dirty="0" smtClean="0"/>
              <a:t>	Escape character is '^]'. </a:t>
            </a:r>
          </a:p>
          <a:p>
            <a:pPr>
              <a:buNone/>
            </a:pPr>
            <a:r>
              <a:rPr lang="en-US" dirty="0" smtClean="0"/>
              <a:t>	Thank you for connecting Connection closed by foreign host.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Server &amp; Client Terminal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# start the server: </a:t>
            </a:r>
          </a:p>
          <a:p>
            <a:pPr>
              <a:buNone/>
            </a:pPr>
            <a:r>
              <a:rPr lang="en-US" b="1" dirty="0" smtClean="0"/>
              <a:t>$ python server.py </a:t>
            </a:r>
          </a:p>
          <a:p>
            <a:pPr>
              <a:buNone/>
            </a:pPr>
            <a:r>
              <a:rPr lang="en-US" dirty="0" smtClean="0"/>
              <a:t>Socket successfully created </a:t>
            </a:r>
          </a:p>
          <a:p>
            <a:pPr>
              <a:buNone/>
            </a:pPr>
            <a:r>
              <a:rPr lang="en-US" dirty="0" smtClean="0"/>
              <a:t>socket </a:t>
            </a:r>
            <a:r>
              <a:rPr lang="en-US" dirty="0" err="1" smtClean="0"/>
              <a:t>binded</a:t>
            </a:r>
            <a:r>
              <a:rPr lang="en-US" dirty="0" smtClean="0"/>
              <a:t> to 12345 </a:t>
            </a:r>
          </a:p>
          <a:p>
            <a:pPr>
              <a:buNone/>
            </a:pPr>
            <a:r>
              <a:rPr lang="en-US" dirty="0" smtClean="0"/>
              <a:t>socket is listening </a:t>
            </a:r>
          </a:p>
          <a:p>
            <a:pPr>
              <a:buNone/>
            </a:pPr>
            <a:r>
              <a:rPr lang="en-US" dirty="0" smtClean="0"/>
              <a:t>Got connection from ('127.0.0.1', 52617)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>
                <a:solidFill>
                  <a:srgbClr val="00B0F0"/>
                </a:solidFill>
              </a:rPr>
              <a:t>#start the client: </a:t>
            </a:r>
          </a:p>
          <a:p>
            <a:pPr>
              <a:buNone/>
            </a:pPr>
            <a:r>
              <a:rPr lang="en-US" b="1" dirty="0" smtClean="0"/>
              <a:t>$ python client.py </a:t>
            </a:r>
          </a:p>
          <a:p>
            <a:pPr>
              <a:buNone/>
            </a:pPr>
            <a:r>
              <a:rPr lang="en-US" dirty="0" smtClean="0"/>
              <a:t>Thank you for connecting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304800"/>
          </a:xfrm>
        </p:spPr>
        <p:txBody>
          <a:bodyPr>
            <a:normAutofit fontScale="90000"/>
          </a:bodyPr>
          <a:lstStyle/>
          <a:p>
            <a:pPr algn="l"/>
            <a:r>
              <a:rPr lang="en-US" sz="2000" b="1" dirty="0" smtClean="0"/>
              <a:t>Handling Multiple clients (Server program)</a:t>
            </a:r>
            <a:endParaRPr lang="en-US" sz="2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943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400" dirty="0" smtClean="0">
                <a:solidFill>
                  <a:srgbClr val="C00000"/>
                </a:solidFill>
              </a:rPr>
              <a:t># coding: utf-8</a:t>
            </a:r>
          </a:p>
          <a:p>
            <a:pPr>
              <a:buNone/>
            </a:pPr>
            <a:r>
              <a:rPr lang="en-US" sz="1400" dirty="0" smtClean="0"/>
              <a:t>from socket import * </a:t>
            </a:r>
            <a:r>
              <a:rPr lang="en-US" sz="1400" dirty="0" smtClean="0">
                <a:solidFill>
                  <a:srgbClr val="C00000"/>
                </a:solidFill>
              </a:rPr>
              <a:t># Import all from module socket</a:t>
            </a:r>
          </a:p>
          <a:p>
            <a:pPr>
              <a:buNone/>
            </a:pPr>
            <a:r>
              <a:rPr lang="en-US" sz="1400" dirty="0" smtClean="0"/>
              <a:t>from _thread import *</a:t>
            </a:r>
            <a:r>
              <a:rPr lang="en-US" sz="1400" dirty="0" smtClean="0">
                <a:solidFill>
                  <a:srgbClr val="C00000"/>
                </a:solidFill>
              </a:rPr>
              <a:t> #Importing all from thread</a:t>
            </a:r>
            <a:endParaRPr lang="en-US" sz="1400" dirty="0" smtClean="0"/>
          </a:p>
          <a:p>
            <a:pPr>
              <a:buNone/>
            </a:pPr>
            <a:r>
              <a:rPr lang="en-US" sz="1400" dirty="0" smtClean="0">
                <a:solidFill>
                  <a:srgbClr val="C00000"/>
                </a:solidFill>
              </a:rPr>
              <a:t># Defining server address and port</a:t>
            </a:r>
          </a:p>
          <a:p>
            <a:pPr>
              <a:buNone/>
            </a:pPr>
            <a:r>
              <a:rPr lang="en-US" sz="1400" dirty="0" smtClean="0"/>
              <a:t>host = ''  #'</a:t>
            </a:r>
            <a:r>
              <a:rPr lang="en-US" sz="1400" dirty="0" err="1" smtClean="0"/>
              <a:t>localhost</a:t>
            </a:r>
            <a:r>
              <a:rPr lang="en-US" sz="1400" dirty="0" smtClean="0"/>
              <a:t>' or '127.0.0.1' or '' are all same</a:t>
            </a:r>
          </a:p>
          <a:p>
            <a:pPr>
              <a:buNone/>
            </a:pPr>
            <a:r>
              <a:rPr lang="en-US" sz="1400" dirty="0" smtClean="0"/>
              <a:t>port = 52000 #Use port &gt; 1024, below it all are reserved</a:t>
            </a:r>
          </a:p>
          <a:p>
            <a:pPr>
              <a:buNone/>
            </a:pPr>
            <a:r>
              <a:rPr lang="en-US" sz="1400" dirty="0" smtClean="0"/>
              <a:t>sock = socket() </a:t>
            </a:r>
            <a:r>
              <a:rPr lang="en-US" sz="1400" dirty="0" smtClean="0">
                <a:solidFill>
                  <a:srgbClr val="C00000"/>
                </a:solidFill>
              </a:rPr>
              <a:t>#Creating socket object</a:t>
            </a:r>
            <a:endParaRPr lang="en-US" sz="1400" dirty="0" smtClean="0"/>
          </a:p>
          <a:p>
            <a:pPr>
              <a:buNone/>
            </a:pPr>
            <a:r>
              <a:rPr lang="en-US" sz="1400" dirty="0" err="1" smtClean="0"/>
              <a:t>sock.bind</a:t>
            </a:r>
            <a:r>
              <a:rPr lang="en-US" sz="1400" dirty="0" smtClean="0"/>
              <a:t>((host, port)) </a:t>
            </a:r>
            <a:r>
              <a:rPr lang="en-US" sz="1400" dirty="0" smtClean="0">
                <a:solidFill>
                  <a:srgbClr val="C00000"/>
                </a:solidFill>
              </a:rPr>
              <a:t>#Binding socket to a address. bind() takes </a:t>
            </a:r>
            <a:r>
              <a:rPr lang="en-US" sz="1400" dirty="0" err="1" smtClean="0">
                <a:solidFill>
                  <a:srgbClr val="C00000"/>
                </a:solidFill>
              </a:rPr>
              <a:t>tuple</a:t>
            </a:r>
            <a:r>
              <a:rPr lang="en-US" sz="1400" dirty="0" smtClean="0">
                <a:solidFill>
                  <a:srgbClr val="C00000"/>
                </a:solidFill>
              </a:rPr>
              <a:t> of host and port.</a:t>
            </a:r>
          </a:p>
          <a:p>
            <a:pPr>
              <a:buNone/>
            </a:pPr>
            <a:r>
              <a:rPr lang="en-US" sz="1400" dirty="0" err="1" smtClean="0"/>
              <a:t>sock.listen</a:t>
            </a:r>
            <a:r>
              <a:rPr lang="en-US" sz="1400" dirty="0" smtClean="0"/>
              <a:t>(5) </a:t>
            </a:r>
            <a:r>
              <a:rPr lang="en-US" sz="1400" dirty="0" smtClean="0">
                <a:solidFill>
                  <a:srgbClr val="C00000"/>
                </a:solidFill>
              </a:rPr>
              <a:t>#Listening at the address #5 denotes the number of clients can queue</a:t>
            </a: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def </a:t>
            </a:r>
            <a:r>
              <a:rPr lang="en-US" sz="1400" dirty="0" err="1" smtClean="0"/>
              <a:t>clientthread</a:t>
            </a:r>
            <a:r>
              <a:rPr lang="en-US" sz="1400" dirty="0" smtClean="0"/>
              <a:t>(</a:t>
            </a:r>
            <a:r>
              <a:rPr lang="en-US" sz="1400" dirty="0" err="1" smtClean="0"/>
              <a:t>conn</a:t>
            </a:r>
            <a:r>
              <a:rPr lang="en-US" sz="1400" dirty="0" smtClean="0"/>
              <a:t>):</a:t>
            </a:r>
          </a:p>
          <a:p>
            <a:pPr>
              <a:buNone/>
            </a:pPr>
            <a:r>
              <a:rPr lang="en-US" sz="1400" dirty="0" smtClean="0">
                <a:solidFill>
                  <a:srgbClr val="C00000"/>
                </a:solidFill>
              </a:rPr>
              <a:t>#infinite loop so that function do not terminate and thread do not end.</a:t>
            </a:r>
          </a:p>
          <a:p>
            <a:pPr>
              <a:buNone/>
            </a:pPr>
            <a:r>
              <a:rPr lang="en-US" sz="1400" dirty="0" smtClean="0"/>
              <a:t>     while True:</a:t>
            </a:r>
          </a:p>
          <a:p>
            <a:pPr>
              <a:buNone/>
            </a:pPr>
            <a:r>
              <a:rPr lang="en-US" sz="1400" dirty="0" err="1" smtClean="0"/>
              <a:t>conn.sendall</a:t>
            </a:r>
            <a:r>
              <a:rPr lang="en-US" sz="1400" dirty="0" smtClean="0"/>
              <a:t>(</a:t>
            </a:r>
            <a:r>
              <a:rPr lang="en-US" sz="1400" dirty="0" err="1" smtClean="0"/>
              <a:t>b"Hi</a:t>
            </a:r>
            <a:r>
              <a:rPr lang="en-US" sz="1400" dirty="0" smtClean="0"/>
              <a:t>! I am server") </a:t>
            </a:r>
            <a:r>
              <a:rPr lang="en-US" sz="1400" dirty="0" smtClean="0">
                <a:solidFill>
                  <a:srgbClr val="C00000"/>
                </a:solidFill>
              </a:rPr>
              <a:t>#Sending message to connected client</a:t>
            </a:r>
            <a:r>
              <a:rPr lang="en-US" sz="1400" dirty="0" smtClean="0"/>
              <a:t> </a:t>
            </a:r>
            <a:r>
              <a:rPr lang="en-US" sz="1400" dirty="0" smtClean="0">
                <a:solidFill>
                  <a:srgbClr val="C00000"/>
                </a:solidFill>
              </a:rPr>
              <a:t>#send only takes string</a:t>
            </a:r>
          </a:p>
          <a:p>
            <a:pPr>
              <a:buNone/>
            </a:pPr>
            <a:r>
              <a:rPr lang="en-US" sz="1400" dirty="0" smtClean="0">
                <a:solidFill>
                  <a:srgbClr val="C00000"/>
                </a:solidFill>
              </a:rPr>
              <a:t>#Receiving from client</a:t>
            </a:r>
          </a:p>
          <a:p>
            <a:pPr>
              <a:buNone/>
            </a:pPr>
            <a:r>
              <a:rPr lang="en-US" sz="1400" dirty="0" smtClean="0"/>
              <a:t>         data = </a:t>
            </a:r>
            <a:r>
              <a:rPr lang="en-US" sz="1400" dirty="0" err="1" smtClean="0"/>
              <a:t>conn.recv</a:t>
            </a:r>
            <a:r>
              <a:rPr lang="en-US" sz="1400" dirty="0" smtClean="0"/>
              <a:t>(1024) # 1024 stands for bytes of data to be received</a:t>
            </a:r>
          </a:p>
          <a:p>
            <a:pPr>
              <a:buNone/>
            </a:pPr>
            <a:r>
              <a:rPr lang="en-US" sz="1400" dirty="0" smtClean="0"/>
              <a:t>         print (data)</a:t>
            </a:r>
          </a:p>
          <a:p>
            <a:pPr>
              <a:buNone/>
            </a:pPr>
            <a:r>
              <a:rPr lang="en-US" sz="1400" dirty="0" smtClean="0"/>
              <a:t>while True:</a:t>
            </a:r>
          </a:p>
          <a:p>
            <a:pPr>
              <a:buNone/>
            </a:pPr>
            <a:r>
              <a:rPr lang="en-US" sz="1400" dirty="0" smtClean="0">
                <a:solidFill>
                  <a:srgbClr val="C00000"/>
                </a:solidFill>
              </a:rPr>
              <a:t>#Accepting incoming connections</a:t>
            </a:r>
          </a:p>
          <a:p>
            <a:pPr>
              <a:buNone/>
            </a:pPr>
            <a:r>
              <a:rPr lang="en-US" sz="1400" dirty="0" smtClean="0"/>
              <a:t>    </a:t>
            </a:r>
            <a:r>
              <a:rPr lang="en-US" sz="1400" dirty="0" err="1" smtClean="0"/>
              <a:t>conn</a:t>
            </a:r>
            <a:r>
              <a:rPr lang="en-US" sz="1400" dirty="0" smtClean="0"/>
              <a:t>, </a:t>
            </a:r>
            <a:r>
              <a:rPr lang="en-US" sz="1400" dirty="0" err="1" smtClean="0"/>
              <a:t>addr</a:t>
            </a:r>
            <a:r>
              <a:rPr lang="en-US" sz="1400" dirty="0" smtClean="0"/>
              <a:t> = </a:t>
            </a:r>
            <a:r>
              <a:rPr lang="en-US" sz="1400" dirty="0" err="1" smtClean="0"/>
              <a:t>sock.accept</a:t>
            </a:r>
            <a:r>
              <a:rPr lang="en-US" sz="1400" dirty="0" smtClean="0"/>
              <a:t>()</a:t>
            </a:r>
          </a:p>
          <a:p>
            <a:pPr algn="ctr">
              <a:buNone/>
            </a:pPr>
            <a:r>
              <a:rPr lang="en-US" sz="1400" dirty="0" smtClean="0">
                <a:solidFill>
                  <a:srgbClr val="C00000"/>
                </a:solidFill>
              </a:rPr>
              <a:t>#Creating new thread. Calling </a:t>
            </a:r>
            <a:r>
              <a:rPr lang="en-US" sz="1400" dirty="0" err="1" smtClean="0">
                <a:solidFill>
                  <a:srgbClr val="C00000"/>
                </a:solidFill>
              </a:rPr>
              <a:t>clientthread</a:t>
            </a:r>
            <a:r>
              <a:rPr lang="en-US" sz="1400" dirty="0" smtClean="0">
                <a:solidFill>
                  <a:srgbClr val="C00000"/>
                </a:solidFill>
              </a:rPr>
              <a:t> function for this function and passing </a:t>
            </a:r>
            <a:r>
              <a:rPr lang="en-US" sz="1400" dirty="0" err="1" smtClean="0">
                <a:solidFill>
                  <a:srgbClr val="C00000"/>
                </a:solidFill>
              </a:rPr>
              <a:t>conn</a:t>
            </a:r>
            <a:r>
              <a:rPr lang="en-US" sz="1400" dirty="0" smtClean="0">
                <a:solidFill>
                  <a:srgbClr val="C00000"/>
                </a:solidFill>
              </a:rPr>
              <a:t> as argument.</a:t>
            </a:r>
          </a:p>
          <a:p>
            <a:pPr>
              <a:buNone/>
            </a:pPr>
            <a:r>
              <a:rPr lang="en-US" sz="1400" dirty="0" smtClean="0"/>
              <a:t>    </a:t>
            </a:r>
            <a:r>
              <a:rPr lang="en-US" sz="1400" dirty="0" err="1" smtClean="0"/>
              <a:t>start_new_thread</a:t>
            </a:r>
            <a:r>
              <a:rPr lang="en-US" sz="1400" dirty="0" smtClean="0"/>
              <a:t>(</a:t>
            </a:r>
            <a:r>
              <a:rPr lang="en-US" sz="1400" dirty="0" err="1" smtClean="0"/>
              <a:t>clientthread</a:t>
            </a:r>
            <a:r>
              <a:rPr lang="en-US" sz="1400" dirty="0" smtClean="0"/>
              <a:t>,(</a:t>
            </a:r>
            <a:r>
              <a:rPr lang="en-US" sz="1400" dirty="0" err="1" smtClean="0"/>
              <a:t>conn</a:t>
            </a:r>
            <a:r>
              <a:rPr lang="en-US" sz="1400" dirty="0" smtClean="0"/>
              <a:t>,))</a:t>
            </a:r>
          </a:p>
          <a:p>
            <a:pPr>
              <a:buNone/>
            </a:pPr>
            <a:r>
              <a:rPr lang="en-US" sz="1400" dirty="0" err="1" smtClean="0"/>
              <a:t>conn.close</a:t>
            </a:r>
            <a:r>
              <a:rPr lang="en-US" sz="1400" dirty="0" smtClean="0"/>
              <a:t>()</a:t>
            </a:r>
          </a:p>
          <a:p>
            <a:pPr>
              <a:buNone/>
            </a:pPr>
            <a:r>
              <a:rPr lang="en-US" sz="1400" dirty="0" err="1" smtClean="0"/>
              <a:t>sock.close</a:t>
            </a:r>
            <a:r>
              <a:rPr lang="en-US" sz="1400" dirty="0" smtClean="0"/>
              <a:t>()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pPr algn="l"/>
            <a:r>
              <a:rPr lang="en-US" sz="2000" dirty="0" smtClean="0"/>
              <a:t>Handling Multiple clients (Client program)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# coding: utf-8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#!</a:t>
            </a:r>
            <a:r>
              <a:rPr lang="en-US" dirty="0" err="1" smtClean="0">
                <a:solidFill>
                  <a:srgbClr val="C00000"/>
                </a:solidFill>
              </a:rPr>
              <a:t>usr</a:t>
            </a:r>
            <a:r>
              <a:rPr lang="en-US" dirty="0" smtClean="0">
                <a:solidFill>
                  <a:srgbClr val="C00000"/>
                </a:solidFill>
              </a:rPr>
              <a:t>/bin/python</a:t>
            </a:r>
          </a:p>
          <a:p>
            <a:pPr>
              <a:buNone/>
            </a:pPr>
            <a:r>
              <a:rPr lang="en-US" dirty="0" smtClean="0"/>
              <a:t>from socket import *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host = '</a:t>
            </a:r>
            <a:r>
              <a:rPr lang="en-US" dirty="0" err="1" smtClean="0"/>
              <a:t>localhost</a:t>
            </a:r>
            <a:r>
              <a:rPr lang="en-US" dirty="0" smtClean="0"/>
              <a:t>' # '127.0.0.1' can also be used</a:t>
            </a:r>
          </a:p>
          <a:p>
            <a:pPr>
              <a:buNone/>
            </a:pPr>
            <a:r>
              <a:rPr lang="en-US" dirty="0" smtClean="0"/>
              <a:t>port = 52000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sock = socket()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#Connecting to socket</a:t>
            </a:r>
          </a:p>
          <a:p>
            <a:pPr>
              <a:buNone/>
            </a:pPr>
            <a:r>
              <a:rPr lang="en-US" dirty="0" err="1" smtClean="0"/>
              <a:t>sock.connect</a:t>
            </a:r>
            <a:r>
              <a:rPr lang="en-US" dirty="0" smtClean="0"/>
              <a:t>((host, port)) </a:t>
            </a:r>
            <a:r>
              <a:rPr lang="en-US" dirty="0" smtClean="0">
                <a:solidFill>
                  <a:srgbClr val="C00000"/>
                </a:solidFill>
              </a:rPr>
              <a:t>#Connect takes </a:t>
            </a:r>
            <a:r>
              <a:rPr lang="en-US" dirty="0" err="1" smtClean="0">
                <a:solidFill>
                  <a:srgbClr val="C00000"/>
                </a:solidFill>
              </a:rPr>
              <a:t>tuple</a:t>
            </a:r>
            <a:r>
              <a:rPr lang="en-US" dirty="0" smtClean="0">
                <a:solidFill>
                  <a:srgbClr val="C00000"/>
                </a:solidFill>
              </a:rPr>
              <a:t> of host and port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#Infinite loop to keep client running.</a:t>
            </a:r>
          </a:p>
          <a:p>
            <a:pPr>
              <a:buNone/>
            </a:pPr>
            <a:r>
              <a:rPr lang="en-US" dirty="0" smtClean="0"/>
              <a:t>while True:</a:t>
            </a:r>
          </a:p>
          <a:p>
            <a:pPr>
              <a:buNone/>
            </a:pPr>
            <a:r>
              <a:rPr lang="en-US" dirty="0" smtClean="0"/>
              <a:t>    data = </a:t>
            </a:r>
            <a:r>
              <a:rPr lang="en-US" dirty="0" err="1" smtClean="0"/>
              <a:t>sock.recv</a:t>
            </a:r>
            <a:r>
              <a:rPr lang="en-US" dirty="0" smtClean="0"/>
              <a:t>(1024)</a:t>
            </a:r>
          </a:p>
          <a:p>
            <a:pPr>
              <a:buNone/>
            </a:pPr>
            <a:r>
              <a:rPr lang="en-US" dirty="0" smtClean="0"/>
              <a:t>    print (data)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sock.sendall</a:t>
            </a:r>
            <a:r>
              <a:rPr lang="en-US" dirty="0" smtClean="0"/>
              <a:t>(</a:t>
            </a:r>
            <a:r>
              <a:rPr lang="en-US" dirty="0" err="1" smtClean="0"/>
              <a:t>b'HI</a:t>
            </a:r>
            <a:r>
              <a:rPr lang="en-US" dirty="0" smtClean="0"/>
              <a:t>! I am client.')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err="1" smtClean="0"/>
              <a:t>sock.close</a:t>
            </a:r>
            <a:r>
              <a:rPr lang="en-US" dirty="0" smtClean="0"/>
              <a:t>()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Client Side scripting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5626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A program can work on the Internet as </a:t>
            </a:r>
            <a:r>
              <a:rPr lang="en-US" dirty="0" smtClean="0">
                <a:solidFill>
                  <a:srgbClr val="C00000"/>
                </a:solidFill>
              </a:rPr>
              <a:t>a client 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0070C0"/>
                </a:solidFill>
              </a:rPr>
              <a:t>a program that accesses resources</a:t>
            </a:r>
            <a:r>
              <a:rPr lang="en-US" dirty="0" smtClean="0"/>
              <a:t>) or as </a:t>
            </a:r>
            <a:r>
              <a:rPr lang="en-US" dirty="0" smtClean="0">
                <a:solidFill>
                  <a:srgbClr val="C00000"/>
                </a:solidFill>
              </a:rPr>
              <a:t>a server 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0070C0"/>
                </a:solidFill>
              </a:rPr>
              <a:t>a program that makes services available</a:t>
            </a:r>
            <a:r>
              <a:rPr lang="en-US" dirty="0" smtClean="0"/>
              <a:t>).</a:t>
            </a:r>
          </a:p>
          <a:p>
            <a:pPr algn="just"/>
            <a:r>
              <a:rPr lang="en-US" dirty="0" smtClean="0"/>
              <a:t>Both kinds of program deal with </a:t>
            </a:r>
            <a:r>
              <a:rPr lang="en-US" dirty="0" smtClean="0">
                <a:solidFill>
                  <a:srgbClr val="C00000"/>
                </a:solidFill>
              </a:rPr>
              <a:t>protocol issues</a:t>
            </a:r>
            <a:r>
              <a:rPr lang="en-US" dirty="0" smtClean="0"/>
              <a:t>, such as how to </a:t>
            </a:r>
            <a:r>
              <a:rPr lang="en-US" dirty="0" smtClean="0">
                <a:solidFill>
                  <a:srgbClr val="0070C0"/>
                </a:solidFill>
              </a:rPr>
              <a:t>access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70C0"/>
                </a:solidFill>
              </a:rPr>
              <a:t>communicate</a:t>
            </a:r>
            <a:r>
              <a:rPr lang="en-US" dirty="0" smtClean="0"/>
              <a:t> data, and with data formatting issues.</a:t>
            </a:r>
          </a:p>
          <a:p>
            <a:pPr algn="just"/>
            <a:r>
              <a:rPr lang="en-US" dirty="0" smtClean="0"/>
              <a:t>Data access can be achieved simply with the help of </a:t>
            </a:r>
            <a:r>
              <a:rPr lang="en-US" dirty="0" smtClean="0">
                <a:solidFill>
                  <a:srgbClr val="C00000"/>
                </a:solidFill>
              </a:rPr>
              <a:t>URLs</a:t>
            </a:r>
            <a:r>
              <a:rPr lang="en-US" dirty="0" smtClean="0"/>
              <a:t> (</a:t>
            </a:r>
            <a:r>
              <a:rPr lang="en-US" dirty="0" smtClean="0">
                <a:solidFill>
                  <a:srgbClr val="0070C0"/>
                </a:solidFill>
              </a:rPr>
              <a:t>Uniform Resource Locators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Socket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C00000"/>
                </a:solidFill>
              </a:rPr>
              <a:t>Socket</a:t>
            </a:r>
          </a:p>
          <a:p>
            <a:pPr algn="just">
              <a:buNone/>
            </a:pPr>
            <a:r>
              <a:rPr lang="en-US" dirty="0" smtClean="0"/>
              <a:t>	Sockets are the endpoints of a bidirectional communication channel.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One socket(node) </a:t>
            </a:r>
            <a:r>
              <a:rPr lang="en-US" dirty="0" smtClean="0">
                <a:solidFill>
                  <a:srgbClr val="C00000"/>
                </a:solidFill>
              </a:rPr>
              <a:t>listens</a:t>
            </a:r>
            <a:r>
              <a:rPr lang="en-US" dirty="0" smtClean="0"/>
              <a:t> on a particular port at an IP, while </a:t>
            </a:r>
            <a:r>
              <a:rPr lang="en-US" dirty="0" smtClean="0">
                <a:solidFill>
                  <a:srgbClr val="0070C0"/>
                </a:solidFill>
              </a:rPr>
              <a:t>other socket </a:t>
            </a:r>
            <a:r>
              <a:rPr lang="en-US" dirty="0" smtClean="0"/>
              <a:t>reaches out to the other to form a connection.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solidFill>
                  <a:srgbClr val="C00000"/>
                </a:solidFill>
              </a:rPr>
              <a:t>Server</a:t>
            </a:r>
            <a:r>
              <a:rPr lang="en-US" dirty="0" smtClean="0"/>
              <a:t> forms the </a:t>
            </a:r>
            <a:r>
              <a:rPr lang="en-US" dirty="0" smtClean="0">
                <a:solidFill>
                  <a:srgbClr val="C00000"/>
                </a:solidFill>
              </a:rPr>
              <a:t>listener socket </a:t>
            </a:r>
            <a:r>
              <a:rPr lang="en-US" dirty="0" smtClean="0"/>
              <a:t>while </a:t>
            </a:r>
            <a:r>
              <a:rPr lang="en-US" dirty="0" smtClean="0">
                <a:solidFill>
                  <a:srgbClr val="0070C0"/>
                </a:solidFill>
              </a:rPr>
              <a:t>client</a:t>
            </a:r>
            <a:r>
              <a:rPr lang="en-US" dirty="0" smtClean="0"/>
              <a:t> reaches </a:t>
            </a:r>
            <a:r>
              <a:rPr lang="en-US" dirty="0" smtClean="0">
                <a:solidFill>
                  <a:srgbClr val="0070C0"/>
                </a:solidFill>
              </a:rPr>
              <a:t>out to the server</a:t>
            </a:r>
            <a:r>
              <a:rPr lang="en-US" dirty="0" smtClean="0"/>
              <a:t>.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Generally it is a combination of </a:t>
            </a:r>
            <a:r>
              <a:rPr lang="en-US" dirty="0" smtClean="0">
                <a:solidFill>
                  <a:srgbClr val="C00000"/>
                </a:solidFill>
              </a:rPr>
              <a:t>IP Address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0070C0"/>
                </a:solidFill>
              </a:rPr>
              <a:t>Port number.</a:t>
            </a:r>
            <a:endParaRPr 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r>
              <a:rPr lang="en-US" dirty="0" smtClean="0"/>
              <a:t>Python supports URLs with modules </a:t>
            </a:r>
          </a:p>
          <a:p>
            <a:pPr>
              <a:buNone/>
            </a:pPr>
            <a:r>
              <a:rPr lang="en-US" dirty="0" smtClean="0"/>
              <a:t>			</a:t>
            </a:r>
            <a:r>
              <a:rPr lang="en-US" dirty="0" err="1" smtClean="0"/>
              <a:t>urllib.parse</a:t>
            </a:r>
            <a:r>
              <a:rPr lang="en-US" dirty="0" smtClean="0"/>
              <a:t>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	urllib2</a:t>
            </a:r>
          </a:p>
          <a:p>
            <a:pPr>
              <a:buNone/>
            </a:pPr>
            <a:r>
              <a:rPr lang="en-US" dirty="0" smtClean="0"/>
              <a:t>			</a:t>
            </a:r>
            <a:r>
              <a:rPr lang="en-US" dirty="0" err="1" smtClean="0"/>
              <a:t>urllib</a:t>
            </a:r>
            <a:r>
              <a:rPr lang="en-US" dirty="0" smtClean="0"/>
              <a:t> (used in version 3)</a:t>
            </a:r>
          </a:p>
          <a:p>
            <a:r>
              <a:rPr lang="en-US" dirty="0" smtClean="0"/>
              <a:t>Fine-grained control of data access</a:t>
            </a:r>
          </a:p>
          <a:p>
            <a:pPr lvl="4">
              <a:buNone/>
            </a:pPr>
            <a:r>
              <a:rPr lang="en-US" sz="3200" dirty="0" err="1" smtClean="0"/>
              <a:t>httplib</a:t>
            </a:r>
            <a:r>
              <a:rPr lang="en-US" sz="3200" dirty="0" smtClean="0"/>
              <a:t> </a:t>
            </a:r>
          </a:p>
          <a:p>
            <a:pPr lvl="4">
              <a:buNone/>
            </a:pPr>
            <a:r>
              <a:rPr lang="en-US" sz="3200" dirty="0" err="1" smtClean="0"/>
              <a:t>ftplib</a:t>
            </a:r>
            <a:endParaRPr lang="en-US" sz="3200" dirty="0" smtClean="0"/>
          </a:p>
          <a:p>
            <a:r>
              <a:rPr lang="en-US" dirty="0" smtClean="0"/>
              <a:t>For mail </a:t>
            </a:r>
            <a:r>
              <a:rPr lang="en-US" dirty="0" err="1" smtClean="0">
                <a:solidFill>
                  <a:srgbClr val="C00000"/>
                </a:solidFill>
              </a:rPr>
              <a:t>poplib</a:t>
            </a:r>
            <a:r>
              <a:rPr lang="en-US" dirty="0" smtClean="0"/>
              <a:t> and </a:t>
            </a:r>
            <a:r>
              <a:rPr lang="en-US" dirty="0" err="1" smtClean="0">
                <a:solidFill>
                  <a:srgbClr val="C00000"/>
                </a:solidFill>
              </a:rPr>
              <a:t>smtplib</a:t>
            </a:r>
            <a:endParaRPr lang="en-US" dirty="0" smtClean="0">
              <a:solidFill>
                <a:srgbClr val="C00000"/>
              </a:solidFill>
            </a:endParaRPr>
          </a:p>
          <a:p>
            <a:pPr lvl="4">
              <a:buNone/>
            </a:pPr>
            <a:endParaRPr lang="en-US" sz="3200" dirty="0" smtClean="0"/>
          </a:p>
          <a:p>
            <a:pPr lvl="4">
              <a:buNone/>
            </a:pPr>
            <a:endParaRPr lang="en-US" sz="3200" dirty="0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A URL identifies a resource on the Internet. A URL is a string composed of several optional parts, called components, known as </a:t>
            </a:r>
            <a:r>
              <a:rPr lang="en-US" dirty="0" smtClean="0">
                <a:solidFill>
                  <a:srgbClr val="C00000"/>
                </a:solidFill>
              </a:rPr>
              <a:t>scheme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70C0"/>
                </a:solidFill>
              </a:rPr>
              <a:t>location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C00000"/>
                </a:solidFill>
              </a:rPr>
              <a:t>path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70C0"/>
                </a:solidFill>
              </a:rPr>
              <a:t>query</a:t>
            </a:r>
            <a:r>
              <a:rPr lang="en-US" dirty="0" smtClean="0"/>
              <a:t>, and </a:t>
            </a:r>
            <a:r>
              <a:rPr lang="en-US" dirty="0" smtClean="0">
                <a:solidFill>
                  <a:srgbClr val="C00000"/>
                </a:solidFill>
              </a:rPr>
              <a:t>fragment</a:t>
            </a:r>
            <a:r>
              <a:rPr lang="en-US" dirty="0" smtClean="0"/>
              <a:t>.</a:t>
            </a:r>
          </a:p>
          <a:p>
            <a:pPr algn="just">
              <a:buNone/>
            </a:pPr>
            <a:endParaRPr lang="en-US" dirty="0" smtClean="0"/>
          </a:p>
          <a:p>
            <a:pPr algn="just">
              <a:buNone/>
            </a:pPr>
            <a:r>
              <a:rPr lang="en-US" dirty="0" smtClean="0"/>
              <a:t>	  scheme</a:t>
            </a:r>
            <a:r>
              <a:rPr lang="en-US" dirty="0" smtClean="0">
                <a:solidFill>
                  <a:srgbClr val="C00000"/>
                </a:solidFill>
              </a:rPr>
              <a:t>:</a:t>
            </a:r>
            <a:r>
              <a:rPr lang="en-US" dirty="0" smtClean="0">
                <a:solidFill>
                  <a:srgbClr val="0070C0"/>
                </a:solidFill>
              </a:rPr>
              <a:t>//</a:t>
            </a:r>
            <a:r>
              <a:rPr lang="en-US" dirty="0" smtClean="0"/>
              <a:t>lo.ca.ti.on</a:t>
            </a:r>
            <a:r>
              <a:rPr lang="en-US" dirty="0" smtClean="0">
                <a:solidFill>
                  <a:srgbClr val="C00000"/>
                </a:solidFill>
              </a:rPr>
              <a:t>/</a:t>
            </a:r>
            <a:r>
              <a:rPr lang="en-US" dirty="0" smtClean="0"/>
              <a:t>pa</a:t>
            </a:r>
            <a:r>
              <a:rPr lang="en-US" dirty="0" smtClean="0">
                <a:solidFill>
                  <a:srgbClr val="C00000"/>
                </a:solidFill>
              </a:rPr>
              <a:t>/</a:t>
            </a:r>
            <a:r>
              <a:rPr lang="en-US" dirty="0" smtClean="0"/>
              <a:t>th</a:t>
            </a:r>
            <a:r>
              <a:rPr lang="en-US" dirty="0" smtClean="0">
                <a:solidFill>
                  <a:srgbClr val="0070C0"/>
                </a:solidFill>
              </a:rPr>
              <a:t>?</a:t>
            </a:r>
            <a:r>
              <a:rPr lang="en-US" dirty="0" smtClean="0"/>
              <a:t>query</a:t>
            </a:r>
            <a:r>
              <a:rPr lang="en-US" dirty="0" smtClean="0">
                <a:solidFill>
                  <a:srgbClr val="C00000"/>
                </a:solidFill>
              </a:rPr>
              <a:t>#</a:t>
            </a:r>
            <a:r>
              <a:rPr lang="en-US" dirty="0" smtClean="0"/>
              <a:t>fragment</a:t>
            </a:r>
          </a:p>
          <a:p>
            <a:pPr algn="just">
              <a:buNone/>
            </a:pPr>
            <a:r>
              <a:rPr lang="en-US" dirty="0" smtClean="0"/>
              <a:t>Ex: </a:t>
            </a:r>
            <a:r>
              <a:rPr lang="en-US" dirty="0" smtClean="0">
                <a:solidFill>
                  <a:srgbClr val="C00000"/>
                </a:solidFill>
              </a:rPr>
              <a:t>http</a:t>
            </a:r>
            <a:r>
              <a:rPr lang="en-US" dirty="0" smtClean="0">
                <a:solidFill>
                  <a:srgbClr val="0070C0"/>
                </a:solidFill>
              </a:rPr>
              <a:t>://www.python.org:80</a:t>
            </a:r>
            <a:r>
              <a:rPr lang="en-US" dirty="0" smtClean="0">
                <a:solidFill>
                  <a:srgbClr val="C00000"/>
                </a:solidFill>
              </a:rPr>
              <a:t>/faq.cgi</a:t>
            </a:r>
            <a:r>
              <a:rPr lang="en-US" dirty="0" smtClean="0">
                <a:solidFill>
                  <a:srgbClr val="0070C0"/>
                </a:solidFill>
              </a:rPr>
              <a:t>?src=fie</a:t>
            </a:r>
            <a:r>
              <a:rPr lang="en-US" dirty="0" smtClean="0"/>
              <a:t> </a:t>
            </a:r>
          </a:p>
          <a:p>
            <a:pPr algn="just">
              <a:buNone/>
            </a:pPr>
            <a:r>
              <a:rPr lang="en-US" dirty="0" smtClean="0"/>
              <a:t>      mailto:me@yahoo.com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 algn="just"/>
            <a:r>
              <a:rPr lang="en-US" dirty="0" smtClean="0"/>
              <a:t>Through </a:t>
            </a:r>
            <a:r>
              <a:rPr lang="en-US" dirty="0" err="1" smtClean="0"/>
              <a:t>urllib</a:t>
            </a:r>
            <a:r>
              <a:rPr lang="en-US" dirty="0" smtClean="0"/>
              <a:t>, we can access websites, download data, parse data, modify your headers, and do any GET and POST requests you might need to do</a:t>
            </a:r>
          </a:p>
          <a:p>
            <a:pPr algn="just"/>
            <a:r>
              <a:rPr lang="en-US" b="1" dirty="0" err="1" smtClean="0"/>
              <a:t>urllib.request</a:t>
            </a:r>
            <a:r>
              <a:rPr lang="en-US" dirty="0" smtClean="0"/>
              <a:t> is a Python module for fetching URLs (Uniform Resource Locators).</a:t>
            </a:r>
          </a:p>
          <a:p>
            <a:pPr algn="just"/>
            <a:r>
              <a:rPr lang="en-US" dirty="0" smtClean="0"/>
              <a:t>It offers a very simple interface, in the form of the </a:t>
            </a:r>
            <a:r>
              <a:rPr lang="en-US" b="1" i="1" dirty="0" err="1" smtClean="0"/>
              <a:t>urlopen</a:t>
            </a:r>
            <a:r>
              <a:rPr lang="en-US" dirty="0" smtClean="0"/>
              <a:t> function.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Fetching URLs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686800" cy="53340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sz="2800" b="1" dirty="0" smtClean="0"/>
              <a:t>Program:</a:t>
            </a:r>
          </a:p>
          <a:p>
            <a:pPr>
              <a:buNone/>
            </a:pPr>
            <a:r>
              <a:rPr lang="en-US" sz="2900" dirty="0" smtClean="0"/>
              <a:t>The simplest way to use </a:t>
            </a:r>
            <a:r>
              <a:rPr lang="en-US" sz="2900" dirty="0" err="1" smtClean="0"/>
              <a:t>urllib.request</a:t>
            </a:r>
            <a:r>
              <a:rPr lang="en-US" sz="2900" dirty="0" smtClean="0"/>
              <a:t> is as follows:</a:t>
            </a:r>
          </a:p>
          <a:p>
            <a:pPr>
              <a:buNone/>
            </a:pPr>
            <a:endParaRPr lang="en-US" sz="2900" b="1" dirty="0" smtClean="0"/>
          </a:p>
          <a:p>
            <a:pPr>
              <a:buNone/>
            </a:pPr>
            <a:r>
              <a:rPr lang="en-US" sz="2800" b="1" dirty="0" smtClean="0"/>
              <a:t>	import</a:t>
            </a:r>
            <a:r>
              <a:rPr lang="en-US" sz="2800" dirty="0" smtClean="0"/>
              <a:t> </a:t>
            </a:r>
            <a:r>
              <a:rPr lang="en-US" sz="2800" b="1" dirty="0" err="1" smtClean="0"/>
              <a:t>urllib.request</a:t>
            </a:r>
            <a:r>
              <a:rPr lang="en-US" sz="2800" dirty="0" smtClean="0"/>
              <a:t> </a:t>
            </a:r>
          </a:p>
          <a:p>
            <a:pPr>
              <a:buNone/>
            </a:pPr>
            <a:r>
              <a:rPr lang="en-US" sz="2800" dirty="0" smtClean="0"/>
              <a:t>	response = </a:t>
            </a:r>
            <a:r>
              <a:rPr lang="en-US" sz="2800" dirty="0" err="1" smtClean="0"/>
              <a:t>urllib.request</a:t>
            </a:r>
            <a:r>
              <a:rPr lang="en-US" sz="2800" dirty="0" err="1" smtClean="0">
                <a:solidFill>
                  <a:srgbClr val="C00000"/>
                </a:solidFill>
              </a:rPr>
              <a:t>.urlopen</a:t>
            </a:r>
            <a:r>
              <a:rPr lang="en-US" sz="2800" dirty="0" smtClean="0"/>
              <a:t>('http://www.google.com') </a:t>
            </a:r>
          </a:p>
          <a:p>
            <a:pPr>
              <a:buNone/>
            </a:pPr>
            <a:r>
              <a:rPr lang="en-US" sz="2800" dirty="0" smtClean="0"/>
              <a:t>      html = </a:t>
            </a:r>
            <a:r>
              <a:rPr lang="en-US" sz="2800" dirty="0" err="1" smtClean="0"/>
              <a:t>response.read</a:t>
            </a:r>
            <a:r>
              <a:rPr lang="en-US" sz="2800" dirty="0" smtClean="0"/>
              <a:t>()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b="1" dirty="0" smtClean="0"/>
              <a:t>Output:</a:t>
            </a:r>
          </a:p>
          <a:p>
            <a:pPr>
              <a:buNone/>
            </a:pPr>
            <a:endParaRPr lang="en-US" sz="2800" b="1" dirty="0" smtClean="0"/>
          </a:p>
          <a:p>
            <a:pPr>
              <a:buNone/>
            </a:pPr>
            <a:r>
              <a:rPr lang="en-US" sz="2800" dirty="0" smtClean="0"/>
              <a:t>	b'&lt;!</a:t>
            </a:r>
            <a:r>
              <a:rPr lang="en-US" sz="2800" dirty="0" err="1" smtClean="0"/>
              <a:t>doctype</a:t>
            </a:r>
            <a:r>
              <a:rPr lang="en-US" sz="2800" dirty="0" smtClean="0"/>
              <a:t> html&gt;&lt;html </a:t>
            </a:r>
            <a:r>
              <a:rPr lang="en-US" sz="2800" dirty="0" err="1" smtClean="0"/>
              <a:t>itemscope</a:t>
            </a:r>
            <a:r>
              <a:rPr lang="en-US" sz="2800" dirty="0" smtClean="0"/>
              <a:t>="" </a:t>
            </a:r>
            <a:r>
              <a:rPr lang="en-US" sz="2800" dirty="0" err="1" smtClean="0"/>
              <a:t>itemtype</a:t>
            </a:r>
            <a:r>
              <a:rPr lang="en-US" sz="2800" dirty="0" smtClean="0"/>
              <a:t>="http://schema.org/WebPage" </a:t>
            </a:r>
            <a:r>
              <a:rPr lang="en-US" sz="2800" dirty="0" err="1" smtClean="0"/>
              <a:t>lang</a:t>
            </a:r>
            <a:r>
              <a:rPr lang="en-US" sz="2800" dirty="0" smtClean="0"/>
              <a:t>="en-IN"&gt;&lt;head&gt;&lt;meta content="text/html; </a:t>
            </a:r>
            <a:r>
              <a:rPr lang="en-US" sz="2800" dirty="0" err="1" smtClean="0"/>
              <a:t>charset</a:t>
            </a:r>
            <a:r>
              <a:rPr lang="en-US" sz="2800" dirty="0" smtClean="0"/>
              <a:t>=UTF-8" http-equiv="Content-Type"&gt;&lt;meta content="/images/branding/</a:t>
            </a:r>
            <a:r>
              <a:rPr lang="en-US" sz="2800" dirty="0" err="1" smtClean="0"/>
              <a:t>googleg</a:t>
            </a:r>
            <a:r>
              <a:rPr lang="en-US" sz="2800" dirty="0" smtClean="0"/>
              <a:t>/1x/googleg_standard_color_128dp.png"itemprop="image"&gt;&lt;title&gt;Google&lt;/title&gt;&lt;script&gt;(function(){</a:t>
            </a:r>
            <a:r>
              <a:rPr lang="en-US" sz="2800" dirty="0" err="1" smtClean="0"/>
              <a:t>window.google</a:t>
            </a:r>
            <a:r>
              <a:rPr lang="en-US" sz="2800" dirty="0" smtClean="0"/>
              <a:t>={</a:t>
            </a:r>
            <a:r>
              <a:rPr lang="en-US" sz="2800" dirty="0" err="1" smtClean="0"/>
              <a:t>kEI</a:t>
            </a:r>
            <a:r>
              <a:rPr lang="en-US" sz="2800" dirty="0" smtClean="0"/>
              <a:t>:\'RzjDWbGbB8fc0ATcor6ICA\',</a:t>
            </a:r>
            <a:r>
              <a:rPr lang="en-US" sz="2800" dirty="0" err="1" smtClean="0"/>
              <a:t>kEXPI</a:t>
            </a:r>
            <a:r>
              <a:rPr lang="en-US" sz="2800" dirty="0" smtClean="0"/>
              <a:t>:\'1352613,1353383,1353746,1354276,1354401,1354443,1354626,1354688,1354750,1354875,1355174,1355204,1355217,1355507,1355535,3700326,3700476,4029815,4031109,4043492,4045841,4048347,4063220,40717………………………………………………………………….</a:t>
            </a:r>
            <a:endParaRPr lang="en-US" sz="28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10600" cy="4525963"/>
          </a:xfrm>
        </p:spPr>
        <p:txBody>
          <a:bodyPr/>
          <a:lstStyle/>
          <a:p>
            <a:pPr algn="just"/>
            <a:r>
              <a:rPr lang="en-US" dirty="0" smtClean="0"/>
              <a:t>If you wish to retrieve a resource via URL and store it in a temporary location, you can do so via the </a:t>
            </a:r>
            <a:r>
              <a:rPr lang="en-US" dirty="0" err="1" smtClean="0">
                <a:hlinkClick r:id="rId2" tooltip="urllib.request.urlretrieve"/>
              </a:rPr>
              <a:t>urlretrieve</a:t>
            </a:r>
            <a:r>
              <a:rPr lang="en-US" dirty="0" smtClean="0">
                <a:hlinkClick r:id="rId2" tooltip="urllib.request.urlretrieve"/>
              </a:rPr>
              <a:t>()</a:t>
            </a:r>
            <a:r>
              <a:rPr lang="en-US" dirty="0" smtClean="0"/>
              <a:t> function:</a:t>
            </a:r>
          </a:p>
          <a:p>
            <a:pPr algn="just">
              <a:buNone/>
            </a:pPr>
            <a:r>
              <a:rPr lang="en-US" b="1" dirty="0" smtClean="0">
                <a:solidFill>
                  <a:srgbClr val="C00000"/>
                </a:solidFill>
              </a:rPr>
              <a:t>Program</a:t>
            </a:r>
          </a:p>
          <a:p>
            <a:pPr algn="just">
              <a:buNone/>
            </a:pPr>
            <a:r>
              <a:rPr lang="en-US" sz="2800" b="1" dirty="0" smtClean="0"/>
              <a:t>import</a:t>
            </a:r>
            <a:r>
              <a:rPr lang="en-US" sz="2800" dirty="0" smtClean="0"/>
              <a:t> </a:t>
            </a:r>
            <a:r>
              <a:rPr lang="en-US" sz="2800" b="1" dirty="0" err="1" smtClean="0"/>
              <a:t>urllib.request</a:t>
            </a:r>
            <a:r>
              <a:rPr lang="en-US" sz="2800" dirty="0" smtClean="0"/>
              <a:t> </a:t>
            </a:r>
          </a:p>
          <a:p>
            <a:pPr algn="just">
              <a:buNone/>
            </a:pPr>
            <a:r>
              <a:rPr lang="en-US" sz="2800" dirty="0" err="1" smtClean="0"/>
              <a:t>local_filename,headers</a:t>
            </a:r>
            <a:r>
              <a:rPr lang="en-US" sz="2800" dirty="0" smtClean="0"/>
              <a:t>=</a:t>
            </a:r>
            <a:r>
              <a:rPr lang="en-US" sz="2800" dirty="0" err="1" smtClean="0"/>
              <a:t>urllib.request.</a:t>
            </a:r>
            <a:r>
              <a:rPr lang="en-US" sz="2800" dirty="0" err="1" smtClean="0">
                <a:solidFill>
                  <a:srgbClr val="C00000"/>
                </a:solidFill>
              </a:rPr>
              <a:t>Urlretrieve</a:t>
            </a:r>
            <a:r>
              <a:rPr lang="en-US" sz="2800" dirty="0" smtClean="0"/>
              <a:t>('http://python.org/') </a:t>
            </a:r>
          </a:p>
          <a:p>
            <a:pPr algn="just">
              <a:buNone/>
            </a:pPr>
            <a:r>
              <a:rPr lang="en-US" sz="2800" dirty="0" smtClean="0"/>
              <a:t>html = open(</a:t>
            </a:r>
            <a:r>
              <a:rPr lang="en-US" sz="2800" dirty="0" err="1" smtClean="0"/>
              <a:t>local_filename</a:t>
            </a:r>
            <a:r>
              <a:rPr lang="en-US" sz="2800" dirty="0" smtClean="0"/>
              <a:t>)</a:t>
            </a:r>
          </a:p>
          <a:p>
            <a:pPr algn="just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382000" cy="5211763"/>
          </a:xfrm>
        </p:spPr>
        <p:txBody>
          <a:bodyPr>
            <a:normAutofit fontScale="92500"/>
          </a:bodyPr>
          <a:lstStyle/>
          <a:p>
            <a:pPr algn="just"/>
            <a:r>
              <a:rPr lang="en-US" dirty="0" smtClean="0"/>
              <a:t>HTTP is based on </a:t>
            </a:r>
            <a:r>
              <a:rPr lang="en-US" dirty="0" smtClean="0">
                <a:solidFill>
                  <a:srgbClr val="C00000"/>
                </a:solidFill>
              </a:rPr>
              <a:t>requests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70C0"/>
                </a:solidFill>
              </a:rPr>
              <a:t>responses</a:t>
            </a:r>
            <a:r>
              <a:rPr lang="en-US" dirty="0" smtClean="0"/>
              <a:t> - the client makes requests and </a:t>
            </a:r>
            <a:r>
              <a:rPr lang="en-US" dirty="0" smtClean="0">
                <a:solidFill>
                  <a:srgbClr val="0070C0"/>
                </a:solidFill>
              </a:rPr>
              <a:t>servers send responses</a:t>
            </a:r>
            <a:r>
              <a:rPr lang="en-US" dirty="0" smtClean="0">
                <a:solidFill>
                  <a:srgbClr val="0070C0"/>
                </a:solidFill>
              </a:rPr>
              <a:t>.</a:t>
            </a:r>
          </a:p>
          <a:p>
            <a:pPr algn="just"/>
            <a:r>
              <a:rPr lang="en-US" dirty="0" err="1" smtClean="0"/>
              <a:t>urllib.request</a:t>
            </a:r>
            <a:r>
              <a:rPr lang="en-US" dirty="0" smtClean="0"/>
              <a:t> mirrors this with a Request object which represents the HTTP request you are </a:t>
            </a:r>
            <a:r>
              <a:rPr lang="en-US" dirty="0" smtClean="0"/>
              <a:t>making.</a:t>
            </a:r>
          </a:p>
          <a:p>
            <a:pPr algn="just">
              <a:buNone/>
            </a:pPr>
            <a:r>
              <a:rPr lang="en-US" b="1" dirty="0" smtClean="0"/>
              <a:t>	</a:t>
            </a:r>
            <a:r>
              <a:rPr lang="en-US" b="1" dirty="0" smtClean="0">
                <a:solidFill>
                  <a:srgbClr val="C00000"/>
                </a:solidFill>
              </a:rPr>
              <a:t>import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</a:rPr>
              <a:t>urllib.request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endParaRPr lang="en-US" dirty="0" smtClean="0">
              <a:solidFill>
                <a:srgbClr val="C00000"/>
              </a:solidFill>
            </a:endParaRPr>
          </a:p>
          <a:p>
            <a:pPr algn="just">
              <a:buNone/>
            </a:pPr>
            <a:r>
              <a:rPr lang="en-US" dirty="0" smtClean="0">
                <a:solidFill>
                  <a:srgbClr val="C00000"/>
                </a:solidFill>
              </a:rPr>
              <a:t>	</a:t>
            </a:r>
            <a:r>
              <a:rPr lang="en-US" dirty="0" err="1" smtClean="0">
                <a:solidFill>
                  <a:srgbClr val="C00000"/>
                </a:solidFill>
              </a:rPr>
              <a:t>req</a:t>
            </a:r>
            <a:r>
              <a:rPr lang="en-US" dirty="0" smtClean="0">
                <a:solidFill>
                  <a:srgbClr val="C00000"/>
                </a:solidFill>
              </a:rPr>
              <a:t>=</a:t>
            </a:r>
            <a:r>
              <a:rPr lang="en-US" dirty="0" err="1" smtClean="0">
                <a:solidFill>
                  <a:srgbClr val="C00000"/>
                </a:solidFill>
              </a:rPr>
              <a:t>urllib.request.Request</a:t>
            </a:r>
            <a:r>
              <a:rPr lang="en-US" dirty="0" smtClean="0">
                <a:solidFill>
                  <a:srgbClr val="C00000"/>
                </a:solidFill>
              </a:rPr>
              <a:t>(</a:t>
            </a:r>
            <a:r>
              <a:rPr lang="en-US" dirty="0" smtClean="0">
                <a:solidFill>
                  <a:srgbClr val="C00000"/>
                </a:solidFill>
              </a:rPr>
              <a:t>'http</a:t>
            </a:r>
            <a:r>
              <a:rPr lang="en-US" dirty="0" smtClean="0">
                <a:solidFill>
                  <a:srgbClr val="C00000"/>
                </a:solidFill>
              </a:rPr>
              <a:t>://www.voidspace. org.uk</a:t>
            </a:r>
            <a:r>
              <a:rPr lang="en-US" dirty="0" smtClean="0">
                <a:solidFill>
                  <a:srgbClr val="C00000"/>
                </a:solidFill>
              </a:rPr>
              <a:t>') </a:t>
            </a:r>
            <a:endParaRPr lang="en-US" dirty="0" smtClean="0">
              <a:solidFill>
                <a:srgbClr val="C00000"/>
              </a:solidFill>
            </a:endParaRPr>
          </a:p>
          <a:p>
            <a:pPr algn="just">
              <a:buNone/>
            </a:pP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    response </a:t>
            </a:r>
            <a:r>
              <a:rPr lang="en-US" dirty="0" smtClean="0">
                <a:solidFill>
                  <a:srgbClr val="C00000"/>
                </a:solidFill>
              </a:rPr>
              <a:t>= </a:t>
            </a:r>
            <a:r>
              <a:rPr lang="en-US" dirty="0" err="1" smtClean="0">
                <a:solidFill>
                  <a:srgbClr val="C00000"/>
                </a:solidFill>
              </a:rPr>
              <a:t>urllib.request.urlopen</a:t>
            </a:r>
            <a:r>
              <a:rPr lang="en-US" dirty="0" smtClean="0">
                <a:solidFill>
                  <a:srgbClr val="C00000"/>
                </a:solidFill>
              </a:rPr>
              <a:t>(</a:t>
            </a:r>
            <a:r>
              <a:rPr lang="en-US" dirty="0" err="1" smtClean="0">
                <a:solidFill>
                  <a:srgbClr val="C00000"/>
                </a:solidFill>
              </a:rPr>
              <a:t>req</a:t>
            </a:r>
            <a:r>
              <a:rPr lang="en-US" dirty="0" smtClean="0">
                <a:solidFill>
                  <a:srgbClr val="C00000"/>
                </a:solidFill>
              </a:rPr>
              <a:t>) </a:t>
            </a:r>
            <a:endParaRPr lang="en-US" dirty="0" smtClean="0">
              <a:solidFill>
                <a:srgbClr val="C00000"/>
              </a:solidFill>
            </a:endParaRPr>
          </a:p>
          <a:p>
            <a:pPr algn="just">
              <a:buNone/>
            </a:pP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    </a:t>
            </a:r>
            <a:r>
              <a:rPr lang="en-US" dirty="0" err="1" smtClean="0">
                <a:solidFill>
                  <a:srgbClr val="C00000"/>
                </a:solidFill>
              </a:rPr>
              <a:t>the_page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= </a:t>
            </a:r>
            <a:r>
              <a:rPr lang="en-US" dirty="0" err="1" smtClean="0">
                <a:solidFill>
                  <a:srgbClr val="C00000"/>
                </a:solidFill>
              </a:rPr>
              <a:t>response.read</a:t>
            </a:r>
            <a:r>
              <a:rPr lang="en-US" dirty="0" smtClean="0">
                <a:solidFill>
                  <a:srgbClr val="C00000"/>
                </a:solidFill>
              </a:rPr>
              <a:t>()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/>
          <a:lstStyle/>
          <a:p>
            <a:pPr algn="just"/>
            <a:r>
              <a:rPr lang="en-US" dirty="0" smtClean="0"/>
              <a:t>There are two methods of data transfer with </a:t>
            </a:r>
            <a:r>
              <a:rPr lang="en-US" dirty="0" err="1" smtClean="0"/>
              <a:t>urls</a:t>
            </a:r>
            <a:r>
              <a:rPr lang="en-US" dirty="0" smtClean="0"/>
              <a:t>, and they are </a:t>
            </a:r>
            <a:r>
              <a:rPr lang="en-US" dirty="0" smtClean="0">
                <a:solidFill>
                  <a:srgbClr val="C00000"/>
                </a:solidFill>
              </a:rPr>
              <a:t>GET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C00000"/>
                </a:solidFill>
              </a:rPr>
              <a:t>POST</a:t>
            </a:r>
            <a:r>
              <a:rPr lang="en-US" dirty="0" smtClean="0"/>
              <a:t>. The natural method is a </a:t>
            </a:r>
            <a:r>
              <a:rPr lang="en-US" dirty="0" smtClean="0">
                <a:solidFill>
                  <a:srgbClr val="0070C0"/>
                </a:solidFill>
              </a:rPr>
              <a:t>GET </a:t>
            </a:r>
            <a:r>
              <a:rPr lang="en-US" dirty="0" smtClean="0"/>
              <a:t>request, which means you make a </a:t>
            </a:r>
            <a:r>
              <a:rPr lang="en-US" dirty="0" smtClean="0">
                <a:solidFill>
                  <a:srgbClr val="C00000"/>
                </a:solidFill>
              </a:rPr>
              <a:t>request and you get data</a:t>
            </a:r>
            <a:r>
              <a:rPr lang="en-US" dirty="0" smtClean="0"/>
              <a:t>. The other is </a:t>
            </a:r>
            <a:r>
              <a:rPr lang="en-US" dirty="0" smtClean="0">
                <a:solidFill>
                  <a:srgbClr val="0070C0"/>
                </a:solidFill>
              </a:rPr>
              <a:t>POST</a:t>
            </a:r>
            <a:r>
              <a:rPr lang="en-US" dirty="0" smtClean="0"/>
              <a:t>, where you </a:t>
            </a:r>
            <a:r>
              <a:rPr lang="en-US" dirty="0" smtClean="0">
                <a:solidFill>
                  <a:srgbClr val="C00000"/>
                </a:solidFill>
              </a:rPr>
              <a:t>send </a:t>
            </a:r>
            <a:r>
              <a:rPr lang="en-US" dirty="0" smtClean="0">
                <a:solidFill>
                  <a:srgbClr val="C00000"/>
                </a:solidFill>
              </a:rPr>
              <a:t>data into the </a:t>
            </a:r>
            <a:r>
              <a:rPr lang="en-US" dirty="0" smtClean="0">
                <a:solidFill>
                  <a:srgbClr val="C00000"/>
                </a:solidFill>
              </a:rPr>
              <a:t>server.</a:t>
            </a:r>
          </a:p>
          <a:p>
            <a:pPr algn="just"/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</a:t>
            </a:r>
            <a:r>
              <a:rPr lang="en-US" dirty="0" err="1" smtClean="0"/>
              <a:t>rllib.parse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algn="just"/>
            <a:r>
              <a:rPr lang="en-US" dirty="0" smtClean="0"/>
              <a:t>The</a:t>
            </a:r>
            <a:r>
              <a:rPr lang="en-US" dirty="0" smtClean="0"/>
              <a:t> </a:t>
            </a:r>
            <a:r>
              <a:rPr lang="en-US" dirty="0" err="1" smtClean="0">
                <a:hlinkClick r:id="rId2" tooltip="urlparse: Split URL into component pieces."/>
              </a:rPr>
              <a:t>urllib.parse</a:t>
            </a:r>
            <a:r>
              <a:rPr lang="en-US" dirty="0" smtClean="0"/>
              <a:t> module provides </a:t>
            </a:r>
            <a:r>
              <a:rPr lang="en-US" dirty="0" smtClean="0"/>
              <a:t>functions </a:t>
            </a:r>
            <a:r>
              <a:rPr lang="en-US" dirty="0" err="1" smtClean="0">
                <a:solidFill>
                  <a:srgbClr val="C00000"/>
                </a:solidFill>
              </a:rPr>
              <a:t>urlparse</a:t>
            </a:r>
            <a:r>
              <a:rPr lang="en-US" dirty="0" smtClean="0"/>
              <a:t> </a:t>
            </a:r>
            <a:r>
              <a:rPr lang="en-US" dirty="0" smtClean="0"/>
              <a:t>for breaking URLs down into their component </a:t>
            </a:r>
            <a:r>
              <a:rPr lang="en-US" dirty="0" smtClean="0"/>
              <a:t>parts.</a:t>
            </a:r>
          </a:p>
          <a:p>
            <a:pPr algn="just">
              <a:buNone/>
            </a:pPr>
            <a:r>
              <a:rPr lang="en-US" dirty="0" smtClean="0">
                <a:solidFill>
                  <a:srgbClr val="C00000"/>
                </a:solidFill>
              </a:rPr>
              <a:t>Program:</a:t>
            </a:r>
          </a:p>
          <a:p>
            <a:pPr algn="just">
              <a:buNone/>
            </a:pPr>
            <a:r>
              <a:rPr lang="it-IT" dirty="0" smtClean="0"/>
              <a:t>	from </a:t>
            </a:r>
            <a:r>
              <a:rPr lang="it-IT" b="1" dirty="0" smtClean="0"/>
              <a:t>urlparse</a:t>
            </a:r>
            <a:r>
              <a:rPr lang="it-IT" dirty="0" smtClean="0"/>
              <a:t> import urlparse </a:t>
            </a:r>
            <a:endParaRPr lang="it-IT" dirty="0" smtClean="0"/>
          </a:p>
          <a:p>
            <a:pPr algn="just">
              <a:buNone/>
            </a:pPr>
            <a:r>
              <a:rPr lang="it-IT" dirty="0" smtClean="0"/>
              <a:t>	parsed=urlparse</a:t>
            </a:r>
            <a:r>
              <a:rPr lang="it-IT" dirty="0" smtClean="0"/>
              <a:t>('http://netloc/path</a:t>
            </a:r>
            <a:r>
              <a:rPr lang="it-IT" dirty="0" smtClean="0"/>
              <a:t>; parameters?query=argument#fragment</a:t>
            </a:r>
            <a:r>
              <a:rPr lang="it-IT" dirty="0" smtClean="0"/>
              <a:t>') </a:t>
            </a:r>
            <a:endParaRPr lang="it-IT" dirty="0" smtClean="0"/>
          </a:p>
          <a:p>
            <a:pPr algn="just">
              <a:buNone/>
            </a:pPr>
            <a:r>
              <a:rPr lang="it-IT" b="1" dirty="0" smtClean="0"/>
              <a:t>	print</a:t>
            </a:r>
            <a:r>
              <a:rPr lang="it-IT" dirty="0" smtClean="0"/>
              <a:t> (parsed)</a:t>
            </a:r>
            <a:endParaRPr lang="en-US" dirty="0" smtClean="0"/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Output: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ParseResult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C00000"/>
                </a:solidFill>
              </a:rPr>
              <a:t>scheme</a:t>
            </a:r>
            <a:r>
              <a:rPr lang="en-US" dirty="0" smtClean="0"/>
              <a:t>='http', </a:t>
            </a:r>
            <a:r>
              <a:rPr lang="en-US" dirty="0" err="1" smtClean="0">
                <a:solidFill>
                  <a:srgbClr val="C00000"/>
                </a:solidFill>
              </a:rPr>
              <a:t>netloc</a:t>
            </a:r>
            <a:r>
              <a:rPr lang="en-US" dirty="0" smtClean="0"/>
              <a:t>='</a:t>
            </a:r>
            <a:r>
              <a:rPr lang="en-US" dirty="0" err="1" smtClean="0"/>
              <a:t>netloc</a:t>
            </a:r>
            <a:r>
              <a:rPr lang="en-US" dirty="0" smtClean="0"/>
              <a:t>', </a:t>
            </a:r>
            <a:r>
              <a:rPr lang="en-US" dirty="0" smtClean="0">
                <a:solidFill>
                  <a:srgbClr val="C00000"/>
                </a:solidFill>
              </a:rPr>
              <a:t>path</a:t>
            </a:r>
            <a:r>
              <a:rPr lang="en-US" dirty="0" smtClean="0"/>
              <a:t>='/path', </a:t>
            </a:r>
            <a:r>
              <a:rPr lang="en-US" dirty="0" err="1" smtClean="0">
                <a:solidFill>
                  <a:srgbClr val="C00000"/>
                </a:solidFill>
              </a:rPr>
              <a:t>params</a:t>
            </a:r>
            <a:r>
              <a:rPr lang="en-US" dirty="0" smtClean="0"/>
              <a:t>='parameters', </a:t>
            </a:r>
            <a:r>
              <a:rPr lang="en-US" dirty="0" smtClean="0">
                <a:solidFill>
                  <a:srgbClr val="C00000"/>
                </a:solidFill>
              </a:rPr>
              <a:t>query</a:t>
            </a:r>
            <a:r>
              <a:rPr lang="en-US" dirty="0" smtClean="0"/>
              <a:t>='query=argument', </a:t>
            </a:r>
            <a:r>
              <a:rPr lang="en-US" dirty="0" smtClean="0">
                <a:solidFill>
                  <a:srgbClr val="C00000"/>
                </a:solidFill>
              </a:rPr>
              <a:t>fragment</a:t>
            </a:r>
            <a:r>
              <a:rPr lang="en-US" dirty="0" smtClean="0"/>
              <a:t>='fragment')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825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/>
          <a:lstStyle/>
          <a:p>
            <a:pPr algn="just"/>
            <a:r>
              <a:rPr lang="en-US" dirty="0" smtClean="0"/>
              <a:t>The </a:t>
            </a:r>
            <a:r>
              <a:rPr lang="en-US" dirty="0" err="1" smtClean="0"/>
              <a:t>urlsplit</a:t>
            </a:r>
            <a:r>
              <a:rPr lang="en-US" dirty="0" smtClean="0"/>
              <a:t>() function is an alternative to </a:t>
            </a:r>
            <a:r>
              <a:rPr lang="en-US" dirty="0" err="1" smtClean="0">
                <a:hlinkClick r:id="rId2" tooltip="urlparse: Split URL into component pieces."/>
              </a:rPr>
              <a:t>urlparse</a:t>
            </a:r>
            <a:r>
              <a:rPr lang="en-US" dirty="0" smtClean="0">
                <a:hlinkClick r:id="rId2" tooltip="urlparse: Split URL into component pieces."/>
              </a:rPr>
              <a:t>()</a:t>
            </a:r>
            <a:r>
              <a:rPr lang="en-US" dirty="0" smtClean="0"/>
              <a:t>. It behaves a little different, because it does not split the parameters from the </a:t>
            </a:r>
            <a:r>
              <a:rPr lang="en-US" dirty="0" smtClean="0"/>
              <a:t>URL.</a:t>
            </a:r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 </a:t>
            </a:r>
            <a:r>
              <a:rPr lang="en-US" i="1" dirty="0" smtClean="0"/>
              <a:t>socket</a:t>
            </a:r>
            <a:r>
              <a:rPr lang="en-US" dirty="0" smtClean="0"/>
              <a:t> 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763000" cy="5334000"/>
          </a:xfrm>
        </p:spPr>
        <p:txBody>
          <a:bodyPr>
            <a:normAutofit fontScale="92500" lnSpcReduction="20000"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dirty="0" smtClean="0"/>
              <a:t>To create a socket, the </a:t>
            </a:r>
            <a:r>
              <a:rPr lang="en-US" i="1" dirty="0" err="1" smtClean="0">
                <a:solidFill>
                  <a:srgbClr val="C00000"/>
                </a:solidFill>
              </a:rPr>
              <a:t>socket.socket</a:t>
            </a:r>
            <a:r>
              <a:rPr lang="en-US" i="1" dirty="0" smtClean="0">
                <a:solidFill>
                  <a:srgbClr val="C00000"/>
                </a:solidFill>
              </a:rPr>
              <a:t>()</a:t>
            </a:r>
            <a:r>
              <a:rPr lang="en-US" dirty="0" smtClean="0">
                <a:solidFill>
                  <a:srgbClr val="C00000"/>
                </a:solidFill>
              </a:rPr>
              <a:t> </a:t>
            </a:r>
            <a:r>
              <a:rPr lang="en-US" dirty="0" smtClean="0"/>
              <a:t>function available in </a:t>
            </a:r>
            <a:r>
              <a:rPr lang="en-US" i="1" dirty="0" smtClean="0">
                <a:solidFill>
                  <a:srgbClr val="0070C0"/>
                </a:solidFill>
              </a:rPr>
              <a:t>socket</a:t>
            </a:r>
            <a:r>
              <a:rPr lang="en-US" dirty="0" smtClean="0"/>
              <a:t> module will be used.</a:t>
            </a:r>
          </a:p>
          <a:p>
            <a:pPr algn="just">
              <a:buNone/>
            </a:pPr>
            <a:endParaRPr lang="en-US" b="1" dirty="0" smtClean="0">
              <a:solidFill>
                <a:srgbClr val="C00000"/>
              </a:solidFill>
            </a:endParaRPr>
          </a:p>
          <a:p>
            <a:pPr algn="just">
              <a:buNone/>
            </a:pPr>
            <a:r>
              <a:rPr lang="en-US" b="1" dirty="0" smtClean="0">
                <a:solidFill>
                  <a:srgbClr val="C00000"/>
                </a:solidFill>
              </a:rPr>
              <a:t>syntax:</a:t>
            </a:r>
          </a:p>
          <a:p>
            <a:pPr algn="just">
              <a:buNone/>
            </a:pPr>
            <a:r>
              <a:rPr lang="sv-SE" dirty="0" smtClean="0"/>
              <a:t> s=</a:t>
            </a:r>
            <a:r>
              <a:rPr lang="sv-SE" dirty="0" smtClean="0">
                <a:solidFill>
                  <a:srgbClr val="C00000"/>
                </a:solidFill>
              </a:rPr>
              <a:t>socket.socket</a:t>
            </a:r>
            <a:r>
              <a:rPr lang="sv-SE" dirty="0" smtClean="0"/>
              <a:t>(</a:t>
            </a:r>
            <a:r>
              <a:rPr lang="sv-SE" dirty="0" smtClean="0">
                <a:solidFill>
                  <a:srgbClr val="0070C0"/>
                </a:solidFill>
              </a:rPr>
              <a:t>socket_family,socket_type,protocol=0</a:t>
            </a:r>
            <a:r>
              <a:rPr lang="sv-SE" dirty="0" smtClean="0"/>
              <a:t>)</a:t>
            </a:r>
          </a:p>
          <a:p>
            <a:pPr algn="just">
              <a:buNone/>
            </a:pPr>
            <a:endParaRPr lang="sv-SE" dirty="0" smtClean="0"/>
          </a:p>
          <a:p>
            <a:pPr algn="just">
              <a:buNone/>
            </a:pPr>
            <a:r>
              <a:rPr lang="sv-SE" dirty="0" smtClean="0"/>
              <a:t>	</a:t>
            </a:r>
            <a:r>
              <a:rPr lang="en-US" b="1" dirty="0" err="1" smtClean="0"/>
              <a:t>socket_family</a:t>
            </a:r>
            <a:r>
              <a:rPr lang="en-US" b="1" dirty="0" smtClean="0"/>
              <a:t>: </a:t>
            </a:r>
            <a:r>
              <a:rPr lang="en-US" dirty="0" smtClean="0">
                <a:solidFill>
                  <a:srgbClr val="C00000"/>
                </a:solidFill>
              </a:rPr>
              <a:t>AF_INET</a:t>
            </a:r>
            <a:r>
              <a:rPr lang="en-US" dirty="0" smtClean="0"/>
              <a:t> refers IPv4 family.</a:t>
            </a:r>
          </a:p>
          <a:p>
            <a:pPr algn="just">
              <a:buNone/>
            </a:pPr>
            <a:r>
              <a:rPr lang="en-US" dirty="0" smtClean="0"/>
              <a:t>			          </a:t>
            </a:r>
            <a:r>
              <a:rPr lang="en-US" dirty="0" smtClean="0">
                <a:solidFill>
                  <a:srgbClr val="C00000"/>
                </a:solidFill>
              </a:rPr>
              <a:t>AF_UNIX</a:t>
            </a:r>
            <a:r>
              <a:rPr lang="en-US" dirty="0" smtClean="0"/>
              <a:t> refers UNIX family.</a:t>
            </a:r>
            <a:endParaRPr lang="sv-SE" dirty="0" smtClean="0"/>
          </a:p>
          <a:p>
            <a:pPr algn="just">
              <a:buNone/>
            </a:pPr>
            <a:r>
              <a:rPr lang="en-US" b="1" dirty="0" smtClean="0"/>
              <a:t>	</a:t>
            </a:r>
            <a:r>
              <a:rPr lang="en-US" b="1" dirty="0" err="1" smtClean="0"/>
              <a:t>socket_type</a:t>
            </a:r>
            <a:r>
              <a:rPr lang="en-US" b="1" dirty="0" smtClean="0"/>
              <a:t>:  </a:t>
            </a:r>
            <a:r>
              <a:rPr lang="en-US" dirty="0" smtClean="0"/>
              <a:t>This is either SOCK_STREAM (TCP) or 		          SOCK_DGRAM (UDP).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b="1" dirty="0" smtClean="0"/>
              <a:t> protocol:</a:t>
            </a:r>
            <a:r>
              <a:rPr lang="en-US" dirty="0" smtClean="0"/>
              <a:t>          This is usually left out, default to 0.</a:t>
            </a:r>
          </a:p>
          <a:p>
            <a:pPr>
              <a:buNone/>
            </a:pPr>
            <a:r>
              <a:rPr lang="en-US" dirty="0" smtClean="0"/>
              <a:t>				  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urljoin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 addition to parsing </a:t>
            </a:r>
            <a:r>
              <a:rPr lang="en-US" dirty="0" smtClean="0"/>
              <a:t>URLs, </a:t>
            </a:r>
            <a:r>
              <a:rPr lang="en-US" dirty="0" err="1" smtClean="0"/>
              <a:t>urlparse</a:t>
            </a:r>
            <a:r>
              <a:rPr lang="en-US" dirty="0" smtClean="0"/>
              <a:t> includes </a:t>
            </a:r>
            <a:r>
              <a:rPr lang="en-US" dirty="0" err="1" smtClean="0"/>
              <a:t>urljoin</a:t>
            </a:r>
            <a:r>
              <a:rPr lang="en-US" dirty="0" smtClean="0"/>
              <a:t>() for constructing absolute URLs from relative fragments.</a:t>
            </a:r>
          </a:p>
          <a:p>
            <a:pPr>
              <a:buNone/>
            </a:pPr>
            <a:r>
              <a:rPr lang="en-US" b="1" dirty="0" smtClean="0"/>
              <a:t>Program:</a:t>
            </a:r>
          </a:p>
          <a:p>
            <a:pPr>
              <a:buNone/>
            </a:pPr>
            <a:r>
              <a:rPr lang="en-US" dirty="0" smtClean="0"/>
              <a:t>	from </a:t>
            </a:r>
            <a:r>
              <a:rPr lang="en-US" b="1" dirty="0" err="1" smtClean="0"/>
              <a:t>urllib.parse</a:t>
            </a:r>
            <a:r>
              <a:rPr lang="en-US" dirty="0" smtClean="0"/>
              <a:t> </a:t>
            </a:r>
            <a:r>
              <a:rPr lang="en-US" dirty="0" smtClean="0"/>
              <a:t>import </a:t>
            </a:r>
            <a:r>
              <a:rPr lang="en-US" dirty="0" err="1" smtClean="0"/>
              <a:t>urljoin</a:t>
            </a:r>
            <a:r>
              <a:rPr lang="en-US" dirty="0" smtClean="0"/>
              <a:t> 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	print</a:t>
            </a:r>
            <a:r>
              <a:rPr lang="en-US" dirty="0" smtClean="0"/>
              <a:t> </a:t>
            </a:r>
            <a:r>
              <a:rPr lang="en-US" dirty="0" err="1" smtClean="0"/>
              <a:t>urljoin</a:t>
            </a:r>
            <a:r>
              <a:rPr lang="en-US" dirty="0" smtClean="0"/>
              <a:t>('http://www.example.com/path/file.html', 'anotherfile.html</a:t>
            </a:r>
            <a:r>
              <a:rPr lang="en-US" dirty="0" smtClean="0"/>
              <a:t>')) </a:t>
            </a:r>
          </a:p>
          <a:p>
            <a:pPr>
              <a:buNone/>
            </a:pPr>
            <a:r>
              <a:rPr lang="en-US" b="1" dirty="0" smtClean="0"/>
              <a:t>	print</a:t>
            </a:r>
            <a:r>
              <a:rPr lang="en-US" dirty="0" smtClean="0"/>
              <a:t> (</a:t>
            </a:r>
            <a:r>
              <a:rPr lang="en-US" dirty="0" err="1" smtClean="0"/>
              <a:t>urljoin</a:t>
            </a:r>
            <a:r>
              <a:rPr lang="en-US" dirty="0" smtClean="0"/>
              <a:t>('http://www.example.com/path/file.html', '../anotherfile.html</a:t>
            </a:r>
            <a:r>
              <a:rPr lang="en-US" dirty="0" smtClean="0"/>
              <a:t>'))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output: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$ python </a:t>
            </a:r>
            <a:r>
              <a:rPr lang="en-US" dirty="0" smtClean="0"/>
              <a:t>urlparse_urljoin.py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2800" dirty="0" smtClean="0">
                <a:solidFill>
                  <a:srgbClr val="C00000"/>
                </a:solidFill>
              </a:rPr>
              <a:t>http</a:t>
            </a:r>
            <a:r>
              <a:rPr lang="en-US" sz="2800" dirty="0" smtClean="0">
                <a:solidFill>
                  <a:srgbClr val="C00000"/>
                </a:solidFill>
              </a:rPr>
              <a:t>://www.example.com/path/anotherfile.html </a:t>
            </a:r>
            <a:endParaRPr lang="en-US" sz="2800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800" dirty="0" smtClean="0">
                <a:solidFill>
                  <a:srgbClr val="C00000"/>
                </a:solidFill>
              </a:rPr>
              <a:t>	http</a:t>
            </a:r>
            <a:r>
              <a:rPr lang="en-US" sz="2800" dirty="0" smtClean="0">
                <a:solidFill>
                  <a:srgbClr val="C00000"/>
                </a:solidFill>
              </a:rPr>
              <a:t>://www.example.com/anotherfile.html</a:t>
            </a:r>
            <a:endParaRPr lang="en-US" sz="28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side Scripting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pPr algn="just"/>
            <a:r>
              <a:rPr lang="en-US" sz="2800" dirty="0" smtClean="0"/>
              <a:t>CGI Script: </a:t>
            </a:r>
            <a:r>
              <a:rPr lang="en-US" sz="2800" dirty="0" smtClean="0"/>
              <a:t>The </a:t>
            </a:r>
            <a:r>
              <a:rPr lang="en-US" sz="2800" dirty="0" smtClean="0">
                <a:solidFill>
                  <a:srgbClr val="C00000"/>
                </a:solidFill>
              </a:rPr>
              <a:t>Common Gateway Interface</a:t>
            </a:r>
            <a:r>
              <a:rPr lang="en-US" sz="2800" dirty="0" smtClean="0"/>
              <a:t>, or CGI, is a set of standards that define how information is exchanged between the </a:t>
            </a:r>
            <a:r>
              <a:rPr lang="en-US" sz="2800" dirty="0" smtClean="0">
                <a:solidFill>
                  <a:srgbClr val="C00000"/>
                </a:solidFill>
              </a:rPr>
              <a:t>web server </a:t>
            </a:r>
            <a:r>
              <a:rPr lang="en-US" sz="2800" dirty="0" smtClean="0"/>
              <a:t>and a </a:t>
            </a:r>
            <a:r>
              <a:rPr lang="en-US" sz="2800" dirty="0" smtClean="0">
                <a:solidFill>
                  <a:srgbClr val="0070C0"/>
                </a:solidFill>
              </a:rPr>
              <a:t>custom script</a:t>
            </a:r>
            <a:endParaRPr lang="en-US" sz="2800" dirty="0" smtClean="0">
              <a:solidFill>
                <a:srgbClr val="0070C0"/>
              </a:solidFill>
            </a:endParaRPr>
          </a:p>
          <a:p>
            <a:pPr lvl="1"/>
            <a:r>
              <a:rPr lang="en-IN" dirty="0" smtClean="0"/>
              <a:t>Very basic in web development</a:t>
            </a:r>
          </a:p>
          <a:p>
            <a:pPr lvl="1"/>
            <a:r>
              <a:rPr lang="en-IN" dirty="0" smtClean="0"/>
              <a:t>Programs that run on </a:t>
            </a:r>
            <a:r>
              <a:rPr lang="en-IN" dirty="0" smtClean="0"/>
              <a:t>server</a:t>
            </a:r>
          </a:p>
          <a:p>
            <a:pPr lvl="1"/>
            <a:r>
              <a:rPr lang="en-IN" dirty="0" smtClean="0"/>
              <a:t>App protocol used by web servers to transfer data between browsers/clients and servers</a:t>
            </a:r>
          </a:p>
          <a:p>
            <a:pPr lvl="1">
              <a:buNone/>
            </a:pPr>
            <a:endParaRPr lang="en-IN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browsing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US" dirty="0" smtClean="0"/>
              <a:t>To understand the concept of CGI, let us see what happens when we </a:t>
            </a:r>
            <a:r>
              <a:rPr lang="en-US" dirty="0" smtClean="0">
                <a:solidFill>
                  <a:srgbClr val="C00000"/>
                </a:solidFill>
              </a:rPr>
              <a:t>click a hyper link </a:t>
            </a:r>
            <a:r>
              <a:rPr lang="en-US" dirty="0" smtClean="0"/>
              <a:t>to browse a particular web page or URL.</a:t>
            </a:r>
          </a:p>
          <a:p>
            <a:pPr algn="just"/>
            <a:r>
              <a:rPr lang="en-US" dirty="0" smtClean="0"/>
              <a:t>Your </a:t>
            </a:r>
            <a:r>
              <a:rPr lang="en-US" dirty="0" smtClean="0">
                <a:solidFill>
                  <a:srgbClr val="C00000"/>
                </a:solidFill>
              </a:rPr>
              <a:t>browser contacts the HTTP web server</a:t>
            </a:r>
            <a:r>
              <a:rPr lang="en-US" dirty="0" smtClean="0"/>
              <a:t> and demands for the URL, i.e., filename.</a:t>
            </a:r>
          </a:p>
          <a:p>
            <a:pPr algn="just"/>
            <a:r>
              <a:rPr lang="en-US" dirty="0" smtClean="0"/>
              <a:t>Web Server parses the URL and </a:t>
            </a:r>
            <a:r>
              <a:rPr lang="en-US" dirty="0" smtClean="0">
                <a:solidFill>
                  <a:srgbClr val="C00000"/>
                </a:solidFill>
              </a:rPr>
              <a:t>looks for the filename</a:t>
            </a:r>
            <a:r>
              <a:rPr lang="en-US" dirty="0" smtClean="0"/>
              <a:t>. If it finds that file then sends it back to the browser, otherwise sends an error message indicating that you requested a wrong file.</a:t>
            </a:r>
          </a:p>
          <a:p>
            <a:pPr algn="just"/>
            <a:r>
              <a:rPr lang="en-US" dirty="0" smtClean="0"/>
              <a:t>Web browser takes </a:t>
            </a:r>
            <a:r>
              <a:rPr lang="en-US" dirty="0" smtClean="0">
                <a:solidFill>
                  <a:srgbClr val="C00000"/>
                </a:solidFill>
              </a:rPr>
              <a:t>response from web server </a:t>
            </a:r>
            <a:r>
              <a:rPr lang="en-US" dirty="0" smtClean="0"/>
              <a:t>and displays either the </a:t>
            </a:r>
            <a:r>
              <a:rPr lang="en-US" dirty="0" smtClean="0">
                <a:solidFill>
                  <a:srgbClr val="C00000"/>
                </a:solidFill>
              </a:rPr>
              <a:t>received file </a:t>
            </a:r>
            <a:r>
              <a:rPr lang="en-US" dirty="0" smtClean="0"/>
              <a:t>or error message.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CGI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pPr algn="just"/>
            <a:r>
              <a:rPr lang="en-US" dirty="0" smtClean="0"/>
              <a:t>However, it is possible to set up the HTTP server so that whenever a file in a certain directory is requested that file is not sent back; instead </a:t>
            </a:r>
            <a:r>
              <a:rPr lang="en-US" dirty="0" smtClean="0">
                <a:solidFill>
                  <a:srgbClr val="C00000"/>
                </a:solidFill>
              </a:rPr>
              <a:t>it is executed as a program</a:t>
            </a:r>
            <a:r>
              <a:rPr lang="en-US" dirty="0" smtClean="0"/>
              <a:t>, and whatever that program outputs is sent back for your browser to </a:t>
            </a:r>
            <a:r>
              <a:rPr lang="en-US" dirty="0" smtClean="0"/>
              <a:t>display</a:t>
            </a:r>
          </a:p>
          <a:p>
            <a:pPr algn="just"/>
            <a:r>
              <a:rPr lang="en-US" dirty="0" smtClean="0"/>
              <a:t>This function is called the Common Gateway Interface or CGI and the programs are called CGI scripts.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Server Socket Methods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1981200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Client Socket Methods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0" y="1447800"/>
            <a:ext cx="73914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General Socket Methods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1524000"/>
            <a:ext cx="71628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Diagrammatic way of understanding client-server program in python</a:t>
            </a:r>
            <a:endParaRPr lang="en-US" dirty="0"/>
          </a:p>
        </p:txBody>
      </p:sp>
      <p:pic>
        <p:nvPicPr>
          <p:cNvPr id="5122" name="Picture 2" descr="C:\waste\wubo6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14550" y="1605756"/>
            <a:ext cx="4914900" cy="45148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Here is an example of a script for connecting to Google</a:t>
            </a:r>
            <a:endParaRPr lang="en-US" sz="2800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1143000"/>
            <a:ext cx="6476999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Output: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	Socket successfully created </a:t>
            </a:r>
          </a:p>
          <a:p>
            <a:pPr>
              <a:buNone/>
            </a:pPr>
            <a:r>
              <a:rPr lang="en-US" dirty="0" smtClean="0"/>
              <a:t>	the socket has successfully connected to </a:t>
            </a:r>
            <a:r>
              <a:rPr lang="en-US" dirty="0" err="1" smtClean="0"/>
              <a:t>google</a:t>
            </a:r>
            <a:r>
              <a:rPr lang="en-US" dirty="0" smtClean="0"/>
              <a:t> on port == 173.194.40.19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</TotalTime>
  <Words>956</Words>
  <Application>Microsoft Office PowerPoint</Application>
  <PresentationFormat>On-screen Show (4:3)</PresentationFormat>
  <Paragraphs>195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UNIT – IV  NETWORK AND WEB PROGRAMMING</vt:lpstr>
      <vt:lpstr>Socket Programming</vt:lpstr>
      <vt:lpstr>The socket Module</vt:lpstr>
      <vt:lpstr>Server Socket Methods</vt:lpstr>
      <vt:lpstr>Client Socket Methods</vt:lpstr>
      <vt:lpstr>General Socket Methods</vt:lpstr>
      <vt:lpstr>Diagrammatic way of understanding client-server program in python</vt:lpstr>
      <vt:lpstr>Here is an example of a script for connecting to Google</vt:lpstr>
      <vt:lpstr>Output:</vt:lpstr>
      <vt:lpstr>A simple server-client program </vt:lpstr>
      <vt:lpstr>Server Program</vt:lpstr>
      <vt:lpstr>Client Program</vt:lpstr>
      <vt:lpstr>Output:</vt:lpstr>
      <vt:lpstr>Server Terminal output</vt:lpstr>
      <vt:lpstr>Telnet Terminal</vt:lpstr>
      <vt:lpstr>Server &amp; Client Terminal</vt:lpstr>
      <vt:lpstr>Handling Multiple clients (Server program)</vt:lpstr>
      <vt:lpstr>Handling Multiple clients (Client program)</vt:lpstr>
      <vt:lpstr>Client Side scripting</vt:lpstr>
      <vt:lpstr>Slide 20</vt:lpstr>
      <vt:lpstr>URL</vt:lpstr>
      <vt:lpstr>Slide 22</vt:lpstr>
      <vt:lpstr>Fetching URLs</vt:lpstr>
      <vt:lpstr>Slide 24</vt:lpstr>
      <vt:lpstr>Slide 25</vt:lpstr>
      <vt:lpstr>Slide 26</vt:lpstr>
      <vt:lpstr>urllib.parse</vt:lpstr>
      <vt:lpstr>Output:</vt:lpstr>
      <vt:lpstr>Slide 29</vt:lpstr>
      <vt:lpstr>urljoin()</vt:lpstr>
      <vt:lpstr>output:</vt:lpstr>
      <vt:lpstr>Server side Scripting</vt:lpstr>
      <vt:lpstr>Web browsing</vt:lpstr>
      <vt:lpstr>CGI Script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– IV  NETWORK AND WEB PROGRAMMING</dc:title>
  <dc:creator>AP</dc:creator>
  <cp:lastModifiedBy>AP</cp:lastModifiedBy>
  <cp:revision>56</cp:revision>
  <dcterms:created xsi:type="dcterms:W3CDTF">2006-08-16T00:00:00Z</dcterms:created>
  <dcterms:modified xsi:type="dcterms:W3CDTF">2017-09-21T07:30:22Z</dcterms:modified>
</cp:coreProperties>
</file>