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7432000" cy="20116800"/>
  <p:notesSz cx="6858000" cy="9144000"/>
  <p:defaultTextStyle>
    <a:defPPr>
      <a:defRPr lang="en-US"/>
    </a:defPPr>
    <a:lvl1pPr algn="l" defTabSz="2280920" rtl="0" fontAlgn="base">
      <a:spcBef>
        <a:spcPct val="0"/>
      </a:spcBef>
      <a:spcAft>
        <a:spcPct val="0"/>
      </a:spcAft>
      <a:buFont typeface="Arial" panose="02080604020202020204" charset="0"/>
      <a:defRPr sz="44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1139825" indent="-682625" algn="l" defTabSz="2280920" rtl="0" fontAlgn="base">
      <a:spcBef>
        <a:spcPct val="0"/>
      </a:spcBef>
      <a:spcAft>
        <a:spcPct val="0"/>
      </a:spcAft>
      <a:buFont typeface="Arial" panose="02080604020202020204" charset="0"/>
      <a:defRPr sz="44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2281555" indent="-1367155" algn="l" defTabSz="2280920" rtl="0" fontAlgn="base">
      <a:spcBef>
        <a:spcPct val="0"/>
      </a:spcBef>
      <a:spcAft>
        <a:spcPct val="0"/>
      </a:spcAft>
      <a:buFont typeface="Arial" panose="02080604020202020204" charset="0"/>
      <a:defRPr sz="44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3422650" indent="-2051050" algn="l" defTabSz="2280920" rtl="0" fontAlgn="base">
      <a:spcBef>
        <a:spcPct val="0"/>
      </a:spcBef>
      <a:spcAft>
        <a:spcPct val="0"/>
      </a:spcAft>
      <a:buFont typeface="Arial" panose="02080604020202020204" charset="0"/>
      <a:defRPr sz="44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4564380" indent="-2735580" algn="l" defTabSz="2280920" rtl="0" fontAlgn="base">
      <a:spcBef>
        <a:spcPct val="0"/>
      </a:spcBef>
      <a:spcAft>
        <a:spcPct val="0"/>
      </a:spcAft>
      <a:buFont typeface="Arial" panose="02080604020202020204" charset="0"/>
      <a:defRPr sz="44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C4FF"/>
    <a:srgbClr val="2C4799"/>
    <a:srgbClr val="132891"/>
    <a:srgbClr val="89ADE3"/>
    <a:srgbClr val="6494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 autoAdjust="0"/>
  </p:normalViewPr>
  <p:slideViewPr>
    <p:cSldViewPr snapToGrid="0">
      <p:cViewPr varScale="1">
        <p:scale>
          <a:sx n="26" d="100"/>
          <a:sy n="26" d="100"/>
        </p:scale>
        <p:origin x="1086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cs typeface="Arial" panose="02080604020202020204" charset="0"/>
              </a:defRPr>
            </a:lvl1pPr>
          </a:lstStyle>
          <a:p>
            <a:fld id="{4EF269A2-4D31-4EED-B918-13D717C21C26}" type="datetime1">
              <a:rPr lang="en-US" altLang="en-US"/>
              <a:t>4/17/2017</a:t>
            </a:fld>
            <a:endParaRPr lang="en-US" altLang="en-US"/>
          </a:p>
        </p:txBody>
      </p:sp>
      <p:sp>
        <p:nvSpPr>
          <p:cNvPr id="2052" name="Slide Image Placeholder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25563" y="1143000"/>
            <a:ext cx="4206875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Notes Placeholder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cs typeface="Arial" panose="02080604020202020204" charset="0"/>
              </a:defRPr>
            </a:lvl1pPr>
          </a:lstStyle>
          <a:p>
            <a:fld id="{D812CC13-0F24-4901-BC1F-4906466AB2F0}" type="slidenum">
              <a:rPr lang="en-US" altLang="en-US"/>
              <a:t>‹#›</a:t>
            </a:fld>
            <a:endParaRPr lang="en-US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517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SimSun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SimSun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SimSun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SimSun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SimSun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/>
      </p:sp>
      <p:sp>
        <p:nvSpPr>
          <p:cNvPr id="4098" name="Text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IN" altLang="en-US" smtClean="0"/>
          </a:p>
        </p:txBody>
      </p:sp>
      <p:sp>
        <p:nvSpPr>
          <p:cNvPr id="4099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FC1693C-5523-48DB-BE8B-C4484E7C2201}" type="slidenum">
              <a:rPr lang="en-US" altLang="en-US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105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3292265"/>
            <a:ext cx="23317200" cy="7003627"/>
          </a:xfrm>
        </p:spPr>
        <p:txBody>
          <a:bodyPr anchor="b"/>
          <a:lstStyle>
            <a:lvl1pPr algn="ctr">
              <a:defRPr sz="176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0565978"/>
            <a:ext cx="20574000" cy="4856902"/>
          </a:xfrm>
        </p:spPr>
        <p:txBody>
          <a:bodyPr/>
          <a:lstStyle>
            <a:lvl1pPr marL="0" indent="0" algn="ctr">
              <a:buNone/>
              <a:defRPr sz="7040"/>
            </a:lvl1pPr>
            <a:lvl2pPr marL="1341120" indent="0" algn="ctr">
              <a:buNone/>
              <a:defRPr sz="5865"/>
            </a:lvl2pPr>
            <a:lvl3pPr marL="2682240" indent="0" algn="ctr">
              <a:buNone/>
              <a:defRPr sz="5280"/>
            </a:lvl3pPr>
            <a:lvl4pPr marL="4023360" indent="0" algn="ctr">
              <a:buNone/>
              <a:defRPr sz="4695"/>
            </a:lvl4pPr>
            <a:lvl5pPr marL="5364480" indent="0" algn="ctr">
              <a:buNone/>
              <a:defRPr sz="4695"/>
            </a:lvl5pPr>
            <a:lvl6pPr marL="6705600" indent="0" algn="ctr">
              <a:buNone/>
              <a:defRPr sz="4695"/>
            </a:lvl6pPr>
            <a:lvl7pPr marL="8046720" indent="0" algn="ctr">
              <a:buNone/>
              <a:defRPr sz="4695"/>
            </a:lvl7pPr>
            <a:lvl8pPr marL="9387840" indent="0" algn="ctr">
              <a:buNone/>
              <a:defRPr sz="4695"/>
            </a:lvl8pPr>
            <a:lvl9pPr marL="10728960" indent="0" algn="ctr">
              <a:buNone/>
              <a:defRPr sz="4695"/>
            </a:lvl9pPr>
          </a:lstStyle>
          <a:p>
            <a:r>
              <a:rPr lang="en-US" noProof="1" smtClean="0"/>
              <a:t>Click to edit Master subtitle style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47EEAC-53F6-4A33-A0D2-999E3206E195}" type="datetime1">
              <a:rPr lang="en-US" altLang="en-US"/>
              <a:t>4/17/2017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000F75-3808-460F-8F8A-6A80326409C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47EEAC-53F6-4A33-A0D2-999E3206E195}" type="datetime1">
              <a:rPr lang="en-US" altLang="en-US"/>
              <a:t>4/17/2017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C5DFF3-14CD-4698-8D67-41042FD8A53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071033"/>
            <a:ext cx="5915025" cy="17048058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071033"/>
            <a:ext cx="17402175" cy="17048058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47EEAC-53F6-4A33-A0D2-999E3206E195}" type="datetime1">
              <a:rPr lang="en-US" altLang="en-US"/>
              <a:t>4/17/2017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E824D-D633-431D-849A-61B936D7FBE0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47EEAC-53F6-4A33-A0D2-999E3206E195}" type="datetime1">
              <a:rPr lang="en-US" altLang="en-US"/>
              <a:t>4/17/2017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C8E26-DE85-4F73-B9B8-6DB174591F9D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5015236"/>
            <a:ext cx="23660100" cy="8368029"/>
          </a:xfrm>
        </p:spPr>
        <p:txBody>
          <a:bodyPr anchor="b"/>
          <a:lstStyle>
            <a:lvl1pPr>
              <a:defRPr sz="176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3462429"/>
            <a:ext cx="23660100" cy="4400549"/>
          </a:xfrm>
        </p:spPr>
        <p:txBody>
          <a:bodyPr/>
          <a:lstStyle>
            <a:lvl1pPr marL="0" indent="0">
              <a:buNone/>
              <a:defRPr sz="7040">
                <a:solidFill>
                  <a:schemeClr val="tx1"/>
                </a:solidFill>
              </a:defRPr>
            </a:lvl1pPr>
            <a:lvl2pPr marL="1341120" indent="0">
              <a:buNone/>
              <a:defRPr sz="5865">
                <a:solidFill>
                  <a:schemeClr val="tx1">
                    <a:tint val="75000"/>
                  </a:schemeClr>
                </a:solidFill>
              </a:defRPr>
            </a:lvl2pPr>
            <a:lvl3pPr marL="2682240" indent="0">
              <a:buNone/>
              <a:defRPr sz="5280">
                <a:solidFill>
                  <a:schemeClr val="tx1">
                    <a:tint val="75000"/>
                  </a:schemeClr>
                </a:solidFill>
              </a:defRPr>
            </a:lvl3pPr>
            <a:lvl4pPr marL="4023360" indent="0">
              <a:buNone/>
              <a:defRPr sz="4695">
                <a:solidFill>
                  <a:schemeClr val="tx1">
                    <a:tint val="75000"/>
                  </a:schemeClr>
                </a:solidFill>
              </a:defRPr>
            </a:lvl4pPr>
            <a:lvl5pPr marL="5364480" indent="0">
              <a:buNone/>
              <a:defRPr sz="4695">
                <a:solidFill>
                  <a:schemeClr val="tx1">
                    <a:tint val="75000"/>
                  </a:schemeClr>
                </a:solidFill>
              </a:defRPr>
            </a:lvl5pPr>
            <a:lvl6pPr marL="6705600" indent="0">
              <a:buNone/>
              <a:defRPr sz="4695">
                <a:solidFill>
                  <a:schemeClr val="tx1">
                    <a:tint val="75000"/>
                  </a:schemeClr>
                </a:solidFill>
              </a:defRPr>
            </a:lvl6pPr>
            <a:lvl7pPr marL="8046720" indent="0">
              <a:buNone/>
              <a:defRPr sz="4695">
                <a:solidFill>
                  <a:schemeClr val="tx1">
                    <a:tint val="75000"/>
                  </a:schemeClr>
                </a:solidFill>
              </a:defRPr>
            </a:lvl7pPr>
            <a:lvl8pPr marL="9387840" indent="0">
              <a:buNone/>
              <a:defRPr sz="4695">
                <a:solidFill>
                  <a:schemeClr val="tx1">
                    <a:tint val="75000"/>
                  </a:schemeClr>
                </a:solidFill>
              </a:defRPr>
            </a:lvl8pPr>
            <a:lvl9pPr marL="10728960" indent="0">
              <a:buNone/>
              <a:defRPr sz="46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47EEAC-53F6-4A33-A0D2-999E3206E195}" type="datetime1">
              <a:rPr lang="en-US" altLang="en-US"/>
              <a:t>4/17/2017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8FE23B-882E-40E3-98B9-62667D380A08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5355167"/>
            <a:ext cx="11658600" cy="12763925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5355167"/>
            <a:ext cx="11658600" cy="12763925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47EEAC-53F6-4A33-A0D2-999E3206E195}" type="datetime1">
              <a:rPr lang="en-US" altLang="en-US"/>
              <a:t>4/17/2017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1DAC8-E135-4567-BA1D-AB0CC5A9CF86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071038"/>
            <a:ext cx="23660100" cy="3888318"/>
          </a:xfrm>
        </p:spPr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931411"/>
            <a:ext cx="11605020" cy="2416809"/>
          </a:xfrm>
        </p:spPr>
        <p:txBody>
          <a:bodyPr anchor="b"/>
          <a:lstStyle>
            <a:lvl1pPr marL="0" indent="0">
              <a:buNone/>
              <a:defRPr sz="7040" b="1"/>
            </a:lvl1pPr>
            <a:lvl2pPr marL="1341120" indent="0">
              <a:buNone/>
              <a:defRPr sz="5865" b="1"/>
            </a:lvl2pPr>
            <a:lvl3pPr marL="2682240" indent="0">
              <a:buNone/>
              <a:defRPr sz="5280" b="1"/>
            </a:lvl3pPr>
            <a:lvl4pPr marL="4023360" indent="0">
              <a:buNone/>
              <a:defRPr sz="4695" b="1"/>
            </a:lvl4pPr>
            <a:lvl5pPr marL="5364480" indent="0">
              <a:buNone/>
              <a:defRPr sz="4695" b="1"/>
            </a:lvl5pPr>
            <a:lvl6pPr marL="6705600" indent="0">
              <a:buNone/>
              <a:defRPr sz="4695" b="1"/>
            </a:lvl6pPr>
            <a:lvl7pPr marL="8046720" indent="0">
              <a:buNone/>
              <a:defRPr sz="4695" b="1"/>
            </a:lvl7pPr>
            <a:lvl8pPr marL="9387840" indent="0">
              <a:buNone/>
              <a:defRPr sz="4695" b="1"/>
            </a:lvl8pPr>
            <a:lvl9pPr marL="10728960" indent="0">
              <a:buNone/>
              <a:defRPr sz="4695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7348220"/>
            <a:ext cx="11605020" cy="10808125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931411"/>
            <a:ext cx="11662173" cy="2416809"/>
          </a:xfrm>
        </p:spPr>
        <p:txBody>
          <a:bodyPr anchor="b"/>
          <a:lstStyle>
            <a:lvl1pPr marL="0" indent="0">
              <a:buNone/>
              <a:defRPr sz="7040" b="1"/>
            </a:lvl1pPr>
            <a:lvl2pPr marL="1341120" indent="0">
              <a:buNone/>
              <a:defRPr sz="5865" b="1"/>
            </a:lvl2pPr>
            <a:lvl3pPr marL="2682240" indent="0">
              <a:buNone/>
              <a:defRPr sz="5280" b="1"/>
            </a:lvl3pPr>
            <a:lvl4pPr marL="4023360" indent="0">
              <a:buNone/>
              <a:defRPr sz="4695" b="1"/>
            </a:lvl4pPr>
            <a:lvl5pPr marL="5364480" indent="0">
              <a:buNone/>
              <a:defRPr sz="4695" b="1"/>
            </a:lvl5pPr>
            <a:lvl6pPr marL="6705600" indent="0">
              <a:buNone/>
              <a:defRPr sz="4695" b="1"/>
            </a:lvl6pPr>
            <a:lvl7pPr marL="8046720" indent="0">
              <a:buNone/>
              <a:defRPr sz="4695" b="1"/>
            </a:lvl7pPr>
            <a:lvl8pPr marL="9387840" indent="0">
              <a:buNone/>
              <a:defRPr sz="4695" b="1"/>
            </a:lvl8pPr>
            <a:lvl9pPr marL="10728960" indent="0">
              <a:buNone/>
              <a:defRPr sz="4695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7348220"/>
            <a:ext cx="11662173" cy="10808125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47EEAC-53F6-4A33-A0D2-999E3206E195}" type="datetime1">
              <a:rPr lang="en-US" altLang="en-US"/>
              <a:t>4/17/2017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2CE9C2-542E-4FD8-94C3-E5B0171297BE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47EEAC-53F6-4A33-A0D2-999E3206E195}" type="datetime1">
              <a:rPr lang="en-US" altLang="en-US"/>
              <a:t>4/17/2017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88493D-B28D-48EA-8A15-CA217C7544C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47EEAC-53F6-4A33-A0D2-999E3206E195}" type="datetime1">
              <a:rPr lang="en-US" altLang="en-US"/>
              <a:t>4/17/2017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4B2A95-4372-419A-AAD8-FAAE924F0815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341120"/>
            <a:ext cx="8847534" cy="4693920"/>
          </a:xfrm>
        </p:spPr>
        <p:txBody>
          <a:bodyPr anchor="b"/>
          <a:lstStyle>
            <a:lvl1pPr>
              <a:defRPr sz="9385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896451"/>
            <a:ext cx="13887450" cy="14295967"/>
          </a:xfrm>
        </p:spPr>
        <p:txBody>
          <a:bodyPr/>
          <a:lstStyle>
            <a:lvl1pPr>
              <a:defRPr sz="9385"/>
            </a:lvl1pPr>
            <a:lvl2pPr>
              <a:defRPr sz="8215"/>
            </a:lvl2pPr>
            <a:lvl3pPr>
              <a:defRPr sz="7040"/>
            </a:lvl3pPr>
            <a:lvl4pPr>
              <a:defRPr sz="5865"/>
            </a:lvl4pPr>
            <a:lvl5pPr>
              <a:defRPr sz="5865"/>
            </a:lvl5pPr>
            <a:lvl6pPr>
              <a:defRPr sz="5865"/>
            </a:lvl6pPr>
            <a:lvl7pPr>
              <a:defRPr sz="5865"/>
            </a:lvl7pPr>
            <a:lvl8pPr>
              <a:defRPr sz="5865"/>
            </a:lvl8pPr>
            <a:lvl9pPr>
              <a:defRPr sz="5865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6035040"/>
            <a:ext cx="8847534" cy="11180658"/>
          </a:xfrm>
        </p:spPr>
        <p:txBody>
          <a:bodyPr/>
          <a:lstStyle>
            <a:lvl1pPr marL="0" indent="0">
              <a:buNone/>
              <a:defRPr sz="4695"/>
            </a:lvl1pPr>
            <a:lvl2pPr marL="1341120" indent="0">
              <a:buNone/>
              <a:defRPr sz="4105"/>
            </a:lvl2pPr>
            <a:lvl3pPr marL="2682240" indent="0">
              <a:buNone/>
              <a:defRPr sz="3520"/>
            </a:lvl3pPr>
            <a:lvl4pPr marL="4023360" indent="0">
              <a:buNone/>
              <a:defRPr sz="2935"/>
            </a:lvl4pPr>
            <a:lvl5pPr marL="5364480" indent="0">
              <a:buNone/>
              <a:defRPr sz="2935"/>
            </a:lvl5pPr>
            <a:lvl6pPr marL="6705600" indent="0">
              <a:buNone/>
              <a:defRPr sz="2935"/>
            </a:lvl6pPr>
            <a:lvl7pPr marL="8046720" indent="0">
              <a:buNone/>
              <a:defRPr sz="2935"/>
            </a:lvl7pPr>
            <a:lvl8pPr marL="9387840" indent="0">
              <a:buNone/>
              <a:defRPr sz="2935"/>
            </a:lvl8pPr>
            <a:lvl9pPr marL="10728960" indent="0">
              <a:buNone/>
              <a:defRPr sz="2935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47EEAC-53F6-4A33-A0D2-999E3206E195}" type="datetime1">
              <a:rPr lang="en-US" altLang="en-US"/>
              <a:t>4/17/2017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2D412C-E3C5-412D-93CA-86B38D245D3E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341120"/>
            <a:ext cx="8847534" cy="4693920"/>
          </a:xfrm>
        </p:spPr>
        <p:txBody>
          <a:bodyPr anchor="b"/>
          <a:lstStyle>
            <a:lvl1pPr>
              <a:defRPr sz="9385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896451"/>
            <a:ext cx="13887450" cy="14295967"/>
          </a:xfrm>
        </p:spPr>
        <p:txBody>
          <a:bodyPr rtlCol="0">
            <a:normAutofit/>
          </a:bodyPr>
          <a:lstStyle>
            <a:lvl1pPr marL="0" indent="0">
              <a:buNone/>
              <a:defRPr sz="9385"/>
            </a:lvl1pPr>
            <a:lvl2pPr marL="1341120" indent="0">
              <a:buNone/>
              <a:defRPr sz="8215"/>
            </a:lvl2pPr>
            <a:lvl3pPr marL="2682240" indent="0">
              <a:buNone/>
              <a:defRPr sz="7040"/>
            </a:lvl3pPr>
            <a:lvl4pPr marL="4023360" indent="0">
              <a:buNone/>
              <a:defRPr sz="5865"/>
            </a:lvl4pPr>
            <a:lvl5pPr marL="5364480" indent="0">
              <a:buNone/>
              <a:defRPr sz="5865"/>
            </a:lvl5pPr>
            <a:lvl6pPr marL="6705600" indent="0">
              <a:buNone/>
              <a:defRPr sz="5865"/>
            </a:lvl6pPr>
            <a:lvl7pPr marL="8046720" indent="0">
              <a:buNone/>
              <a:defRPr sz="5865"/>
            </a:lvl7pPr>
            <a:lvl8pPr marL="9387840" indent="0">
              <a:buNone/>
              <a:defRPr sz="5865"/>
            </a:lvl8pPr>
            <a:lvl9pPr marL="10728960" indent="0">
              <a:buNone/>
              <a:defRPr sz="5865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6035040"/>
            <a:ext cx="8847534" cy="11180658"/>
          </a:xfrm>
        </p:spPr>
        <p:txBody>
          <a:bodyPr/>
          <a:lstStyle>
            <a:lvl1pPr marL="0" indent="0">
              <a:buNone/>
              <a:defRPr sz="4695"/>
            </a:lvl1pPr>
            <a:lvl2pPr marL="1341120" indent="0">
              <a:buNone/>
              <a:defRPr sz="4105"/>
            </a:lvl2pPr>
            <a:lvl3pPr marL="2682240" indent="0">
              <a:buNone/>
              <a:defRPr sz="3520"/>
            </a:lvl3pPr>
            <a:lvl4pPr marL="4023360" indent="0">
              <a:buNone/>
              <a:defRPr sz="2935"/>
            </a:lvl4pPr>
            <a:lvl5pPr marL="5364480" indent="0">
              <a:buNone/>
              <a:defRPr sz="2935"/>
            </a:lvl5pPr>
            <a:lvl6pPr marL="6705600" indent="0">
              <a:buNone/>
              <a:defRPr sz="2935"/>
            </a:lvl6pPr>
            <a:lvl7pPr marL="8046720" indent="0">
              <a:buNone/>
              <a:defRPr sz="2935"/>
            </a:lvl7pPr>
            <a:lvl8pPr marL="9387840" indent="0">
              <a:buNone/>
              <a:defRPr sz="2935"/>
            </a:lvl8pPr>
            <a:lvl9pPr marL="10728960" indent="0">
              <a:buNone/>
              <a:defRPr sz="2935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47EEAC-53F6-4A33-A0D2-999E3206E195}" type="datetime1">
              <a:rPr lang="en-US" altLang="en-US"/>
              <a:t>4/17/2017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DD62B9-3992-43F8-84E8-492C0ED1C3B9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885950" y="1071563"/>
            <a:ext cx="23660100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1885950" y="5354638"/>
            <a:ext cx="23660100" cy="1276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8645188"/>
            <a:ext cx="6172200" cy="10715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3500">
                <a:solidFill>
                  <a:srgbClr val="898989"/>
                </a:solidFill>
                <a:cs typeface="Arial" panose="02080604020202020204" charset="0"/>
              </a:defRPr>
            </a:lvl1pPr>
          </a:lstStyle>
          <a:p>
            <a:fld id="{AF47EEAC-53F6-4A33-A0D2-999E3206E195}" type="datetime1">
              <a:rPr lang="en-US" altLang="en-US"/>
              <a:t>4/17/2017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8645188"/>
            <a:ext cx="9258300" cy="10715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35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8645188"/>
            <a:ext cx="6172200" cy="10715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3500">
                <a:solidFill>
                  <a:srgbClr val="898989"/>
                </a:solidFill>
                <a:cs typeface="Arial" panose="02080604020202020204" charset="0"/>
              </a:defRPr>
            </a:lvl1pPr>
          </a:lstStyle>
          <a:p>
            <a:fld id="{7871BFD6-F00E-443B-8C07-25D266AEDFAF}" type="slidenum">
              <a:rPr lang="en-US" altLang="en-US"/>
              <a:t>‹#›</a:t>
            </a:fld>
            <a:endParaRPr lang="en-US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68097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2900" kern="1200">
          <a:solidFill>
            <a:schemeClr val="tx1"/>
          </a:solidFill>
          <a:latin typeface="+mj-lt"/>
          <a:ea typeface="SimSun" charset="-122"/>
          <a:cs typeface="+mj-cs"/>
        </a:defRPr>
      </a:lvl1pPr>
      <a:lvl2pPr algn="l" defTabSz="268097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2900">
          <a:solidFill>
            <a:schemeClr val="tx1"/>
          </a:solidFill>
          <a:latin typeface="Calibri Light" pitchFamily="34" charset="0"/>
          <a:ea typeface="SimSun" charset="-122"/>
        </a:defRPr>
      </a:lvl2pPr>
      <a:lvl3pPr algn="l" defTabSz="268097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2900">
          <a:solidFill>
            <a:schemeClr val="tx1"/>
          </a:solidFill>
          <a:latin typeface="Calibri Light" pitchFamily="34" charset="0"/>
          <a:ea typeface="SimSun" charset="-122"/>
        </a:defRPr>
      </a:lvl3pPr>
      <a:lvl4pPr algn="l" defTabSz="268097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2900">
          <a:solidFill>
            <a:schemeClr val="tx1"/>
          </a:solidFill>
          <a:latin typeface="Calibri Light" pitchFamily="34" charset="0"/>
          <a:ea typeface="SimSun" charset="-122"/>
        </a:defRPr>
      </a:lvl4pPr>
      <a:lvl5pPr algn="l" defTabSz="268097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2900">
          <a:solidFill>
            <a:schemeClr val="tx1"/>
          </a:solidFill>
          <a:latin typeface="Calibri Light" pitchFamily="34" charset="0"/>
          <a:ea typeface="SimSun" charset="-122"/>
        </a:defRPr>
      </a:lvl5pPr>
      <a:lvl6pPr marL="457200" algn="l" defTabSz="2680970" rtl="0" fontAlgn="base">
        <a:lnSpc>
          <a:spcPct val="90000"/>
        </a:lnSpc>
        <a:spcBef>
          <a:spcPct val="0"/>
        </a:spcBef>
        <a:spcAft>
          <a:spcPct val="0"/>
        </a:spcAft>
        <a:defRPr sz="12900">
          <a:solidFill>
            <a:schemeClr val="tx1"/>
          </a:solidFill>
          <a:latin typeface="Calibri Light" pitchFamily="34" charset="0"/>
        </a:defRPr>
      </a:lvl6pPr>
      <a:lvl7pPr marL="914400" algn="l" defTabSz="2680970" rtl="0" fontAlgn="base">
        <a:lnSpc>
          <a:spcPct val="90000"/>
        </a:lnSpc>
        <a:spcBef>
          <a:spcPct val="0"/>
        </a:spcBef>
        <a:spcAft>
          <a:spcPct val="0"/>
        </a:spcAft>
        <a:defRPr sz="12900">
          <a:solidFill>
            <a:schemeClr val="tx1"/>
          </a:solidFill>
          <a:latin typeface="Calibri Light" pitchFamily="34" charset="0"/>
        </a:defRPr>
      </a:lvl7pPr>
      <a:lvl8pPr marL="1371600" algn="l" defTabSz="2680970" rtl="0" fontAlgn="base">
        <a:lnSpc>
          <a:spcPct val="90000"/>
        </a:lnSpc>
        <a:spcBef>
          <a:spcPct val="0"/>
        </a:spcBef>
        <a:spcAft>
          <a:spcPct val="0"/>
        </a:spcAft>
        <a:defRPr sz="12900">
          <a:solidFill>
            <a:schemeClr val="tx1"/>
          </a:solidFill>
          <a:latin typeface="Calibri Light" pitchFamily="34" charset="0"/>
        </a:defRPr>
      </a:lvl8pPr>
      <a:lvl9pPr marL="1828800" algn="l" defTabSz="2680970" rtl="0" fontAlgn="base">
        <a:lnSpc>
          <a:spcPct val="90000"/>
        </a:lnSpc>
        <a:spcBef>
          <a:spcPct val="0"/>
        </a:spcBef>
        <a:spcAft>
          <a:spcPct val="0"/>
        </a:spcAft>
        <a:defRPr sz="12900">
          <a:solidFill>
            <a:schemeClr val="tx1"/>
          </a:solidFill>
          <a:latin typeface="Calibri Light" pitchFamily="34" charset="0"/>
        </a:defRPr>
      </a:lvl9pPr>
    </p:titleStyle>
    <p:bodyStyle>
      <a:lvl1pPr marL="669925" indent="-669925" algn="l" defTabSz="2680970" rtl="0" eaLnBrk="0" fontAlgn="base" hangingPunct="0">
        <a:lnSpc>
          <a:spcPct val="90000"/>
        </a:lnSpc>
        <a:spcBef>
          <a:spcPts val="2940"/>
        </a:spcBef>
        <a:spcAft>
          <a:spcPct val="0"/>
        </a:spcAft>
        <a:buFont typeface="Arial" panose="02080604020202020204" charset="0"/>
        <a:buChar char="•"/>
        <a:defRPr sz="8200" kern="1200">
          <a:solidFill>
            <a:schemeClr val="tx1"/>
          </a:solidFill>
          <a:latin typeface="+mn-lt"/>
          <a:ea typeface="SimSun" charset="-122"/>
          <a:cs typeface="+mn-cs"/>
        </a:defRPr>
      </a:lvl1pPr>
      <a:lvl2pPr marL="2011680" indent="-669925" algn="l" defTabSz="2680970" rtl="0" eaLnBrk="0" fontAlgn="base" hangingPunct="0">
        <a:lnSpc>
          <a:spcPct val="90000"/>
        </a:lnSpc>
        <a:spcBef>
          <a:spcPts val="1465"/>
        </a:spcBef>
        <a:spcAft>
          <a:spcPct val="0"/>
        </a:spcAft>
        <a:buFont typeface="Arial" panose="02080604020202020204" charset="0"/>
        <a:buChar char="•"/>
        <a:defRPr sz="7000" kern="1200">
          <a:solidFill>
            <a:schemeClr val="tx1"/>
          </a:solidFill>
          <a:latin typeface="+mn-lt"/>
          <a:ea typeface="SimSun" charset="-122"/>
          <a:cs typeface="+mn-cs"/>
        </a:defRPr>
      </a:lvl2pPr>
      <a:lvl3pPr marL="3351530" indent="-669925" algn="l" defTabSz="2680970" rtl="0" eaLnBrk="0" fontAlgn="base" hangingPunct="0">
        <a:lnSpc>
          <a:spcPct val="90000"/>
        </a:lnSpc>
        <a:spcBef>
          <a:spcPts val="1465"/>
        </a:spcBef>
        <a:spcAft>
          <a:spcPct val="0"/>
        </a:spcAft>
        <a:buFont typeface="Arial" panose="02080604020202020204" charset="0"/>
        <a:buChar char="•"/>
        <a:defRPr sz="5800" kern="1200">
          <a:solidFill>
            <a:schemeClr val="tx1"/>
          </a:solidFill>
          <a:latin typeface="+mn-lt"/>
          <a:ea typeface="SimSun" charset="-122"/>
          <a:cs typeface="+mn-cs"/>
        </a:defRPr>
      </a:lvl3pPr>
      <a:lvl4pPr marL="4692650" indent="-669925" algn="l" defTabSz="2680970" rtl="0" eaLnBrk="0" fontAlgn="base" hangingPunct="0">
        <a:lnSpc>
          <a:spcPct val="90000"/>
        </a:lnSpc>
        <a:spcBef>
          <a:spcPts val="1465"/>
        </a:spcBef>
        <a:spcAft>
          <a:spcPct val="0"/>
        </a:spcAft>
        <a:buFont typeface="Arial" panose="02080604020202020204" charset="0"/>
        <a:buChar char="•"/>
        <a:defRPr sz="5200" kern="1200">
          <a:solidFill>
            <a:schemeClr val="tx1"/>
          </a:solidFill>
          <a:latin typeface="+mn-lt"/>
          <a:ea typeface="SimSun" charset="-122"/>
          <a:cs typeface="+mn-cs"/>
        </a:defRPr>
      </a:lvl4pPr>
      <a:lvl5pPr marL="6034405" indent="-669925" algn="l" defTabSz="2680970" rtl="0" eaLnBrk="0" fontAlgn="base" hangingPunct="0">
        <a:lnSpc>
          <a:spcPct val="90000"/>
        </a:lnSpc>
        <a:spcBef>
          <a:spcPts val="1465"/>
        </a:spcBef>
        <a:spcAft>
          <a:spcPct val="0"/>
        </a:spcAft>
        <a:buFont typeface="Arial" panose="02080604020202020204" charset="0"/>
        <a:buChar char="•"/>
        <a:defRPr sz="5200" kern="1200">
          <a:solidFill>
            <a:schemeClr val="tx1"/>
          </a:solidFill>
          <a:latin typeface="+mn-lt"/>
          <a:ea typeface="SimSun" charset="-122"/>
          <a:cs typeface="+mn-cs"/>
        </a:defRPr>
      </a:lvl5pPr>
      <a:lvl6pPr marL="7376160" indent="-670560" algn="l" defTabSz="2681605" rtl="0" eaLnBrk="1" latinLnBrk="0" hangingPunct="1">
        <a:lnSpc>
          <a:spcPct val="90000"/>
        </a:lnSpc>
        <a:spcBef>
          <a:spcPts val="1465"/>
        </a:spcBef>
        <a:buFont typeface="Arial" panose="0208060402020202020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6pPr>
      <a:lvl7pPr marL="8717280" indent="-670560" algn="l" defTabSz="2681605" rtl="0" eaLnBrk="1" latinLnBrk="0" hangingPunct="1">
        <a:lnSpc>
          <a:spcPct val="90000"/>
        </a:lnSpc>
        <a:spcBef>
          <a:spcPts val="1465"/>
        </a:spcBef>
        <a:buFont typeface="Arial" panose="0208060402020202020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7pPr>
      <a:lvl8pPr marL="10058400" indent="-670560" algn="l" defTabSz="2681605" rtl="0" eaLnBrk="1" latinLnBrk="0" hangingPunct="1">
        <a:lnSpc>
          <a:spcPct val="90000"/>
        </a:lnSpc>
        <a:spcBef>
          <a:spcPts val="1465"/>
        </a:spcBef>
        <a:buFont typeface="Arial" panose="0208060402020202020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8pPr>
      <a:lvl9pPr marL="11399520" indent="-670560" algn="l" defTabSz="2681605" rtl="0" eaLnBrk="1" latinLnBrk="0" hangingPunct="1">
        <a:lnSpc>
          <a:spcPct val="90000"/>
        </a:lnSpc>
        <a:spcBef>
          <a:spcPts val="1465"/>
        </a:spcBef>
        <a:buFont typeface="Arial" panose="0208060402020202020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81605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1pPr>
      <a:lvl2pPr marL="1341120" algn="l" defTabSz="2681605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2pPr>
      <a:lvl3pPr marL="2682240" algn="l" defTabSz="2681605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3pPr>
      <a:lvl4pPr marL="4023360" algn="l" defTabSz="2681605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4pPr>
      <a:lvl5pPr marL="5364480" algn="l" defTabSz="2681605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00" algn="l" defTabSz="2681605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6pPr>
      <a:lvl7pPr marL="8046720" algn="l" defTabSz="2681605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7pPr>
      <a:lvl8pPr marL="9387840" algn="l" defTabSz="2681605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8pPr>
      <a:lvl9pPr marL="10728960" algn="l" defTabSz="2681605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Box 5"/>
          <p:cNvSpPr txBox="1">
            <a:spLocks noChangeArrowheads="1"/>
          </p:cNvSpPr>
          <p:nvPr/>
        </p:nvSpPr>
        <p:spPr bwMode="auto">
          <a:xfrm>
            <a:off x="7124700" y="4200525"/>
            <a:ext cx="6653213" cy="3932238"/>
          </a:xfrm>
          <a:prstGeom prst="rect">
            <a:avLst/>
          </a:prstGeom>
          <a:solidFill>
            <a:srgbClr val="B1C4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021580" indent="-2735580" defTabSz="228092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478780" indent="-2735580" defTabSz="228092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5935980" indent="-2735580" defTabSz="228092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393180" indent="-2735580" defTabSz="228092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80604020202020204" charset="0"/>
              <a:buChar char="•"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The web based visualization tool aims to provide visualization of data in different ways 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80604020202020204" charset="0"/>
              <a:buChar char="•"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It gives user the flexibility to </a:t>
            </a:r>
            <a:r>
              <a:rPr lang="en-US" altLang="en-US" sz="2800" dirty="0" smtClean="0">
                <a:latin typeface="+mn-lt"/>
                <a:cs typeface="Times New Roman" panose="02020603050405020304" pitchFamily="18" charset="0"/>
              </a:rPr>
              <a:t>visualize </a:t>
            </a: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the data with a web based user interactive page.</a:t>
            </a:r>
          </a:p>
          <a:p>
            <a:pPr>
              <a:buFont typeface="Arial" panose="02080604020202020204" charset="0"/>
              <a:buChar char="•"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The user has the  </a:t>
            </a:r>
            <a:r>
              <a:rPr lang="en-US" altLang="en-US" sz="2800" dirty="0" smtClean="0">
                <a:latin typeface="+mn-lt"/>
                <a:cs typeface="Times New Roman" panose="02020603050405020304" pitchFamily="18" charset="0"/>
              </a:rPr>
              <a:t>flexibility </a:t>
            </a: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to  create artificial neural network to train and predict the data 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074" name="TextBox 4"/>
          <p:cNvSpPr txBox="1">
            <a:spLocks noChangeArrowheads="1"/>
          </p:cNvSpPr>
          <p:nvPr/>
        </p:nvSpPr>
        <p:spPr bwMode="auto">
          <a:xfrm>
            <a:off x="7031831" y="12615862"/>
            <a:ext cx="6543675" cy="5632311"/>
          </a:xfrm>
          <a:prstGeom prst="rect">
            <a:avLst/>
          </a:prstGeom>
          <a:solidFill>
            <a:srgbClr val="B1C4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800" dirty="0">
                <a:cs typeface="Calibri" panose="020F0502020204030204" pitchFamily="34" charset="0"/>
              </a:rPr>
              <a:t>The web based tool is developed using the </a:t>
            </a:r>
            <a:r>
              <a:rPr lang="en-US" altLang="en-US" sz="2800" dirty="0" err="1">
                <a:cs typeface="Calibri" panose="020F0502020204030204" pitchFamily="34" charset="0"/>
              </a:rPr>
              <a:t>django</a:t>
            </a:r>
            <a:r>
              <a:rPr lang="en-US" altLang="en-US" sz="2800" dirty="0">
                <a:cs typeface="Calibri" panose="020F0502020204030204" pitchFamily="34" charset="0"/>
              </a:rPr>
              <a:t> web framework using python as a backend language with its different package</a:t>
            </a:r>
            <a:r>
              <a:rPr lang="x-none" altLang="en-US" sz="2800" dirty="0">
                <a:cs typeface="Calibri" panose="020F0502020204030204" pitchFamily="34" charset="0"/>
              </a:rPr>
              <a:t>s</a:t>
            </a:r>
            <a:r>
              <a:rPr lang="en-US" altLang="en-US" sz="2800" dirty="0">
                <a:cs typeface="Calibri" panose="020F0502020204030204" pitchFamily="34" charset="0"/>
              </a:rPr>
              <a:t> used for </a:t>
            </a:r>
            <a:r>
              <a:rPr lang="en-US" altLang="en-US" sz="2800" dirty="0" smtClean="0">
                <a:cs typeface="Calibri" panose="020F0502020204030204" pitchFamily="34" charset="0"/>
              </a:rPr>
              <a:t>full filling </a:t>
            </a:r>
            <a:r>
              <a:rPr lang="en-US" altLang="en-US" sz="2800" dirty="0">
                <a:cs typeface="Calibri" panose="020F0502020204030204" pitchFamily="34" charset="0"/>
              </a:rPr>
              <a:t>the different need of user.</a:t>
            </a:r>
            <a:r>
              <a:rPr lang="en-US" sz="2800" dirty="0">
                <a:cs typeface="Calibri" panose="020F0502020204030204" pitchFamily="34" charset="0"/>
              </a:rPr>
              <a:t> </a:t>
            </a:r>
          </a:p>
          <a:p>
            <a:endParaRPr lang="en-US" dirty="0">
              <a:cs typeface="Calibri" panose="020F0502020204030204" pitchFamily="34" charset="0"/>
            </a:endParaRPr>
          </a:p>
          <a:p>
            <a:endParaRPr lang="en-US" dirty="0">
              <a:cs typeface="Calibri" panose="020F0502020204030204" pitchFamily="34" charset="0"/>
            </a:endParaRPr>
          </a:p>
          <a:p>
            <a:endParaRPr lang="en-US" dirty="0">
              <a:cs typeface="Calibri" panose="020F0502020204030204" pitchFamily="34" charset="0"/>
            </a:endParaRPr>
          </a:p>
          <a:p>
            <a:endParaRPr lang="en-US" dirty="0" smtClean="0">
              <a:cs typeface="Calibri" panose="020F0502020204030204" pitchFamily="34" charset="0"/>
            </a:endParaRPr>
          </a:p>
          <a:p>
            <a:endParaRPr lang="en-US" dirty="0">
              <a:cs typeface="Calibri" panose="020F050202020403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432000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5"/>
          <p:cNvSpPr txBox="1">
            <a:spLocks noChangeArrowheads="1"/>
          </p:cNvSpPr>
          <p:nvPr/>
        </p:nvSpPr>
        <p:spPr bwMode="auto">
          <a:xfrm>
            <a:off x="0" y="-82550"/>
            <a:ext cx="274320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6600">
                <a:solidFill>
                  <a:schemeClr val="bg1"/>
                </a:solidFill>
                <a:cs typeface="Calibri" panose="020F0502020204030204" pitchFamily="34" charset="0"/>
              </a:rPr>
              <a:t>Data </a:t>
            </a:r>
            <a:r>
              <a:rPr lang="en-US" altLang="en-US" sz="6600" smtClean="0">
                <a:solidFill>
                  <a:schemeClr val="bg1"/>
                </a:solidFill>
                <a:cs typeface="Calibri" panose="020F0502020204030204" pitchFamily="34" charset="0"/>
              </a:rPr>
              <a:t>Viewpoints : A </a:t>
            </a:r>
            <a:r>
              <a:rPr lang="en-US" altLang="en-US" sz="6600" dirty="0">
                <a:solidFill>
                  <a:schemeClr val="bg1"/>
                </a:solidFill>
                <a:cs typeface="Calibri" panose="020F0502020204030204" pitchFamily="34" charset="0"/>
              </a:rPr>
              <a:t>W</a:t>
            </a:r>
            <a:r>
              <a:rPr lang="en-US" altLang="en-US" sz="6600" dirty="0" smtClean="0">
                <a:solidFill>
                  <a:schemeClr val="bg1"/>
                </a:solidFill>
                <a:cs typeface="Calibri" panose="020F0502020204030204" pitchFamily="34" charset="0"/>
              </a:rPr>
              <a:t>eb </a:t>
            </a:r>
            <a:r>
              <a:rPr lang="en-US" altLang="en-US" sz="6600" dirty="0">
                <a:solidFill>
                  <a:schemeClr val="bg1"/>
                </a:solidFill>
                <a:cs typeface="Calibri" panose="020F0502020204030204" pitchFamily="34" charset="0"/>
              </a:rPr>
              <a:t>B</a:t>
            </a:r>
            <a:r>
              <a:rPr lang="en-US" altLang="en-US" sz="6600" dirty="0" smtClean="0">
                <a:solidFill>
                  <a:schemeClr val="bg1"/>
                </a:solidFill>
                <a:cs typeface="Calibri" panose="020F0502020204030204" pitchFamily="34" charset="0"/>
              </a:rPr>
              <a:t>ased </a:t>
            </a:r>
            <a:r>
              <a:rPr lang="en-US" altLang="en-US" sz="6600" dirty="0">
                <a:solidFill>
                  <a:schemeClr val="bg1"/>
                </a:solidFill>
                <a:cs typeface="Calibri" panose="020F0502020204030204" pitchFamily="34" charset="0"/>
              </a:rPr>
              <a:t>M</a:t>
            </a:r>
            <a:r>
              <a:rPr lang="en-US" altLang="en-US" sz="6600" dirty="0" smtClean="0">
                <a:solidFill>
                  <a:schemeClr val="bg1"/>
                </a:solidFill>
                <a:cs typeface="Calibri" panose="020F0502020204030204" pitchFamily="34" charset="0"/>
              </a:rPr>
              <a:t>athematical </a:t>
            </a:r>
            <a:r>
              <a:rPr lang="en-US" altLang="en-US" sz="6600" dirty="0">
                <a:solidFill>
                  <a:schemeClr val="bg1"/>
                </a:solidFill>
                <a:cs typeface="Calibri" panose="020F0502020204030204" pitchFamily="34" charset="0"/>
              </a:rPr>
              <a:t>A</a:t>
            </a:r>
            <a:r>
              <a:rPr lang="en-US" altLang="en-US" sz="6600" dirty="0" smtClean="0">
                <a:solidFill>
                  <a:schemeClr val="bg1"/>
                </a:solidFill>
                <a:cs typeface="Calibri" panose="020F0502020204030204" pitchFamily="34" charset="0"/>
              </a:rPr>
              <a:t>nalysis </a:t>
            </a:r>
            <a:r>
              <a:rPr lang="en-US" altLang="en-US" sz="6600" dirty="0">
                <a:solidFill>
                  <a:schemeClr val="bg1"/>
                </a:solidFill>
                <a:cs typeface="Calibri" panose="020F0502020204030204" pitchFamily="34" charset="0"/>
              </a:rPr>
              <a:t>S</a:t>
            </a:r>
            <a:r>
              <a:rPr lang="en-US" altLang="en-US" sz="6600" dirty="0" smtClean="0">
                <a:solidFill>
                  <a:schemeClr val="bg1"/>
                </a:solidFill>
                <a:cs typeface="Calibri" panose="020F0502020204030204" pitchFamily="34" charset="0"/>
              </a:rPr>
              <a:t>oftware</a:t>
            </a:r>
            <a:endParaRPr lang="en-US" altLang="en-US" sz="6600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3077" name="TextBox 6"/>
          <p:cNvSpPr txBox="1">
            <a:spLocks noChangeArrowheads="1"/>
          </p:cNvSpPr>
          <p:nvPr/>
        </p:nvSpPr>
        <p:spPr bwMode="auto">
          <a:xfrm>
            <a:off x="0" y="1844675"/>
            <a:ext cx="27432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dirty="0">
                <a:solidFill>
                  <a:schemeClr val="bg1"/>
                </a:solidFill>
                <a:cs typeface="Calibri" panose="020F0502020204030204" pitchFamily="34" charset="0"/>
              </a:rPr>
              <a:t>Bhawnesh Dipu    CSE201316665</a:t>
            </a:r>
          </a:p>
          <a:p>
            <a:pPr algn="ctr"/>
            <a:r>
              <a:rPr lang="en-US" altLang="en-US" sz="3200" dirty="0" err="1">
                <a:solidFill>
                  <a:schemeClr val="bg1"/>
                </a:solidFill>
                <a:cs typeface="Calibri" panose="020F0502020204030204" pitchFamily="34" charset="0"/>
              </a:rPr>
              <a:t>Debadeepa</a:t>
            </a:r>
            <a:r>
              <a:rPr lang="en-US" altLang="en-US" sz="3200" dirty="0">
                <a:solidFill>
                  <a:schemeClr val="bg1"/>
                </a:solidFill>
                <a:cs typeface="Calibri" panose="020F0502020204030204" pitchFamily="34" charset="0"/>
              </a:rPr>
              <a:t> </a:t>
            </a:r>
            <a:r>
              <a:rPr lang="en-US" altLang="en-US" sz="3200" dirty="0" err="1">
                <a:solidFill>
                  <a:schemeClr val="bg1"/>
                </a:solidFill>
                <a:cs typeface="Calibri" panose="020F0502020204030204" pitchFamily="34" charset="0"/>
              </a:rPr>
              <a:t>Rath</a:t>
            </a:r>
            <a:r>
              <a:rPr lang="en-US" altLang="en-US" sz="3200" dirty="0">
                <a:solidFill>
                  <a:schemeClr val="bg1"/>
                </a:solidFill>
                <a:cs typeface="Calibri" panose="020F0502020204030204" pitchFamily="34" charset="0"/>
              </a:rPr>
              <a:t> </a:t>
            </a:r>
            <a:r>
              <a:rPr lang="en-US" altLang="en-US" sz="3200" dirty="0" smtClean="0">
                <a:solidFill>
                  <a:schemeClr val="bg1"/>
                </a:solidFill>
                <a:cs typeface="Calibri" panose="020F0502020204030204" pitchFamily="34" charset="0"/>
              </a:rPr>
              <a:t>  CSE201311643</a:t>
            </a:r>
            <a:endParaRPr lang="en-US" altLang="en-US" sz="3200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2" name="TextBox 8"/>
          <p:cNvSpPr txBox="1"/>
          <p:nvPr/>
        </p:nvSpPr>
        <p:spPr>
          <a:xfrm>
            <a:off x="382588" y="4238625"/>
            <a:ext cx="6503987" cy="14465498"/>
          </a:xfrm>
          <a:prstGeom prst="rect">
            <a:avLst/>
          </a:prstGeom>
          <a:solidFill>
            <a:srgbClr val="B1C4FF"/>
          </a:solidFill>
          <a:ln w="9525">
            <a:noFill/>
            <a:miter/>
          </a:ln>
        </p:spPr>
        <p:txBody>
          <a:bodyPr>
            <a:spAutoFit/>
          </a:bodyPr>
          <a:lstStyle>
            <a:lvl1pPr marL="342900" indent="-342900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021580" indent="-2735580" defTabSz="228092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478780" indent="-2735580" defTabSz="228092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5935980" indent="-2735580" defTabSz="228092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393180" indent="-2735580" defTabSz="228092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/>
            <a:r>
              <a:rPr lang="en-US" sz="2600" dirty="0">
                <a:latin typeface="+mn-lt"/>
                <a:ea typeface="Ubuntu" charset="0"/>
                <a:cs typeface="Ubuntu" charset="0"/>
              </a:rPr>
              <a:t>Data visualization is the presentation of data in a pictorial or graphical format. It enables decision makers to see analytics presented visually, so they can grasp difficult concepts or identify new patterns. </a:t>
            </a:r>
            <a:endParaRPr lang="en-US" sz="2600" dirty="0" smtClean="0">
              <a:latin typeface="+mn-lt"/>
              <a:ea typeface="Ubuntu" charset="0"/>
              <a:cs typeface="Ubuntu" charset="0"/>
            </a:endParaRPr>
          </a:p>
          <a:p>
            <a:pPr marL="0" indent="0"/>
            <a:endParaRPr lang="en-US" sz="2600" dirty="0">
              <a:latin typeface="+mn-lt"/>
              <a:ea typeface="Ubuntu" charset="0"/>
              <a:cs typeface="Ubuntu" charset="0"/>
            </a:endParaRPr>
          </a:p>
          <a:p>
            <a:pPr marL="0" indent="0"/>
            <a:r>
              <a:rPr lang="en-US" sz="2600" dirty="0">
                <a:latin typeface="+mn-lt"/>
                <a:ea typeface="Ubuntu" charset="0"/>
                <a:cs typeface="Ubuntu" charset="0"/>
              </a:rPr>
              <a:t>The way the human brain processes information, using charts or graphs to visualize large amounts of complex data is easier than poring over spreadsheets or reports. </a:t>
            </a:r>
            <a:endParaRPr lang="en-US" sz="2600" dirty="0" smtClean="0">
              <a:latin typeface="+mn-lt"/>
              <a:ea typeface="Ubuntu" charset="0"/>
              <a:cs typeface="Ubuntu" charset="0"/>
            </a:endParaRPr>
          </a:p>
          <a:p>
            <a:pPr marL="0" indent="0"/>
            <a:endParaRPr lang="en-US" sz="2600" dirty="0">
              <a:latin typeface="+mn-lt"/>
              <a:ea typeface="Ubuntu" charset="0"/>
              <a:cs typeface="Ubuntu" charset="0"/>
            </a:endParaRPr>
          </a:p>
          <a:p>
            <a:pPr marL="0" indent="0"/>
            <a:r>
              <a:rPr lang="en-US" sz="2600" dirty="0" smtClean="0">
                <a:latin typeface="+mn-lt"/>
                <a:ea typeface="Ubuntu" charset="0"/>
                <a:cs typeface="Ubuntu" charset="0"/>
              </a:rPr>
              <a:t>Data </a:t>
            </a:r>
            <a:r>
              <a:rPr lang="en-US" sz="2600" dirty="0">
                <a:latin typeface="+mn-lt"/>
                <a:ea typeface="Ubuntu" charset="0"/>
                <a:cs typeface="Ubuntu" charset="0"/>
              </a:rPr>
              <a:t>visualization is a quick, easy way to convey concepts in a universal </a:t>
            </a:r>
            <a:r>
              <a:rPr lang="en-US" sz="2600" dirty="0" smtClean="0">
                <a:latin typeface="+mn-lt"/>
                <a:ea typeface="Ubuntu" charset="0"/>
                <a:cs typeface="Ubuntu" charset="0"/>
              </a:rPr>
              <a:t>manner</a:t>
            </a:r>
          </a:p>
          <a:p>
            <a:pPr marL="0" indent="0"/>
            <a:endParaRPr lang="en-US" sz="2600" dirty="0">
              <a:latin typeface="+mn-lt"/>
              <a:ea typeface="Ubuntu" charset="0"/>
              <a:cs typeface="Ubuntu" charset="0"/>
            </a:endParaRPr>
          </a:p>
          <a:p>
            <a:pPr marL="0" indent="0"/>
            <a:r>
              <a:rPr lang="en-US" sz="2600" dirty="0">
                <a:latin typeface="+mn-lt"/>
                <a:ea typeface="Ubuntu" charset="0"/>
                <a:cs typeface="Ubuntu" charset="0"/>
              </a:rPr>
              <a:t>Data visualization can also: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 smtClean="0">
              <a:latin typeface="+mn-lt"/>
              <a:ea typeface="Ubuntu" charset="0"/>
              <a:cs typeface="Ubuntu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+mn-lt"/>
                <a:ea typeface="Ubuntu" charset="0"/>
                <a:cs typeface="Ubuntu" charset="0"/>
              </a:rPr>
              <a:t>Identify </a:t>
            </a:r>
            <a:r>
              <a:rPr lang="en-US" sz="2600" dirty="0">
                <a:latin typeface="+mn-lt"/>
                <a:ea typeface="Ubuntu" charset="0"/>
                <a:cs typeface="Ubuntu" charset="0"/>
              </a:rPr>
              <a:t>areas that need attention or improvement.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  <a:ea typeface="Ubuntu" charset="0"/>
                <a:cs typeface="Ubuntu" charset="0"/>
              </a:rPr>
              <a:t>Clarify which factors influence customer behavior.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  <a:ea typeface="Ubuntu" charset="0"/>
                <a:cs typeface="Ubuntu" charset="0"/>
              </a:rPr>
              <a:t>Help </a:t>
            </a:r>
            <a:r>
              <a:rPr lang="x-none" altLang="en-US" sz="2600" dirty="0">
                <a:latin typeface="+mn-lt"/>
                <a:ea typeface="Ubuntu" charset="0"/>
                <a:cs typeface="Ubuntu" charset="0"/>
              </a:rPr>
              <a:t>us to</a:t>
            </a:r>
            <a:r>
              <a:rPr lang="en-US" sz="2600" dirty="0">
                <a:latin typeface="+mn-lt"/>
                <a:ea typeface="Ubuntu" charset="0"/>
                <a:cs typeface="Ubuntu" charset="0"/>
              </a:rPr>
              <a:t> understand which products to place where.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  <a:ea typeface="Ubuntu" charset="0"/>
                <a:cs typeface="Ubuntu" charset="0"/>
              </a:rPr>
              <a:t>Predict sales volumes</a:t>
            </a:r>
            <a:r>
              <a:rPr lang="en-US" sz="2600" dirty="0" smtClean="0">
                <a:latin typeface="+mn-lt"/>
                <a:ea typeface="Ubuntu" charset="0"/>
                <a:cs typeface="Ubuntu" charset="0"/>
              </a:rPr>
              <a:t>.</a:t>
            </a:r>
            <a:endParaRPr lang="en-US" sz="2600" dirty="0">
              <a:latin typeface="+mn-lt"/>
              <a:ea typeface="Ubuntu" charset="0"/>
              <a:cs typeface="Ubuntu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latin typeface="+mn-lt"/>
              <a:ea typeface="Ubuntu" charset="0"/>
              <a:cs typeface="Ubuntu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latin typeface="+mn-lt"/>
              <a:ea typeface="Ubuntu" charset="0"/>
              <a:cs typeface="Ubuntu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latin typeface="+mn-lt"/>
              <a:ea typeface="Ubuntu" charset="0"/>
              <a:cs typeface="Ubuntu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latin typeface="+mn-lt"/>
              <a:ea typeface="Ubuntu" charset="0"/>
              <a:cs typeface="Ubuntu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latin typeface="+mn-lt"/>
              <a:ea typeface="Ubuntu" charset="0"/>
              <a:cs typeface="Ubuntu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 smtClean="0">
              <a:latin typeface="+mn-lt"/>
              <a:ea typeface="Ubuntu" charset="0"/>
              <a:cs typeface="Ubuntu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latin typeface="+mn-lt"/>
              <a:ea typeface="Ubuntu" charset="0"/>
              <a:cs typeface="Ubuntu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 smtClean="0">
              <a:latin typeface="+mn-lt"/>
              <a:ea typeface="Ubuntu" charset="0"/>
              <a:cs typeface="Ubuntu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latin typeface="+mn-lt"/>
              <a:ea typeface="Ubuntu" charset="0"/>
              <a:cs typeface="Ubuntu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latin typeface="+mn-lt"/>
              <a:ea typeface="Ubuntu" charset="0"/>
              <a:cs typeface="Ubuntu" charset="0"/>
            </a:endParaRPr>
          </a:p>
          <a:p>
            <a:pPr marL="0" indent="0" algn="ctr"/>
            <a:r>
              <a:rPr lang="en-US" sz="2600" dirty="0" smtClean="0">
                <a:latin typeface="+mn-lt"/>
                <a:ea typeface="Ubuntu" charset="0"/>
                <a:cs typeface="Ubuntu" charset="0"/>
              </a:rPr>
              <a:t>Data </a:t>
            </a:r>
            <a:r>
              <a:rPr lang="en-US" sz="2600" dirty="0" smtClean="0">
                <a:latin typeface="+mn-lt"/>
                <a:ea typeface="Ubuntu" charset="0"/>
                <a:cs typeface="Ubuntu" charset="0"/>
              </a:rPr>
              <a:t>visualization is one of the steps in analyzing data and presenting it to </a:t>
            </a:r>
            <a:r>
              <a:rPr lang="en-US" sz="2600" dirty="0" smtClean="0">
                <a:latin typeface="+mn-lt"/>
                <a:ea typeface="Ubuntu" charset="0"/>
                <a:cs typeface="Ubuntu" charset="0"/>
              </a:rPr>
              <a:t>users.</a:t>
            </a:r>
          </a:p>
        </p:txBody>
      </p:sp>
      <p:sp>
        <p:nvSpPr>
          <p:cNvPr id="3079" name="TextBox 14"/>
          <p:cNvSpPr txBox="1">
            <a:spLocks noChangeArrowheads="1"/>
          </p:cNvSpPr>
          <p:nvPr/>
        </p:nvSpPr>
        <p:spPr bwMode="auto">
          <a:xfrm>
            <a:off x="382588" y="3089275"/>
            <a:ext cx="6503987" cy="914400"/>
          </a:xfrm>
          <a:prstGeom prst="rect">
            <a:avLst/>
          </a:prstGeom>
          <a:solidFill>
            <a:srgbClr val="2C47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altLang="en-US" sz="5400">
                <a:solidFill>
                  <a:schemeClr val="bg1"/>
                </a:solidFill>
                <a:cs typeface="Calibri" panose="020F0502020204030204" pitchFamily="34" charset="0"/>
              </a:rPr>
              <a:t> </a:t>
            </a:r>
            <a:r>
              <a:rPr lang="zh-CN" altLang="en-US" sz="5400">
                <a:solidFill>
                  <a:schemeClr val="bg1"/>
                </a:solidFill>
                <a:cs typeface="Calibri" panose="020F0502020204030204" pitchFamily="34" charset="0"/>
              </a:rPr>
              <a:t>Introduction</a:t>
            </a:r>
            <a:endParaRPr lang="en-US" altLang="en-US" sz="540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3080" name="TextBox 17"/>
          <p:cNvSpPr txBox="1">
            <a:spLocks noChangeArrowheads="1"/>
          </p:cNvSpPr>
          <p:nvPr/>
        </p:nvSpPr>
        <p:spPr bwMode="auto">
          <a:xfrm>
            <a:off x="13827125" y="4125913"/>
            <a:ext cx="6503988" cy="6986528"/>
          </a:xfrm>
          <a:prstGeom prst="rect">
            <a:avLst/>
          </a:prstGeom>
          <a:solidFill>
            <a:srgbClr val="B1C4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021580" indent="-2735580" defTabSz="228092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478780" indent="-2735580" defTabSz="228092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5935980" indent="-2735580" defTabSz="228092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393180" indent="-2735580" defTabSz="228092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buFont typeface="SimSun" charset="-122"/>
              <a:buAutoNum type="arabicPeriod"/>
            </a:pPr>
            <a:r>
              <a:rPr lang="en-US" sz="2800" dirty="0">
                <a:latin typeface="+mn-lt"/>
                <a:cs typeface="Times New Roman" panose="02020603050405020304" pitchFamily="18" charset="0"/>
                <a:sym typeface="Arial" panose="02080604020202020204" charset="0"/>
              </a:rPr>
              <a:t>The following method is adopted for the online optimization tool hosted from cloud instance – </a:t>
            </a:r>
          </a:p>
          <a:p>
            <a:pPr algn="just">
              <a:buFont typeface="SimSun" charset="-122"/>
              <a:buAutoNum type="arabicPeriod"/>
            </a:pPr>
            <a:r>
              <a:rPr lang="en-US" sz="2800" dirty="0">
                <a:latin typeface="+mn-lt"/>
                <a:cs typeface="Times New Roman" panose="02020603050405020304" pitchFamily="18" charset="0"/>
                <a:sym typeface="Arial" panose="02080604020202020204" charset="0"/>
              </a:rPr>
              <a:t>Users need to select the type of </a:t>
            </a:r>
            <a:r>
              <a:rPr lang="en-US" altLang="en-US" sz="2800" dirty="0">
                <a:latin typeface="+mn-lt"/>
                <a:cs typeface="Times New Roman" panose="02020603050405020304" pitchFamily="18" charset="0"/>
                <a:sym typeface="Arial" panose="02080604020202020204" charset="0"/>
              </a:rPr>
              <a:t>graph</a:t>
            </a:r>
            <a:r>
              <a:rPr lang="en-US" sz="2800" dirty="0">
                <a:latin typeface="+mn-lt"/>
                <a:cs typeface="Times New Roman" panose="02020603050405020304" pitchFamily="18" charset="0"/>
                <a:sym typeface="Arial" panose="02080604020202020204" charset="0"/>
              </a:rPr>
              <a:t> they want to solve such as </a:t>
            </a:r>
            <a:r>
              <a:rPr lang="en-US" altLang="en-US" sz="2800" dirty="0">
                <a:latin typeface="+mn-lt"/>
                <a:cs typeface="Times New Roman" panose="02020603050405020304" pitchFamily="18" charset="0"/>
                <a:sym typeface="Arial" panose="02080604020202020204" charset="0"/>
              </a:rPr>
              <a:t>line,scatter,function,3D  </a:t>
            </a:r>
            <a:r>
              <a:rPr lang="en-US" sz="2800" dirty="0">
                <a:latin typeface="+mn-lt"/>
                <a:cs typeface="Times New Roman" panose="02020603050405020304" pitchFamily="18" charset="0"/>
                <a:sym typeface="Arial" panose="02080604020202020204" charset="0"/>
              </a:rPr>
              <a:t> etc.</a:t>
            </a:r>
          </a:p>
          <a:p>
            <a:pPr algn="just">
              <a:buFont typeface="SimSun" charset="-122"/>
              <a:buAutoNum type="arabicPeriod"/>
            </a:pPr>
            <a:r>
              <a:rPr lang="en-US" sz="2800" dirty="0">
                <a:latin typeface="+mn-lt"/>
                <a:cs typeface="Times New Roman" panose="02020603050405020304" pitchFamily="18" charset="0"/>
                <a:sym typeface="Arial" panose="02080604020202020204" charset="0"/>
              </a:rPr>
              <a:t>Based on the selection, a webpage asking for all the details related to that problem will </a:t>
            </a:r>
            <a:r>
              <a:rPr lang="en-US" sz="2800" dirty="0" smtClean="0">
                <a:latin typeface="+mn-lt"/>
                <a:cs typeface="Times New Roman" panose="02020603050405020304" pitchFamily="18" charset="0"/>
                <a:sym typeface="Arial" panose="02080604020202020204" charset="0"/>
              </a:rPr>
              <a:t>appear.</a:t>
            </a:r>
            <a:endParaRPr lang="en-US" sz="2800" dirty="0">
              <a:latin typeface="+mn-lt"/>
              <a:cs typeface="Times New Roman" panose="02020603050405020304" pitchFamily="18" charset="0"/>
              <a:sym typeface="Arial" panose="02080604020202020204" charset="0"/>
            </a:endParaRPr>
          </a:p>
          <a:p>
            <a:pPr algn="just">
              <a:buFont typeface="SimSun" charset="-122"/>
              <a:buAutoNum type="arabicPeriod"/>
            </a:pPr>
            <a:r>
              <a:rPr lang="en-US" sz="2800" dirty="0" smtClean="0">
                <a:latin typeface="+mn-lt"/>
                <a:cs typeface="Times New Roman" panose="02020603050405020304" pitchFamily="18" charset="0"/>
                <a:sym typeface="Arial" panose="02080604020202020204" charset="0"/>
              </a:rPr>
              <a:t>Users can either fill in the details or upload a excel sheet corresponding to their </a:t>
            </a:r>
            <a:r>
              <a:rPr lang="en-US" altLang="en-US" sz="2800" dirty="0" smtClean="0">
                <a:latin typeface="+mn-lt"/>
                <a:cs typeface="Times New Roman" panose="02020603050405020304" pitchFamily="18" charset="0"/>
                <a:sym typeface="Arial" panose="02080604020202020204" charset="0"/>
              </a:rPr>
              <a:t>graph </a:t>
            </a:r>
            <a:r>
              <a:rPr lang="en-US" sz="2800" dirty="0" smtClean="0">
                <a:latin typeface="+mn-lt"/>
                <a:cs typeface="Times New Roman" panose="02020603050405020304" pitchFamily="18" charset="0"/>
                <a:sym typeface="Arial" panose="02080604020202020204" charset="0"/>
              </a:rPr>
              <a:t>.</a:t>
            </a:r>
          </a:p>
          <a:p>
            <a:pPr algn="just">
              <a:buFont typeface="SimSun" charset="-122"/>
              <a:buAutoNum type="arabicPeriod"/>
            </a:pPr>
            <a:r>
              <a:rPr lang="en-US" sz="2800" dirty="0" smtClean="0">
                <a:latin typeface="+mn-lt"/>
                <a:cs typeface="Times New Roman" panose="02020603050405020304" pitchFamily="18" charset="0"/>
                <a:sym typeface="Arial" panose="02080604020202020204" charset="0"/>
              </a:rPr>
              <a:t>Click on the Plot button . The details is transferred to the </a:t>
            </a:r>
            <a:r>
              <a:rPr lang="en-US" altLang="en-US" sz="2800" dirty="0" err="1" smtClean="0">
                <a:latin typeface="+mn-lt"/>
                <a:cs typeface="Times New Roman" panose="02020603050405020304" pitchFamily="18" charset="0"/>
                <a:sym typeface="Arial" panose="02080604020202020204" charset="0"/>
              </a:rPr>
              <a:t>Dango</a:t>
            </a:r>
            <a:r>
              <a:rPr lang="en-US" altLang="en-US" sz="2800" dirty="0" smtClean="0">
                <a:latin typeface="+mn-lt"/>
                <a:cs typeface="Times New Roman" panose="02020603050405020304" pitchFamily="18" charset="0"/>
                <a:sym typeface="Arial" panose="02080604020202020204" charset="0"/>
              </a:rPr>
              <a:t> server</a:t>
            </a:r>
            <a:r>
              <a:rPr lang="en-US" sz="2800" dirty="0" smtClean="0">
                <a:latin typeface="+mn-lt"/>
                <a:cs typeface="Times New Roman" panose="02020603050405020304" pitchFamily="18" charset="0"/>
                <a:sym typeface="Arial" panose="02080604020202020204" charset="0"/>
              </a:rPr>
              <a:t>.</a:t>
            </a:r>
          </a:p>
          <a:p>
            <a:pPr algn="just">
              <a:buFont typeface="SimSun" charset="-122"/>
              <a:buAutoNum type="arabicPeriod"/>
            </a:pPr>
            <a:r>
              <a:rPr lang="en-US" altLang="en-US" sz="2800" dirty="0" smtClean="0">
                <a:latin typeface="+mn-lt"/>
                <a:cs typeface="Times New Roman" panose="02020603050405020304" pitchFamily="18" charset="0"/>
                <a:sym typeface="Arial" panose="02080604020202020204" charset="0"/>
              </a:rPr>
              <a:t>The graph is generated . </a:t>
            </a:r>
            <a:r>
              <a:rPr lang="en-US" sz="2800" dirty="0" smtClean="0">
                <a:latin typeface="+mn-lt"/>
                <a:cs typeface="Times New Roman" panose="02020603050405020304" pitchFamily="18" charset="0"/>
                <a:sym typeface="Arial" panose="02080604020202020204" charset="0"/>
              </a:rPr>
              <a:t>If any error, then it is </a:t>
            </a:r>
            <a:r>
              <a:rPr lang="en-US" sz="2800" dirty="0" smtClean="0">
                <a:latin typeface="+mn-lt"/>
                <a:cs typeface="Times New Roman" panose="02020603050405020304" pitchFamily="18" charset="0"/>
                <a:sym typeface="Arial" panose="02080604020202020204" charset="0"/>
              </a:rPr>
              <a:t>displayed</a:t>
            </a:r>
            <a:endParaRPr lang="en-US" sz="2800" dirty="0" smtClean="0">
              <a:latin typeface="+mn-lt"/>
              <a:cs typeface="Times New Roman" panose="02020603050405020304" pitchFamily="18" charset="0"/>
              <a:sym typeface="Arial" panose="02080604020202020204" charset="0"/>
            </a:endParaRPr>
          </a:p>
        </p:txBody>
      </p:sp>
      <p:sp>
        <p:nvSpPr>
          <p:cNvPr id="3" name="TextBox 19"/>
          <p:cNvSpPr txBox="1"/>
          <p:nvPr/>
        </p:nvSpPr>
        <p:spPr>
          <a:xfrm>
            <a:off x="20493037" y="4238625"/>
            <a:ext cx="6503987" cy="6986528"/>
          </a:xfrm>
          <a:prstGeom prst="rect">
            <a:avLst/>
          </a:prstGeom>
          <a:solidFill>
            <a:srgbClr val="B1C4FF"/>
          </a:solidFill>
          <a:ln w="9525">
            <a:noFill/>
            <a:miter/>
          </a:ln>
        </p:spPr>
        <p:txBody>
          <a:bodyPr>
            <a:spAutoFit/>
          </a:bodyPr>
          <a:lstStyle>
            <a:lvl1pPr marL="457200" indent="-457200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021580" indent="-2735580" defTabSz="228092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478780" indent="-2735580" defTabSz="228092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5935980" indent="-2735580" defTabSz="228092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393180" indent="-2735580" defTabSz="228092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80604020202020204" charset="0"/>
              <a:buChar char="•"/>
            </a:pPr>
            <a:r>
              <a:rPr lang="en-US" sz="2800" dirty="0">
                <a:latin typeface="+mn-lt"/>
                <a:cs typeface="Times New Roman" panose="02020603050405020304" pitchFamily="18" charset="0"/>
              </a:rPr>
              <a:t> The focus </a:t>
            </a:r>
            <a:r>
              <a:rPr lang="x-none" altLang="en-US" sz="2800" dirty="0">
                <a:latin typeface="+mn-lt"/>
                <a:cs typeface="Times New Roman" panose="02020603050405020304" pitchFamily="18" charset="0"/>
              </a:rPr>
              <a:t>is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largely  on standard line, bar, and pie charts over other types of data visualizations. </a:t>
            </a:r>
            <a:endParaRPr lang="en-US" sz="2800" dirty="0" smtClean="0">
              <a:latin typeface="+mn-lt"/>
              <a:cs typeface="Times New Roman" panose="02020603050405020304" pitchFamily="18" charset="0"/>
            </a:endParaRPr>
          </a:p>
          <a:p>
            <a:pPr>
              <a:buFont typeface="Arial" panose="02080604020202020204" charset="0"/>
              <a:buChar char="•"/>
            </a:pPr>
            <a:r>
              <a:rPr lang="en-US" sz="2800" dirty="0" smtClean="0">
                <a:latin typeface="+mn-lt"/>
                <a:cs typeface="Times New Roman" panose="02020603050405020304" pitchFamily="18" charset="0"/>
              </a:rPr>
              <a:t>Academic 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audiences are the most common target audience </a:t>
            </a:r>
            <a:endParaRPr lang="en-US" sz="2800" dirty="0" smtClean="0">
              <a:latin typeface="+mn-lt"/>
              <a:cs typeface="Times New Roman" panose="02020603050405020304" pitchFamily="18" charset="0"/>
            </a:endParaRPr>
          </a:p>
          <a:p>
            <a:pPr>
              <a:buFont typeface="Arial" panose="02080604020202020204" charset="0"/>
              <a:buChar char="•"/>
            </a:pPr>
            <a:r>
              <a:rPr lang="en-US" sz="2800" dirty="0" smtClean="0">
                <a:latin typeface="+mn-lt"/>
                <a:cs typeface="Times New Roman" panose="02020603050405020304" pitchFamily="18" charset="0"/>
              </a:rPr>
              <a:t>There 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appears to be a lack of understanding about how to tailor design choices to ensure that visualizations are communicating a more focused and compelling </a:t>
            </a:r>
            <a:r>
              <a:rPr lang="en-US" sz="2800" dirty="0" smtClean="0">
                <a:latin typeface="+mn-lt"/>
                <a:cs typeface="Times New Roman" panose="02020603050405020304" pitchFamily="18" charset="0"/>
              </a:rPr>
              <a:t>message</a:t>
            </a:r>
          </a:p>
          <a:p>
            <a:pPr>
              <a:buFont typeface="Arial" panose="02080604020202020204" charset="0"/>
              <a:buChar char="•"/>
            </a:pPr>
            <a:r>
              <a:rPr lang="en-US" sz="2800" dirty="0" smtClean="0"/>
              <a:t>It is  significantly faster to analyze information in graphical format </a:t>
            </a:r>
          </a:p>
          <a:p>
            <a:pPr>
              <a:buFont typeface="Arial" panose="02080604020202020204" charset="0"/>
              <a:buChar char="•"/>
            </a:pPr>
            <a:r>
              <a:rPr lang="en-US" sz="2800" dirty="0" smtClean="0"/>
              <a:t>Even </a:t>
            </a:r>
            <a:r>
              <a:rPr lang="en-US" sz="2800" dirty="0"/>
              <a:t>extensive amounts of complicated data start to make sense when presented </a:t>
            </a:r>
            <a:r>
              <a:rPr lang="en-US" sz="2800" dirty="0" smtClean="0"/>
              <a:t>graphically</a:t>
            </a:r>
            <a:r>
              <a:rPr lang="en-US" sz="2800" dirty="0" smtClean="0"/>
              <a:t>.</a:t>
            </a:r>
            <a:endParaRPr lang="en-US" sz="2800" dirty="0">
              <a:cs typeface="Calibri" panose="020F0502020204030204" pitchFamily="34" charset="0"/>
            </a:endParaRPr>
          </a:p>
          <a:p>
            <a:pPr>
              <a:buFont typeface="Arial" panose="02080604020202020204" charset="0"/>
              <a:buChar char="•"/>
            </a:pPr>
            <a:endParaRPr lang="en-US" sz="2800" dirty="0" smtClean="0">
              <a:cs typeface="Calibri" panose="020F0502020204030204" pitchFamily="34" charset="0"/>
            </a:endParaRPr>
          </a:p>
        </p:txBody>
      </p:sp>
      <p:sp>
        <p:nvSpPr>
          <p:cNvPr id="3082" name="TextBox 21"/>
          <p:cNvSpPr txBox="1">
            <a:spLocks noChangeArrowheads="1"/>
          </p:cNvSpPr>
          <p:nvPr/>
        </p:nvSpPr>
        <p:spPr bwMode="auto">
          <a:xfrm>
            <a:off x="13941425" y="11439525"/>
            <a:ext cx="13208000" cy="6675438"/>
          </a:xfrm>
          <a:prstGeom prst="rect">
            <a:avLst/>
          </a:prstGeom>
          <a:solidFill>
            <a:srgbClr val="B1C4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800">
                <a:cs typeface="Calibri" panose="020F0502020204030204" pitchFamily="34" charset="0"/>
              </a:rPr>
              <a:t> </a:t>
            </a:r>
          </a:p>
          <a:p>
            <a:pPr algn="ctr"/>
            <a:endParaRPr lang="en-US" altLang="en-US" sz="4800">
              <a:cs typeface="Calibri" panose="020F0502020204030204" pitchFamily="34" charset="0"/>
            </a:endParaRPr>
          </a:p>
          <a:p>
            <a:pPr algn="ctr"/>
            <a:endParaRPr lang="en-US" altLang="en-US" sz="4800">
              <a:cs typeface="Calibri" panose="020F0502020204030204" pitchFamily="34" charset="0"/>
            </a:endParaRPr>
          </a:p>
          <a:p>
            <a:pPr algn="ctr"/>
            <a:endParaRPr lang="en-US" altLang="en-US" sz="4800">
              <a:cs typeface="Calibri" panose="020F0502020204030204" pitchFamily="34" charset="0"/>
            </a:endParaRPr>
          </a:p>
          <a:p>
            <a:pPr algn="ctr"/>
            <a:endParaRPr lang="en-US" altLang="en-US" sz="4800">
              <a:cs typeface="Calibri" panose="020F0502020204030204" pitchFamily="34" charset="0"/>
            </a:endParaRPr>
          </a:p>
          <a:p>
            <a:pPr algn="ctr"/>
            <a:endParaRPr lang="en-US" altLang="en-US" sz="4800">
              <a:cs typeface="Calibri" panose="020F0502020204030204" pitchFamily="34" charset="0"/>
            </a:endParaRPr>
          </a:p>
          <a:p>
            <a:pPr algn="ctr"/>
            <a:endParaRPr lang="en-US" altLang="en-US" sz="4800">
              <a:cs typeface="Calibri" panose="020F0502020204030204" pitchFamily="34" charset="0"/>
            </a:endParaRPr>
          </a:p>
          <a:p>
            <a:pPr algn="ctr"/>
            <a:endParaRPr lang="en-US" altLang="en-US" sz="4800">
              <a:cs typeface="Calibri" panose="020F0502020204030204" pitchFamily="34" charset="0"/>
            </a:endParaRPr>
          </a:p>
          <a:p>
            <a:pPr algn="ctr"/>
            <a:endParaRPr lang="en-US" altLang="en-US" sz="4800">
              <a:cs typeface="Calibri" panose="020F0502020204030204" pitchFamily="34" charset="0"/>
            </a:endParaRPr>
          </a:p>
        </p:txBody>
      </p:sp>
      <p:sp>
        <p:nvSpPr>
          <p:cNvPr id="3083" name="TextBox 22"/>
          <p:cNvSpPr txBox="1">
            <a:spLocks noChangeArrowheads="1"/>
          </p:cNvSpPr>
          <p:nvPr/>
        </p:nvSpPr>
        <p:spPr bwMode="auto">
          <a:xfrm>
            <a:off x="7086600" y="3089275"/>
            <a:ext cx="6491288" cy="914400"/>
          </a:xfrm>
          <a:prstGeom prst="rect">
            <a:avLst/>
          </a:prstGeom>
          <a:solidFill>
            <a:srgbClr val="2C47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zh-CN" altLang="en-US" sz="5400">
                <a:solidFill>
                  <a:schemeClr val="bg1"/>
                </a:solidFill>
                <a:cs typeface="Calibri" panose="020F0502020204030204" pitchFamily="34" charset="0"/>
              </a:rPr>
              <a:t>Aim</a:t>
            </a:r>
          </a:p>
        </p:txBody>
      </p:sp>
      <p:sp>
        <p:nvSpPr>
          <p:cNvPr id="3084" name="TextBox 23"/>
          <p:cNvSpPr txBox="1">
            <a:spLocks noChangeArrowheads="1"/>
          </p:cNvSpPr>
          <p:nvPr/>
        </p:nvSpPr>
        <p:spPr bwMode="auto">
          <a:xfrm>
            <a:off x="13789025" y="3079750"/>
            <a:ext cx="6503988" cy="914400"/>
          </a:xfrm>
          <a:prstGeom prst="rect">
            <a:avLst/>
          </a:prstGeom>
          <a:solidFill>
            <a:srgbClr val="2C47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zh-CN" altLang="en-US" sz="5400">
                <a:solidFill>
                  <a:schemeClr val="bg1"/>
                </a:solidFill>
                <a:cs typeface="Calibri" panose="020F0502020204030204" pitchFamily="34" charset="0"/>
              </a:rPr>
              <a:t>Method</a:t>
            </a:r>
          </a:p>
        </p:txBody>
      </p:sp>
      <p:sp>
        <p:nvSpPr>
          <p:cNvPr id="3085" name="TextBox 24"/>
          <p:cNvSpPr txBox="1">
            <a:spLocks noChangeArrowheads="1"/>
          </p:cNvSpPr>
          <p:nvPr/>
        </p:nvSpPr>
        <p:spPr bwMode="auto">
          <a:xfrm>
            <a:off x="20493038" y="3116263"/>
            <a:ext cx="6503987" cy="914400"/>
          </a:xfrm>
          <a:prstGeom prst="rect">
            <a:avLst/>
          </a:prstGeom>
          <a:solidFill>
            <a:srgbClr val="2C47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altLang="en-US" sz="5400">
                <a:solidFill>
                  <a:schemeClr val="bg1"/>
                </a:solidFill>
                <a:cs typeface="Calibri" panose="020F0502020204030204" pitchFamily="34" charset="0"/>
              </a:rPr>
              <a:t> </a:t>
            </a:r>
            <a:r>
              <a:rPr lang="zh-CN" altLang="en-US" sz="5400">
                <a:solidFill>
                  <a:schemeClr val="bg1"/>
                </a:solidFill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086" name="TextBox 6"/>
          <p:cNvSpPr txBox="1">
            <a:spLocks noChangeArrowheads="1"/>
          </p:cNvSpPr>
          <p:nvPr/>
        </p:nvSpPr>
        <p:spPr bwMode="auto">
          <a:xfrm>
            <a:off x="6248400" y="1011238"/>
            <a:ext cx="13636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800">
                <a:solidFill>
                  <a:schemeClr val="bg1"/>
                </a:solidFill>
                <a:cs typeface="Calibri" panose="020F0502020204030204" pitchFamily="34" charset="0"/>
              </a:rPr>
              <a:t>Project id:9387</a:t>
            </a:r>
          </a:p>
        </p:txBody>
      </p:sp>
      <p:pic>
        <p:nvPicPr>
          <p:cNvPr id="308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18297525"/>
            <a:ext cx="266128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8" name="Picture 1" descr="clust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5" t="7234" r="7425"/>
          <a:stretch>
            <a:fillRect/>
          </a:stretch>
        </p:blipFill>
        <p:spPr bwMode="auto">
          <a:xfrm>
            <a:off x="24772938" y="16005175"/>
            <a:ext cx="2195512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9" name="TextBox 22"/>
          <p:cNvSpPr txBox="1">
            <a:spLocks noChangeArrowheads="1"/>
          </p:cNvSpPr>
          <p:nvPr/>
        </p:nvSpPr>
        <p:spPr bwMode="auto">
          <a:xfrm>
            <a:off x="7065963" y="11541125"/>
            <a:ext cx="6491288" cy="914400"/>
          </a:xfrm>
          <a:prstGeom prst="rect">
            <a:avLst/>
          </a:prstGeom>
          <a:solidFill>
            <a:srgbClr val="2C47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zh-CN" altLang="en-US" sz="5400" dirty="0">
                <a:solidFill>
                  <a:schemeClr val="bg1"/>
                </a:solidFill>
                <a:cs typeface="Calibri" panose="020F0502020204030204" pitchFamily="34" charset="0"/>
              </a:rPr>
              <a:t>Development</a:t>
            </a:r>
          </a:p>
        </p:txBody>
      </p:sp>
      <p:pic>
        <p:nvPicPr>
          <p:cNvPr id="3090" name="Picture 6" descr="han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0"/>
          <a:stretch>
            <a:fillRect/>
          </a:stretch>
        </p:blipFill>
        <p:spPr bwMode="auto">
          <a:xfrm>
            <a:off x="18105438" y="13739813"/>
            <a:ext cx="4287837" cy="210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" name="Picture 9" descr="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7"/>
          <a:stretch>
            <a:fillRect/>
          </a:stretch>
        </p:blipFill>
        <p:spPr bwMode="auto">
          <a:xfrm>
            <a:off x="13863687" y="11562179"/>
            <a:ext cx="4129088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2" name="Picture 11" descr="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4"/>
          <a:stretch>
            <a:fillRect/>
          </a:stretch>
        </p:blipFill>
        <p:spPr bwMode="auto">
          <a:xfrm>
            <a:off x="18153063" y="11518169"/>
            <a:ext cx="4287837" cy="2131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3" name="Picture 12" descr="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7"/>
          <a:stretch>
            <a:fillRect/>
          </a:stretch>
        </p:blipFill>
        <p:spPr bwMode="auto">
          <a:xfrm>
            <a:off x="22428200" y="13612813"/>
            <a:ext cx="4632325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4" name="Picture 23" descr="1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23"/>
          <a:stretch>
            <a:fillRect/>
          </a:stretch>
        </p:blipFill>
        <p:spPr bwMode="auto">
          <a:xfrm>
            <a:off x="22601188" y="11518169"/>
            <a:ext cx="4533156" cy="212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5" name="Picture 27" descr="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1"/>
          <a:stretch>
            <a:fillRect/>
          </a:stretch>
        </p:blipFill>
        <p:spPr bwMode="auto">
          <a:xfrm>
            <a:off x="13908500" y="13757973"/>
            <a:ext cx="4097337" cy="211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6" name="Picture 28" descr="bar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4" t="8087" r="7881" b="3256"/>
          <a:stretch>
            <a:fillRect/>
          </a:stretch>
        </p:blipFill>
        <p:spPr bwMode="auto">
          <a:xfrm>
            <a:off x="22251988" y="15986125"/>
            <a:ext cx="2551112" cy="207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7" name="Picture 29" descr="contou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9" t="4440" r="6650" b="4440"/>
          <a:stretch>
            <a:fillRect/>
          </a:stretch>
        </p:blipFill>
        <p:spPr bwMode="auto">
          <a:xfrm>
            <a:off x="19673888" y="15976600"/>
            <a:ext cx="2513012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8" name="Picture 30" descr="histogram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" r="5186" b="3458"/>
          <a:stretch>
            <a:fillRect/>
          </a:stretch>
        </p:blipFill>
        <p:spPr bwMode="auto">
          <a:xfrm>
            <a:off x="16938625" y="16002000"/>
            <a:ext cx="2701925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9" name="Picture 31" descr="pi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8" r="5186" b="4311"/>
          <a:stretch>
            <a:fillRect/>
          </a:stretch>
        </p:blipFill>
        <p:spPr bwMode="auto">
          <a:xfrm>
            <a:off x="13946188" y="16017875"/>
            <a:ext cx="2887662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0" name="Picture 1" descr="Data_visualization_process_v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10" y="13531914"/>
            <a:ext cx="6289675" cy="3786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1" name="Picture 2" descr="artch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0" y="15365736"/>
            <a:ext cx="606107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02" name="TextBox 22"/>
          <p:cNvSpPr txBox="1">
            <a:spLocks noChangeArrowheads="1"/>
          </p:cNvSpPr>
          <p:nvPr/>
        </p:nvSpPr>
        <p:spPr bwMode="auto">
          <a:xfrm>
            <a:off x="7175500" y="8188325"/>
            <a:ext cx="6491288" cy="914400"/>
          </a:xfrm>
          <a:prstGeom prst="rect">
            <a:avLst/>
          </a:prstGeom>
          <a:solidFill>
            <a:srgbClr val="2C47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altLang="zh-CN" sz="5400">
                <a:solidFill>
                  <a:schemeClr val="bg1"/>
                </a:solidFill>
                <a:cs typeface="Calibri" panose="020F0502020204030204" pitchFamily="34" charset="0"/>
              </a:rPr>
              <a:t>Challenges</a:t>
            </a:r>
          </a:p>
        </p:txBody>
      </p:sp>
      <p:sp>
        <p:nvSpPr>
          <p:cNvPr id="3103" name="TextBox 19"/>
          <p:cNvSpPr txBox="1">
            <a:spLocks noChangeArrowheads="1"/>
          </p:cNvSpPr>
          <p:nvPr/>
        </p:nvSpPr>
        <p:spPr bwMode="auto">
          <a:xfrm>
            <a:off x="7069138" y="9197975"/>
            <a:ext cx="6503987" cy="2246769"/>
          </a:xfrm>
          <a:prstGeom prst="rect">
            <a:avLst/>
          </a:prstGeom>
          <a:solidFill>
            <a:srgbClr val="B1C4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021580" indent="-2735580" defTabSz="228092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478780" indent="-2735580" defTabSz="228092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5935980" indent="-2735580" defTabSz="228092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393180" indent="-2735580" defTabSz="228092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80604020202020204" charset="0"/>
              <a:buChar char="•"/>
            </a:pPr>
            <a:r>
              <a:rPr lang="en-US" altLang="en-US" sz="2800" dirty="0">
                <a:cs typeface="Calibri" panose="020F0502020204030204" pitchFamily="34" charset="0"/>
              </a:rPr>
              <a:t>U</a:t>
            </a:r>
            <a:r>
              <a:rPr lang="en-US" sz="2800" dirty="0">
                <a:cs typeface="Calibri" panose="020F0502020204030204" pitchFamily="34" charset="0"/>
              </a:rPr>
              <a:t>nderstanding </a:t>
            </a:r>
            <a:r>
              <a:rPr lang="en-US" altLang="en-US" sz="2800" dirty="0">
                <a:cs typeface="Calibri" panose="020F0502020204030204" pitchFamily="34" charset="0"/>
              </a:rPr>
              <a:t>the</a:t>
            </a:r>
            <a:r>
              <a:rPr lang="en-US" sz="2800" dirty="0">
                <a:cs typeface="Calibri" panose="020F0502020204030204" pitchFamily="34" charset="0"/>
              </a:rPr>
              <a:t> dat</a:t>
            </a:r>
            <a:r>
              <a:rPr lang="en-US" altLang="en-US" sz="2800" dirty="0">
                <a:cs typeface="Calibri" panose="020F0502020204030204" pitchFamily="34" charset="0"/>
              </a:rPr>
              <a:t>a</a:t>
            </a:r>
          </a:p>
          <a:p>
            <a:pPr>
              <a:buFont typeface="Arial" panose="02080604020202020204" charset="0"/>
              <a:buChar char="•"/>
            </a:pPr>
            <a:r>
              <a:rPr lang="en-US" altLang="en-US" sz="2800" dirty="0">
                <a:cs typeface="Calibri" panose="020F0502020204030204" pitchFamily="34" charset="0"/>
              </a:rPr>
              <a:t>U</a:t>
            </a:r>
            <a:r>
              <a:rPr lang="en-US" sz="2800" dirty="0">
                <a:cs typeface="Calibri" panose="020F0502020204030204" pitchFamily="34" charset="0"/>
              </a:rPr>
              <a:t>nderstanding what </a:t>
            </a:r>
            <a:r>
              <a:rPr lang="en-US" altLang="en-US" sz="2800" dirty="0">
                <a:cs typeface="Calibri" panose="020F0502020204030204" pitchFamily="34" charset="0"/>
              </a:rPr>
              <a:t>user</a:t>
            </a:r>
            <a:r>
              <a:rPr lang="en-US" sz="2800" dirty="0">
                <a:cs typeface="Calibri" panose="020F0502020204030204" pitchFamily="34" charset="0"/>
              </a:rPr>
              <a:t> want to </a:t>
            </a:r>
            <a:r>
              <a:rPr lang="en-US" sz="2800" dirty="0" smtClean="0">
                <a:cs typeface="Calibri" panose="020F0502020204030204" pitchFamily="34" charset="0"/>
              </a:rPr>
              <a:t>see </a:t>
            </a:r>
            <a:endParaRPr lang="en-US" sz="2800" dirty="0">
              <a:cs typeface="Calibri" panose="020F0502020204030204" pitchFamily="34" charset="0"/>
            </a:endParaRPr>
          </a:p>
          <a:p>
            <a:pPr>
              <a:buFont typeface="Arial" panose="02080604020202020204" charset="0"/>
              <a:buChar char="•"/>
            </a:pPr>
            <a:r>
              <a:rPr lang="en-US" altLang="en-US" sz="2800" dirty="0">
                <a:cs typeface="Calibri" panose="020F0502020204030204" pitchFamily="34" charset="0"/>
              </a:rPr>
              <a:t>U</a:t>
            </a:r>
            <a:r>
              <a:rPr lang="en-US" sz="2800" dirty="0">
                <a:cs typeface="Calibri" panose="020F0502020204030204" pitchFamily="34" charset="0"/>
              </a:rPr>
              <a:t>nderstanding the format </a:t>
            </a:r>
            <a:r>
              <a:rPr lang="en-US" sz="2800" dirty="0" smtClean="0">
                <a:cs typeface="Calibri" panose="020F0502020204030204" pitchFamily="34" charset="0"/>
              </a:rPr>
              <a:t>of visualization </a:t>
            </a:r>
            <a:r>
              <a:rPr lang="en-US" sz="2800" dirty="0">
                <a:cs typeface="Calibri" panose="020F0502020204030204" pitchFamily="34" charset="0"/>
              </a:rPr>
              <a:t>and its strengths and limitations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429</Words>
  <Application>Microsoft Office PowerPoint</Application>
  <PresentationFormat>Custom</PresentationFormat>
  <Paragraphs>62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宋体</vt:lpstr>
      <vt:lpstr>宋体</vt:lpstr>
      <vt:lpstr>Arial</vt:lpstr>
      <vt:lpstr>Calibri</vt:lpstr>
      <vt:lpstr>Calibri Light</vt:lpstr>
      <vt:lpstr>Times New Roman</vt:lpstr>
      <vt:lpstr>Ubuntu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Firoj Kumar Subudhi</dc:creator>
  <cp:lastModifiedBy>Bhawnesh Dipu</cp:lastModifiedBy>
  <cp:revision>44</cp:revision>
  <dcterms:created xsi:type="dcterms:W3CDTF">2017-04-17T04:57:57Z</dcterms:created>
  <dcterms:modified xsi:type="dcterms:W3CDTF">2017-04-17T05:39:20Z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16393׻-10.1.0.5672</vt:lpwstr>
  </property>
</Properties>
</file>