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62"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0292A-8C8C-4C7B-8572-6A3A5F8DE892}"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555155E6-2EDB-45C2-9406-F174AD2C2A07}">
      <dgm:prSet/>
      <dgm:spPr/>
      <dgm:t>
        <a:bodyPr/>
        <a:lstStyle/>
        <a:p>
          <a:r>
            <a:rPr lang="en-US" dirty="0"/>
            <a:t>Total Users:</a:t>
          </a:r>
          <a:br>
            <a:rPr lang="en-US" dirty="0"/>
          </a:br>
          <a:endParaRPr lang="en-US" dirty="0"/>
        </a:p>
        <a:p>
          <a:r>
            <a:rPr lang="en-US" dirty="0"/>
            <a:t>There were 48,943 total users in the A/B test with 24,343 in the Control group and 24,600 in the Test group.</a:t>
          </a:r>
        </a:p>
      </dgm:t>
    </dgm:pt>
    <dgm:pt modelId="{40997BAF-E646-40C5-B966-AFDA8F642B22}" type="parTrans" cxnId="{2A8F37A9-41A0-490C-9634-3BD9BAEC79C8}">
      <dgm:prSet/>
      <dgm:spPr/>
      <dgm:t>
        <a:bodyPr/>
        <a:lstStyle/>
        <a:p>
          <a:endParaRPr lang="en-US"/>
        </a:p>
      </dgm:t>
    </dgm:pt>
    <dgm:pt modelId="{0C8D6779-A3CC-43CD-A694-13F620F0364E}" type="sibTrans" cxnId="{2A8F37A9-41A0-490C-9634-3BD9BAEC79C8}">
      <dgm:prSet/>
      <dgm:spPr/>
      <dgm:t>
        <a:bodyPr/>
        <a:lstStyle/>
        <a:p>
          <a:endParaRPr lang="en-US"/>
        </a:p>
      </dgm:t>
    </dgm:pt>
    <dgm:pt modelId="{E26B80E7-B538-41C9-AD8D-6614B7E4DAF0}">
      <dgm:prSet/>
      <dgm:spPr/>
      <dgm:t>
        <a:bodyPr/>
        <a:lstStyle/>
        <a:p>
          <a:r>
            <a:rPr lang="en-US" dirty="0"/>
            <a:t>Conversion Rates:</a:t>
          </a:r>
        </a:p>
        <a:p>
          <a:endParaRPr lang="en-US" dirty="0"/>
        </a:p>
        <a:p>
          <a:r>
            <a:rPr lang="en-US" dirty="0"/>
            <a:t>The Control group had a conversion rate of 3.923% while the Test group had a conversion rate of 4.630%. There was an overall increase of 12.47%</a:t>
          </a:r>
        </a:p>
        <a:p>
          <a:endParaRPr lang="en-US" dirty="0"/>
        </a:p>
      </dgm:t>
    </dgm:pt>
    <dgm:pt modelId="{75412F2F-A1B7-4B44-97B4-506DF49B0FBB}" type="parTrans" cxnId="{89B060D5-BDBD-4164-A325-738870B84AD7}">
      <dgm:prSet/>
      <dgm:spPr/>
      <dgm:t>
        <a:bodyPr/>
        <a:lstStyle/>
        <a:p>
          <a:endParaRPr lang="en-US"/>
        </a:p>
      </dgm:t>
    </dgm:pt>
    <dgm:pt modelId="{1B3F36B3-BD71-436C-A771-D5C1A576085C}" type="sibTrans" cxnId="{89B060D5-BDBD-4164-A325-738870B84AD7}">
      <dgm:prSet/>
      <dgm:spPr/>
      <dgm:t>
        <a:bodyPr/>
        <a:lstStyle/>
        <a:p>
          <a:endParaRPr lang="en-US"/>
        </a:p>
      </dgm:t>
    </dgm:pt>
    <dgm:pt modelId="{237AECAA-463D-461B-94B5-B4218609B5CD}">
      <dgm:prSet/>
      <dgm:spPr/>
      <dgm:t>
        <a:bodyPr/>
        <a:lstStyle/>
        <a:p>
          <a:r>
            <a:rPr lang="en-US" dirty="0"/>
            <a:t>Average Spend:</a:t>
          </a:r>
        </a:p>
        <a:p>
          <a:endParaRPr lang="en-US" dirty="0"/>
        </a:p>
        <a:p>
          <a:r>
            <a:rPr lang="en-US" dirty="0"/>
            <a:t>The average spent in the Control group was $3.37 and was $3.39 in the Test group.</a:t>
          </a:r>
        </a:p>
      </dgm:t>
    </dgm:pt>
    <dgm:pt modelId="{2140AA8C-5C2B-4662-BCAF-E215E6C10E7B}" type="parTrans" cxnId="{C8FD8A32-BBC2-42F8-90D9-9E23B1FBF4C2}">
      <dgm:prSet/>
      <dgm:spPr/>
      <dgm:t>
        <a:bodyPr/>
        <a:lstStyle/>
        <a:p>
          <a:endParaRPr lang="en-US"/>
        </a:p>
      </dgm:t>
    </dgm:pt>
    <dgm:pt modelId="{C67C1961-5295-410F-BA1B-71ED6E3441DB}" type="sibTrans" cxnId="{C8FD8A32-BBC2-42F8-90D9-9E23B1FBF4C2}">
      <dgm:prSet/>
      <dgm:spPr/>
      <dgm:t>
        <a:bodyPr/>
        <a:lstStyle/>
        <a:p>
          <a:endParaRPr lang="en-US"/>
        </a:p>
      </dgm:t>
    </dgm:pt>
    <dgm:pt modelId="{E15461A7-5F04-4D5D-83ED-DD4B38B472E8}" type="pres">
      <dgm:prSet presAssocID="{A600292A-8C8C-4C7B-8572-6A3A5F8DE892}" presName="vert0" presStyleCnt="0">
        <dgm:presLayoutVars>
          <dgm:dir/>
          <dgm:animOne val="branch"/>
          <dgm:animLvl val="lvl"/>
        </dgm:presLayoutVars>
      </dgm:prSet>
      <dgm:spPr/>
    </dgm:pt>
    <dgm:pt modelId="{D8F68E1D-0143-4135-9C4E-8FAB21A3BE09}" type="pres">
      <dgm:prSet presAssocID="{555155E6-2EDB-45C2-9406-F174AD2C2A07}" presName="thickLine" presStyleLbl="alignNode1" presStyleIdx="0" presStyleCnt="3"/>
      <dgm:spPr/>
    </dgm:pt>
    <dgm:pt modelId="{A1536205-4B5F-4CB1-8BA4-59474F82925E}" type="pres">
      <dgm:prSet presAssocID="{555155E6-2EDB-45C2-9406-F174AD2C2A07}" presName="horz1" presStyleCnt="0"/>
      <dgm:spPr/>
    </dgm:pt>
    <dgm:pt modelId="{5F9CF3C2-4A00-4690-987E-AF8F9EECF5F0}" type="pres">
      <dgm:prSet presAssocID="{555155E6-2EDB-45C2-9406-F174AD2C2A07}" presName="tx1" presStyleLbl="revTx" presStyleIdx="0" presStyleCnt="3"/>
      <dgm:spPr/>
    </dgm:pt>
    <dgm:pt modelId="{6250896E-2E24-41FB-8F4F-D62AD14C7B62}" type="pres">
      <dgm:prSet presAssocID="{555155E6-2EDB-45C2-9406-F174AD2C2A07}" presName="vert1" presStyleCnt="0"/>
      <dgm:spPr/>
    </dgm:pt>
    <dgm:pt modelId="{15A09B3B-1EE2-45F6-BA02-6925F9A88800}" type="pres">
      <dgm:prSet presAssocID="{E26B80E7-B538-41C9-AD8D-6614B7E4DAF0}" presName="thickLine" presStyleLbl="alignNode1" presStyleIdx="1" presStyleCnt="3"/>
      <dgm:spPr/>
    </dgm:pt>
    <dgm:pt modelId="{AF97E358-D72A-4336-8DF6-2E39AB15830A}" type="pres">
      <dgm:prSet presAssocID="{E26B80E7-B538-41C9-AD8D-6614B7E4DAF0}" presName="horz1" presStyleCnt="0"/>
      <dgm:spPr/>
    </dgm:pt>
    <dgm:pt modelId="{338D1C3D-1BFE-4B9B-96BB-5B37436EF0B6}" type="pres">
      <dgm:prSet presAssocID="{E26B80E7-B538-41C9-AD8D-6614B7E4DAF0}" presName="tx1" presStyleLbl="revTx" presStyleIdx="1" presStyleCnt="3"/>
      <dgm:spPr/>
    </dgm:pt>
    <dgm:pt modelId="{574EF080-DCD5-4DE7-B0E7-5969CC81F6F1}" type="pres">
      <dgm:prSet presAssocID="{E26B80E7-B538-41C9-AD8D-6614B7E4DAF0}" presName="vert1" presStyleCnt="0"/>
      <dgm:spPr/>
    </dgm:pt>
    <dgm:pt modelId="{5A56C1E7-A501-40A4-A64B-D708EA9F1067}" type="pres">
      <dgm:prSet presAssocID="{237AECAA-463D-461B-94B5-B4218609B5CD}" presName="thickLine" presStyleLbl="alignNode1" presStyleIdx="2" presStyleCnt="3"/>
      <dgm:spPr/>
    </dgm:pt>
    <dgm:pt modelId="{E3A254F7-B936-4D5E-BA35-B7411C8DD21B}" type="pres">
      <dgm:prSet presAssocID="{237AECAA-463D-461B-94B5-B4218609B5CD}" presName="horz1" presStyleCnt="0"/>
      <dgm:spPr/>
    </dgm:pt>
    <dgm:pt modelId="{EF27BC78-FD7A-4E31-B8C2-A8F38C8DE2A0}" type="pres">
      <dgm:prSet presAssocID="{237AECAA-463D-461B-94B5-B4218609B5CD}" presName="tx1" presStyleLbl="revTx" presStyleIdx="2" presStyleCnt="3"/>
      <dgm:spPr/>
    </dgm:pt>
    <dgm:pt modelId="{C946404D-B2B3-423E-8411-BF387149CF31}" type="pres">
      <dgm:prSet presAssocID="{237AECAA-463D-461B-94B5-B4218609B5CD}" presName="vert1" presStyleCnt="0"/>
      <dgm:spPr/>
    </dgm:pt>
  </dgm:ptLst>
  <dgm:cxnLst>
    <dgm:cxn modelId="{C8FD8A32-BBC2-42F8-90D9-9E23B1FBF4C2}" srcId="{A600292A-8C8C-4C7B-8572-6A3A5F8DE892}" destId="{237AECAA-463D-461B-94B5-B4218609B5CD}" srcOrd="2" destOrd="0" parTransId="{2140AA8C-5C2B-4662-BCAF-E215E6C10E7B}" sibTransId="{C67C1961-5295-410F-BA1B-71ED6E3441DB}"/>
    <dgm:cxn modelId="{0C13EC47-416C-45EC-B9DE-11610B2100F6}" type="presOf" srcId="{555155E6-2EDB-45C2-9406-F174AD2C2A07}" destId="{5F9CF3C2-4A00-4690-987E-AF8F9EECF5F0}" srcOrd="0" destOrd="0" presId="urn:microsoft.com/office/officeart/2008/layout/LinedList"/>
    <dgm:cxn modelId="{36D3037A-5672-4CC7-AD68-093753ED3C76}" type="presOf" srcId="{A600292A-8C8C-4C7B-8572-6A3A5F8DE892}" destId="{E15461A7-5F04-4D5D-83ED-DD4B38B472E8}" srcOrd="0" destOrd="0" presId="urn:microsoft.com/office/officeart/2008/layout/LinedList"/>
    <dgm:cxn modelId="{2A8F37A9-41A0-490C-9634-3BD9BAEC79C8}" srcId="{A600292A-8C8C-4C7B-8572-6A3A5F8DE892}" destId="{555155E6-2EDB-45C2-9406-F174AD2C2A07}" srcOrd="0" destOrd="0" parTransId="{40997BAF-E646-40C5-B966-AFDA8F642B22}" sibTransId="{0C8D6779-A3CC-43CD-A694-13F620F0364E}"/>
    <dgm:cxn modelId="{22592DD1-8A0B-45DC-A1BC-D2B5117CA481}" type="presOf" srcId="{237AECAA-463D-461B-94B5-B4218609B5CD}" destId="{EF27BC78-FD7A-4E31-B8C2-A8F38C8DE2A0}" srcOrd="0" destOrd="0" presId="urn:microsoft.com/office/officeart/2008/layout/LinedList"/>
    <dgm:cxn modelId="{89B060D5-BDBD-4164-A325-738870B84AD7}" srcId="{A600292A-8C8C-4C7B-8572-6A3A5F8DE892}" destId="{E26B80E7-B538-41C9-AD8D-6614B7E4DAF0}" srcOrd="1" destOrd="0" parTransId="{75412F2F-A1B7-4B44-97B4-506DF49B0FBB}" sibTransId="{1B3F36B3-BD71-436C-A771-D5C1A576085C}"/>
    <dgm:cxn modelId="{6B736AE6-1C72-4745-A07D-82F4C891B105}" type="presOf" srcId="{E26B80E7-B538-41C9-AD8D-6614B7E4DAF0}" destId="{338D1C3D-1BFE-4B9B-96BB-5B37436EF0B6}" srcOrd="0" destOrd="0" presId="urn:microsoft.com/office/officeart/2008/layout/LinedList"/>
    <dgm:cxn modelId="{7F921C42-E7B5-43C7-91EA-A37DA66BE9FC}" type="presParOf" srcId="{E15461A7-5F04-4D5D-83ED-DD4B38B472E8}" destId="{D8F68E1D-0143-4135-9C4E-8FAB21A3BE09}" srcOrd="0" destOrd="0" presId="urn:microsoft.com/office/officeart/2008/layout/LinedList"/>
    <dgm:cxn modelId="{9CFC145F-F6A7-4E32-B6A9-E34737A093CF}" type="presParOf" srcId="{E15461A7-5F04-4D5D-83ED-DD4B38B472E8}" destId="{A1536205-4B5F-4CB1-8BA4-59474F82925E}" srcOrd="1" destOrd="0" presId="urn:microsoft.com/office/officeart/2008/layout/LinedList"/>
    <dgm:cxn modelId="{CE0C00DF-E955-4FD7-B5A3-19C8E09DAA2E}" type="presParOf" srcId="{A1536205-4B5F-4CB1-8BA4-59474F82925E}" destId="{5F9CF3C2-4A00-4690-987E-AF8F9EECF5F0}" srcOrd="0" destOrd="0" presId="urn:microsoft.com/office/officeart/2008/layout/LinedList"/>
    <dgm:cxn modelId="{39849857-FC4C-4EE0-B8EE-0E135F5860B0}" type="presParOf" srcId="{A1536205-4B5F-4CB1-8BA4-59474F82925E}" destId="{6250896E-2E24-41FB-8F4F-D62AD14C7B62}" srcOrd="1" destOrd="0" presId="urn:microsoft.com/office/officeart/2008/layout/LinedList"/>
    <dgm:cxn modelId="{FA5C72A5-840A-4589-BAF1-834FEE44BC50}" type="presParOf" srcId="{E15461A7-5F04-4D5D-83ED-DD4B38B472E8}" destId="{15A09B3B-1EE2-45F6-BA02-6925F9A88800}" srcOrd="2" destOrd="0" presId="urn:microsoft.com/office/officeart/2008/layout/LinedList"/>
    <dgm:cxn modelId="{ECDCD178-EB06-4AA9-9766-D955B22D91C1}" type="presParOf" srcId="{E15461A7-5F04-4D5D-83ED-DD4B38B472E8}" destId="{AF97E358-D72A-4336-8DF6-2E39AB15830A}" srcOrd="3" destOrd="0" presId="urn:microsoft.com/office/officeart/2008/layout/LinedList"/>
    <dgm:cxn modelId="{F9097B90-4088-44B3-B2A8-FA59E307B682}" type="presParOf" srcId="{AF97E358-D72A-4336-8DF6-2E39AB15830A}" destId="{338D1C3D-1BFE-4B9B-96BB-5B37436EF0B6}" srcOrd="0" destOrd="0" presId="urn:microsoft.com/office/officeart/2008/layout/LinedList"/>
    <dgm:cxn modelId="{A4E7EFF7-878E-416F-8719-CE84437ADA2D}" type="presParOf" srcId="{AF97E358-D72A-4336-8DF6-2E39AB15830A}" destId="{574EF080-DCD5-4DE7-B0E7-5969CC81F6F1}" srcOrd="1" destOrd="0" presId="urn:microsoft.com/office/officeart/2008/layout/LinedList"/>
    <dgm:cxn modelId="{5B44E69C-F39C-42D3-BAB1-EDF2AFB07943}" type="presParOf" srcId="{E15461A7-5F04-4D5D-83ED-DD4B38B472E8}" destId="{5A56C1E7-A501-40A4-A64B-D708EA9F1067}" srcOrd="4" destOrd="0" presId="urn:microsoft.com/office/officeart/2008/layout/LinedList"/>
    <dgm:cxn modelId="{EFF82FBC-99C1-4723-942C-CEF0DC41E15D}" type="presParOf" srcId="{E15461A7-5F04-4D5D-83ED-DD4B38B472E8}" destId="{E3A254F7-B936-4D5E-BA35-B7411C8DD21B}" srcOrd="5" destOrd="0" presId="urn:microsoft.com/office/officeart/2008/layout/LinedList"/>
    <dgm:cxn modelId="{A1ECAFE2-28A2-49DB-9026-C4914F2D5F17}" type="presParOf" srcId="{E3A254F7-B936-4D5E-BA35-B7411C8DD21B}" destId="{EF27BC78-FD7A-4E31-B8C2-A8F38C8DE2A0}" srcOrd="0" destOrd="0" presId="urn:microsoft.com/office/officeart/2008/layout/LinedList"/>
    <dgm:cxn modelId="{58B2E67F-E1F2-498C-A93B-3981CAE51789}" type="presParOf" srcId="{E3A254F7-B936-4D5E-BA35-B7411C8DD21B}" destId="{C946404D-B2B3-423E-8411-BF387149CF3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C60CD5-6160-41AE-A087-8395B8C5E921}"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447C1FAD-CF6F-4761-849D-E941C8F243F9}">
      <dgm:prSet/>
      <dgm:spPr/>
      <dgm:t>
        <a:bodyPr/>
        <a:lstStyle/>
        <a:p>
          <a:r>
            <a:rPr lang="en-US" dirty="0"/>
            <a:t>Gender Distribution:</a:t>
          </a:r>
        </a:p>
        <a:p>
          <a:r>
            <a:rPr lang="en-US" dirty="0"/>
            <a:t>The gender distribution was approximately equal with slightly more females in the Control group (10,069 vs 10,054) and slightly more males in the Test group (10,235 vs 10,061). There were also 1,669 users of ‘Other’ gender and 6,855 users with unknown gender.</a:t>
          </a:r>
        </a:p>
      </dgm:t>
    </dgm:pt>
    <dgm:pt modelId="{99912F2D-91F8-4587-A389-1DA3F1F76162}" type="parTrans" cxnId="{D46590B0-172E-4774-9ACC-95118607799C}">
      <dgm:prSet/>
      <dgm:spPr/>
      <dgm:t>
        <a:bodyPr/>
        <a:lstStyle/>
        <a:p>
          <a:endParaRPr lang="en-US"/>
        </a:p>
      </dgm:t>
    </dgm:pt>
    <dgm:pt modelId="{C662BC01-C705-4BC8-BAC0-52C18DA96391}" type="sibTrans" cxnId="{D46590B0-172E-4774-9ACC-95118607799C}">
      <dgm:prSet/>
      <dgm:spPr/>
      <dgm:t>
        <a:bodyPr/>
        <a:lstStyle/>
        <a:p>
          <a:endParaRPr lang="en-US"/>
        </a:p>
      </dgm:t>
    </dgm:pt>
    <dgm:pt modelId="{E6D7E45F-7682-4538-B285-12836CC89207}">
      <dgm:prSet/>
      <dgm:spPr/>
      <dgm:t>
        <a:bodyPr/>
        <a:lstStyle/>
        <a:p>
          <a:r>
            <a:rPr lang="en-US" dirty="0"/>
            <a:t>Device Usage:</a:t>
          </a:r>
        </a:p>
        <a:p>
          <a:r>
            <a:rPr lang="en-US" dirty="0"/>
            <a:t>There were approximately 5,900 more Android users than iOS users in each group, with Android holding approximately 62% of the devices.</a:t>
          </a:r>
        </a:p>
      </dgm:t>
    </dgm:pt>
    <dgm:pt modelId="{1E03ED54-F961-4A7B-A2A1-0E6B040650FD}" type="parTrans" cxnId="{6C74CC53-A8A1-4C1D-B5E3-FD58883EC901}">
      <dgm:prSet/>
      <dgm:spPr/>
      <dgm:t>
        <a:bodyPr/>
        <a:lstStyle/>
        <a:p>
          <a:endParaRPr lang="en-US"/>
        </a:p>
      </dgm:t>
    </dgm:pt>
    <dgm:pt modelId="{237A0417-8486-494B-A3D3-3A2FF110ECED}" type="sibTrans" cxnId="{6C74CC53-A8A1-4C1D-B5E3-FD58883EC901}">
      <dgm:prSet/>
      <dgm:spPr/>
      <dgm:t>
        <a:bodyPr/>
        <a:lstStyle/>
        <a:p>
          <a:endParaRPr lang="en-US"/>
        </a:p>
      </dgm:t>
    </dgm:pt>
    <dgm:pt modelId="{35533ED5-9F2B-43AB-A6D0-760ED44D1210}" type="pres">
      <dgm:prSet presAssocID="{05C60CD5-6160-41AE-A087-8395B8C5E921}" presName="vert0" presStyleCnt="0">
        <dgm:presLayoutVars>
          <dgm:dir/>
          <dgm:animOne val="branch"/>
          <dgm:animLvl val="lvl"/>
        </dgm:presLayoutVars>
      </dgm:prSet>
      <dgm:spPr/>
    </dgm:pt>
    <dgm:pt modelId="{D5FECE88-0DD0-4486-9B62-D34F3B49DB90}" type="pres">
      <dgm:prSet presAssocID="{447C1FAD-CF6F-4761-849D-E941C8F243F9}" presName="thickLine" presStyleLbl="alignNode1" presStyleIdx="0" presStyleCnt="2"/>
      <dgm:spPr/>
    </dgm:pt>
    <dgm:pt modelId="{8408CC45-0664-482B-8158-42C9A33619EF}" type="pres">
      <dgm:prSet presAssocID="{447C1FAD-CF6F-4761-849D-E941C8F243F9}" presName="horz1" presStyleCnt="0"/>
      <dgm:spPr/>
    </dgm:pt>
    <dgm:pt modelId="{6F7332DC-8EFD-4189-82A3-F59554D9B7B4}" type="pres">
      <dgm:prSet presAssocID="{447C1FAD-CF6F-4761-849D-E941C8F243F9}" presName="tx1" presStyleLbl="revTx" presStyleIdx="0" presStyleCnt="2"/>
      <dgm:spPr/>
    </dgm:pt>
    <dgm:pt modelId="{EA70560C-5DF1-4732-9041-A90550E3BE92}" type="pres">
      <dgm:prSet presAssocID="{447C1FAD-CF6F-4761-849D-E941C8F243F9}" presName="vert1" presStyleCnt="0"/>
      <dgm:spPr/>
    </dgm:pt>
    <dgm:pt modelId="{53D19544-AB7A-48D0-A73C-F732DDDA880A}" type="pres">
      <dgm:prSet presAssocID="{E6D7E45F-7682-4538-B285-12836CC89207}" presName="thickLine" presStyleLbl="alignNode1" presStyleIdx="1" presStyleCnt="2"/>
      <dgm:spPr/>
    </dgm:pt>
    <dgm:pt modelId="{FB5E1593-1A79-4822-9335-C1A736007434}" type="pres">
      <dgm:prSet presAssocID="{E6D7E45F-7682-4538-B285-12836CC89207}" presName="horz1" presStyleCnt="0"/>
      <dgm:spPr/>
    </dgm:pt>
    <dgm:pt modelId="{20AB3150-9AA8-459A-84B5-249242F0902B}" type="pres">
      <dgm:prSet presAssocID="{E6D7E45F-7682-4538-B285-12836CC89207}" presName="tx1" presStyleLbl="revTx" presStyleIdx="1" presStyleCnt="2"/>
      <dgm:spPr/>
    </dgm:pt>
    <dgm:pt modelId="{A3322EBA-56FC-4A4F-9E3C-B81166C9304B}" type="pres">
      <dgm:prSet presAssocID="{E6D7E45F-7682-4538-B285-12836CC89207}" presName="vert1" presStyleCnt="0"/>
      <dgm:spPr/>
    </dgm:pt>
  </dgm:ptLst>
  <dgm:cxnLst>
    <dgm:cxn modelId="{50F0B41D-361F-4B82-9E44-996DFDB240F0}" type="presOf" srcId="{05C60CD5-6160-41AE-A087-8395B8C5E921}" destId="{35533ED5-9F2B-43AB-A6D0-760ED44D1210}" srcOrd="0" destOrd="0" presId="urn:microsoft.com/office/officeart/2008/layout/LinedList"/>
    <dgm:cxn modelId="{6C74CC53-A8A1-4C1D-B5E3-FD58883EC901}" srcId="{05C60CD5-6160-41AE-A087-8395B8C5E921}" destId="{E6D7E45F-7682-4538-B285-12836CC89207}" srcOrd="1" destOrd="0" parTransId="{1E03ED54-F961-4A7B-A2A1-0E6B040650FD}" sibTransId="{237A0417-8486-494B-A3D3-3A2FF110ECED}"/>
    <dgm:cxn modelId="{2D1AD257-1304-4DB8-8F32-1CC2DE9D9901}" type="presOf" srcId="{E6D7E45F-7682-4538-B285-12836CC89207}" destId="{20AB3150-9AA8-459A-84B5-249242F0902B}" srcOrd="0" destOrd="0" presId="urn:microsoft.com/office/officeart/2008/layout/LinedList"/>
    <dgm:cxn modelId="{D46590B0-172E-4774-9ACC-95118607799C}" srcId="{05C60CD5-6160-41AE-A087-8395B8C5E921}" destId="{447C1FAD-CF6F-4761-849D-E941C8F243F9}" srcOrd="0" destOrd="0" parTransId="{99912F2D-91F8-4587-A389-1DA3F1F76162}" sibTransId="{C662BC01-C705-4BC8-BAC0-52C18DA96391}"/>
    <dgm:cxn modelId="{D088D2FC-C365-4EDD-8CC0-1CB9117C584D}" type="presOf" srcId="{447C1FAD-CF6F-4761-849D-E941C8F243F9}" destId="{6F7332DC-8EFD-4189-82A3-F59554D9B7B4}" srcOrd="0" destOrd="0" presId="urn:microsoft.com/office/officeart/2008/layout/LinedList"/>
    <dgm:cxn modelId="{B14D54CF-7524-4B9C-B96A-308D460D7CB5}" type="presParOf" srcId="{35533ED5-9F2B-43AB-A6D0-760ED44D1210}" destId="{D5FECE88-0DD0-4486-9B62-D34F3B49DB90}" srcOrd="0" destOrd="0" presId="urn:microsoft.com/office/officeart/2008/layout/LinedList"/>
    <dgm:cxn modelId="{1EEB64AB-12C1-4099-A9A4-52636818903D}" type="presParOf" srcId="{35533ED5-9F2B-43AB-A6D0-760ED44D1210}" destId="{8408CC45-0664-482B-8158-42C9A33619EF}" srcOrd="1" destOrd="0" presId="urn:microsoft.com/office/officeart/2008/layout/LinedList"/>
    <dgm:cxn modelId="{04CA299C-C006-4F55-90C2-54FD423E4494}" type="presParOf" srcId="{8408CC45-0664-482B-8158-42C9A33619EF}" destId="{6F7332DC-8EFD-4189-82A3-F59554D9B7B4}" srcOrd="0" destOrd="0" presId="urn:microsoft.com/office/officeart/2008/layout/LinedList"/>
    <dgm:cxn modelId="{2E8279DF-74F6-4CE9-928D-7B741057433A}" type="presParOf" srcId="{8408CC45-0664-482B-8158-42C9A33619EF}" destId="{EA70560C-5DF1-4732-9041-A90550E3BE92}" srcOrd="1" destOrd="0" presId="urn:microsoft.com/office/officeart/2008/layout/LinedList"/>
    <dgm:cxn modelId="{D760E67C-863D-4696-8F57-E6E66352B3DC}" type="presParOf" srcId="{35533ED5-9F2B-43AB-A6D0-760ED44D1210}" destId="{53D19544-AB7A-48D0-A73C-F732DDDA880A}" srcOrd="2" destOrd="0" presId="urn:microsoft.com/office/officeart/2008/layout/LinedList"/>
    <dgm:cxn modelId="{A3EC8F0C-A909-4272-A35F-A53CAF7DD400}" type="presParOf" srcId="{35533ED5-9F2B-43AB-A6D0-760ED44D1210}" destId="{FB5E1593-1A79-4822-9335-C1A736007434}" srcOrd="3" destOrd="0" presId="urn:microsoft.com/office/officeart/2008/layout/LinedList"/>
    <dgm:cxn modelId="{129F929C-264E-4BF3-B417-F7305E783ED7}" type="presParOf" srcId="{FB5E1593-1A79-4822-9335-C1A736007434}" destId="{20AB3150-9AA8-459A-84B5-249242F0902B}" srcOrd="0" destOrd="0" presId="urn:microsoft.com/office/officeart/2008/layout/LinedList"/>
    <dgm:cxn modelId="{E2D06F4B-490F-4BFA-A361-8FE997699367}" type="presParOf" srcId="{FB5E1593-1A79-4822-9335-C1A736007434}" destId="{A3322EBA-56FC-4A4F-9E3C-B81166C9304B}"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68E1D-0143-4135-9C4E-8FAB21A3BE09}">
      <dsp:nvSpPr>
        <dsp:cNvPr id="0" name=""/>
        <dsp:cNvSpPr/>
      </dsp:nvSpPr>
      <dsp:spPr>
        <a:xfrm>
          <a:off x="0" y="2169"/>
          <a:ext cx="2944638"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F9CF3C2-4A00-4690-987E-AF8F9EECF5F0}">
      <dsp:nvSpPr>
        <dsp:cNvPr id="0" name=""/>
        <dsp:cNvSpPr/>
      </dsp:nvSpPr>
      <dsp:spPr>
        <a:xfrm>
          <a:off x="0" y="2169"/>
          <a:ext cx="2944638" cy="147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Total Users:</a:t>
          </a:r>
          <a:br>
            <a:rPr lang="en-US" sz="1200" kern="1200" dirty="0"/>
          </a:br>
          <a:endParaRPr lang="en-US" sz="1200" kern="1200" dirty="0"/>
        </a:p>
        <a:p>
          <a:pPr marL="0" lvl="0" indent="0" algn="l" defTabSz="533400">
            <a:lnSpc>
              <a:spcPct val="90000"/>
            </a:lnSpc>
            <a:spcBef>
              <a:spcPct val="0"/>
            </a:spcBef>
            <a:spcAft>
              <a:spcPct val="35000"/>
            </a:spcAft>
            <a:buNone/>
          </a:pPr>
          <a:r>
            <a:rPr lang="en-US" sz="1200" kern="1200" dirty="0"/>
            <a:t>There were 48,943 total users in the A/B test with 24,343 in the Control group and 24,600 in the Test group.</a:t>
          </a:r>
        </a:p>
      </dsp:txBody>
      <dsp:txXfrm>
        <a:off x="0" y="2169"/>
        <a:ext cx="2944638" cy="1479450"/>
      </dsp:txXfrm>
    </dsp:sp>
    <dsp:sp modelId="{15A09B3B-1EE2-45F6-BA02-6925F9A88800}">
      <dsp:nvSpPr>
        <dsp:cNvPr id="0" name=""/>
        <dsp:cNvSpPr/>
      </dsp:nvSpPr>
      <dsp:spPr>
        <a:xfrm>
          <a:off x="0" y="1481620"/>
          <a:ext cx="2944638"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38D1C3D-1BFE-4B9B-96BB-5B37436EF0B6}">
      <dsp:nvSpPr>
        <dsp:cNvPr id="0" name=""/>
        <dsp:cNvSpPr/>
      </dsp:nvSpPr>
      <dsp:spPr>
        <a:xfrm>
          <a:off x="0" y="1481620"/>
          <a:ext cx="2944638" cy="147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Conversion Rates:</a:t>
          </a:r>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r>
            <a:rPr lang="en-US" sz="1200" kern="1200" dirty="0"/>
            <a:t>The Control group had a conversion rate of 3.923% while the Test group had a conversion rate of 4.630%. There was an overall increase of 12.47%</a:t>
          </a:r>
        </a:p>
        <a:p>
          <a:pPr marL="0" lvl="0" indent="0" algn="l" defTabSz="533400">
            <a:lnSpc>
              <a:spcPct val="90000"/>
            </a:lnSpc>
            <a:spcBef>
              <a:spcPct val="0"/>
            </a:spcBef>
            <a:spcAft>
              <a:spcPct val="35000"/>
            </a:spcAft>
            <a:buNone/>
          </a:pPr>
          <a:endParaRPr lang="en-US" sz="1200" kern="1200" dirty="0"/>
        </a:p>
      </dsp:txBody>
      <dsp:txXfrm>
        <a:off x="0" y="1481620"/>
        <a:ext cx="2944638" cy="1479450"/>
      </dsp:txXfrm>
    </dsp:sp>
    <dsp:sp modelId="{5A56C1E7-A501-40A4-A64B-D708EA9F1067}">
      <dsp:nvSpPr>
        <dsp:cNvPr id="0" name=""/>
        <dsp:cNvSpPr/>
      </dsp:nvSpPr>
      <dsp:spPr>
        <a:xfrm>
          <a:off x="0" y="2961070"/>
          <a:ext cx="2944638"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F27BC78-FD7A-4E31-B8C2-A8F38C8DE2A0}">
      <dsp:nvSpPr>
        <dsp:cNvPr id="0" name=""/>
        <dsp:cNvSpPr/>
      </dsp:nvSpPr>
      <dsp:spPr>
        <a:xfrm>
          <a:off x="0" y="2961070"/>
          <a:ext cx="2944638" cy="147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Average Spend:</a:t>
          </a:r>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r>
            <a:rPr lang="en-US" sz="1200" kern="1200" dirty="0"/>
            <a:t>The average spent in the Control group was $3.37 and was $3.39 in the Test group.</a:t>
          </a:r>
        </a:p>
      </dsp:txBody>
      <dsp:txXfrm>
        <a:off x="0" y="2961070"/>
        <a:ext cx="2944638" cy="1479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ECE88-0DD0-4486-9B62-D34F3B49DB90}">
      <dsp:nvSpPr>
        <dsp:cNvPr id="0" name=""/>
        <dsp:cNvSpPr/>
      </dsp:nvSpPr>
      <dsp:spPr>
        <a:xfrm>
          <a:off x="0" y="0"/>
          <a:ext cx="2944638" cy="0"/>
        </a:xfrm>
        <a:prstGeom prst="line">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w="12700" cap="rnd" cmpd="sng" algn="ctr">
          <a:solidFill>
            <a:schemeClr val="accent5">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6F7332DC-8EFD-4189-82A3-F59554D9B7B4}">
      <dsp:nvSpPr>
        <dsp:cNvPr id="0" name=""/>
        <dsp:cNvSpPr/>
      </dsp:nvSpPr>
      <dsp:spPr>
        <a:xfrm>
          <a:off x="0" y="0"/>
          <a:ext cx="2944638" cy="1940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Gender Distribution:</a:t>
          </a:r>
        </a:p>
        <a:p>
          <a:pPr marL="0" lvl="0" indent="0" algn="l" defTabSz="577850">
            <a:lnSpc>
              <a:spcPct val="90000"/>
            </a:lnSpc>
            <a:spcBef>
              <a:spcPct val="0"/>
            </a:spcBef>
            <a:spcAft>
              <a:spcPct val="35000"/>
            </a:spcAft>
            <a:buNone/>
          </a:pPr>
          <a:r>
            <a:rPr lang="en-US" sz="1300" kern="1200" dirty="0"/>
            <a:t>The gender distribution was approximately equal with slightly more females in the Control group (10,069 vs 10,054) and slightly more males in the Test group (10,235 vs 10,061). There were also 1,669 users of ‘Other’ gender and 6,855 users with unknown gender.</a:t>
          </a:r>
        </a:p>
      </dsp:txBody>
      <dsp:txXfrm>
        <a:off x="0" y="0"/>
        <a:ext cx="2944638" cy="1940386"/>
      </dsp:txXfrm>
    </dsp:sp>
    <dsp:sp modelId="{53D19544-AB7A-48D0-A73C-F732DDDA880A}">
      <dsp:nvSpPr>
        <dsp:cNvPr id="0" name=""/>
        <dsp:cNvSpPr/>
      </dsp:nvSpPr>
      <dsp:spPr>
        <a:xfrm>
          <a:off x="0" y="1940386"/>
          <a:ext cx="2944638" cy="0"/>
        </a:xfrm>
        <a:prstGeom prst="line">
          <a:avLst/>
        </a:prstGeom>
        <a:gradFill rotWithShape="0">
          <a:gsLst>
            <a:gs pos="0">
              <a:schemeClr val="accent5">
                <a:hueOff val="2495256"/>
                <a:satOff val="-50489"/>
                <a:lumOff val="1569"/>
                <a:alphaOff val="0"/>
                <a:tint val="96000"/>
                <a:lumMod val="100000"/>
              </a:schemeClr>
            </a:gs>
            <a:gs pos="78000">
              <a:schemeClr val="accent5">
                <a:hueOff val="2495256"/>
                <a:satOff val="-50489"/>
                <a:lumOff val="1569"/>
                <a:alphaOff val="0"/>
                <a:shade val="94000"/>
                <a:lumMod val="94000"/>
              </a:schemeClr>
            </a:gs>
          </a:gsLst>
          <a:lin ang="5400000" scaled="0"/>
        </a:gradFill>
        <a:ln w="12700" cap="rnd" cmpd="sng" algn="ctr">
          <a:solidFill>
            <a:schemeClr val="accent5">
              <a:hueOff val="2495256"/>
              <a:satOff val="-50489"/>
              <a:lumOff val="156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20AB3150-9AA8-459A-84B5-249242F0902B}">
      <dsp:nvSpPr>
        <dsp:cNvPr id="0" name=""/>
        <dsp:cNvSpPr/>
      </dsp:nvSpPr>
      <dsp:spPr>
        <a:xfrm>
          <a:off x="0" y="1940386"/>
          <a:ext cx="2944638" cy="1940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Device Usage:</a:t>
          </a:r>
        </a:p>
        <a:p>
          <a:pPr marL="0" lvl="0" indent="0" algn="l" defTabSz="577850">
            <a:lnSpc>
              <a:spcPct val="90000"/>
            </a:lnSpc>
            <a:spcBef>
              <a:spcPct val="0"/>
            </a:spcBef>
            <a:spcAft>
              <a:spcPct val="35000"/>
            </a:spcAft>
            <a:buNone/>
          </a:pPr>
          <a:r>
            <a:rPr lang="en-US" sz="1300" kern="1200" dirty="0"/>
            <a:t>There were approximately 5,900 more Android users than iOS users in each group, with Android holding approximately 62% of the devices.</a:t>
          </a:r>
        </a:p>
      </dsp:txBody>
      <dsp:txXfrm>
        <a:off x="0" y="1940386"/>
        <a:ext cx="2944638" cy="19403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59045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155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963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771982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152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897206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53087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7686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9556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220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7AA7F-BE72-4467-897E-7A302F46504F}"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545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7AA7F-BE72-4467-897E-7A302F46504F}"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531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57AA7F-BE72-4467-897E-7A302F46504F}"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4877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7AA7F-BE72-4467-897E-7A302F46504F}" type="datetimeFigureOut">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3161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7071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5145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57AA7F-BE72-4467-897E-7A302F46504F}" type="datetimeFigureOut">
              <a:rPr lang="en-US" smtClean="0"/>
              <a:pPr/>
              <a:t>8/3/2023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schemeClr val="tx1"/>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10090204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estern food arranged on table">
            <a:extLst>
              <a:ext uri="{FF2B5EF4-FFF2-40B4-BE49-F238E27FC236}">
                <a16:creationId xmlns:a16="http://schemas.microsoft.com/office/drawing/2014/main" id="{DB0A6D5C-2EF2-BF34-B4EE-137C29B5E9B1}"/>
              </a:ext>
            </a:extLst>
          </p:cNvPr>
          <p:cNvPicPr>
            <a:picLocks noChangeAspect="1"/>
          </p:cNvPicPr>
          <p:nvPr/>
        </p:nvPicPr>
        <p:blipFill rotWithShape="1">
          <a:blip r:embed="rId2"/>
          <a:srcRect l="18626" r="4265"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3915812-500F-B889-B6D9-2AC44C40C030}"/>
              </a:ext>
            </a:extLst>
          </p:cNvPr>
          <p:cNvSpPr>
            <a:spLocks noGrp="1"/>
          </p:cNvSpPr>
          <p:nvPr>
            <p:ph type="ctrTitle"/>
          </p:nvPr>
        </p:nvSpPr>
        <p:spPr>
          <a:xfrm>
            <a:off x="668867" y="1678666"/>
            <a:ext cx="4088190" cy="2369093"/>
          </a:xfrm>
        </p:spPr>
        <p:txBody>
          <a:bodyPr>
            <a:normAutofit/>
          </a:bodyPr>
          <a:lstStyle/>
          <a:p>
            <a:pPr>
              <a:lnSpc>
                <a:spcPct val="90000"/>
              </a:lnSpc>
            </a:pPr>
            <a:r>
              <a:rPr lang="en-US" sz="4100"/>
              <a:t>GloBox</a:t>
            </a:r>
            <a:br>
              <a:rPr lang="en-US" sz="4100"/>
            </a:br>
            <a:r>
              <a:rPr lang="en-US" sz="4100"/>
              <a:t>Food and Drink Banner A/B Test</a:t>
            </a:r>
            <a:endParaRPr lang="en-CA" sz="4100"/>
          </a:p>
        </p:txBody>
      </p:sp>
      <p:sp>
        <p:nvSpPr>
          <p:cNvPr id="3" name="Subtitle 2">
            <a:extLst>
              <a:ext uri="{FF2B5EF4-FFF2-40B4-BE49-F238E27FC236}">
                <a16:creationId xmlns:a16="http://schemas.microsoft.com/office/drawing/2014/main" id="{C6F331EC-6120-7FB4-4DC0-F66DDAC13BC2}"/>
              </a:ext>
            </a:extLst>
          </p:cNvPr>
          <p:cNvSpPr>
            <a:spLocks noGrp="1"/>
          </p:cNvSpPr>
          <p:nvPr>
            <p:ph type="subTitle" idx="1"/>
          </p:nvPr>
        </p:nvSpPr>
        <p:spPr>
          <a:xfrm>
            <a:off x="677335" y="4050831"/>
            <a:ext cx="4079721" cy="1096901"/>
          </a:xfrm>
        </p:spPr>
        <p:txBody>
          <a:bodyPr>
            <a:normAutofit/>
          </a:bodyPr>
          <a:lstStyle/>
          <a:p>
            <a:pPr>
              <a:lnSpc>
                <a:spcPct val="90000"/>
              </a:lnSpc>
            </a:pPr>
            <a:endParaRPr lang="en-US" sz="1100"/>
          </a:p>
          <a:p>
            <a:pPr>
              <a:lnSpc>
                <a:spcPct val="90000"/>
              </a:lnSpc>
            </a:pPr>
            <a:r>
              <a:rPr lang="en-US" sz="1100"/>
              <a:t>Analysis and Report</a:t>
            </a:r>
          </a:p>
          <a:p>
            <a:pPr>
              <a:lnSpc>
                <a:spcPct val="90000"/>
              </a:lnSpc>
            </a:pPr>
            <a:r>
              <a:rPr lang="en-US" sz="1100"/>
              <a:t>By</a:t>
            </a:r>
          </a:p>
          <a:p>
            <a:pPr>
              <a:lnSpc>
                <a:spcPct val="90000"/>
              </a:lnSpc>
            </a:pPr>
            <a:r>
              <a:rPr lang="en-US" sz="1100"/>
              <a:t>Bradley Hazelton</a:t>
            </a:r>
            <a:endParaRPr lang="en-CA" sz="1100"/>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6374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C2E5-50E6-069F-F65E-E2E8077DD2C6}"/>
              </a:ext>
            </a:extLst>
          </p:cNvPr>
          <p:cNvSpPr>
            <a:spLocks noGrp="1"/>
          </p:cNvSpPr>
          <p:nvPr>
            <p:ph type="title"/>
          </p:nvPr>
        </p:nvSpPr>
        <p:spPr>
          <a:xfrm>
            <a:off x="3638681" y="1122363"/>
            <a:ext cx="4893617" cy="2387600"/>
          </a:xfrm>
        </p:spPr>
        <p:txBody>
          <a:bodyPr vert="horz" lIns="91440" tIns="45720" rIns="91440" bIns="45720" rtlCol="0" anchor="b">
            <a:normAutofit fontScale="90000"/>
          </a:bodyPr>
          <a:lstStyle/>
          <a:p>
            <a:pPr algn="ctr"/>
            <a:r>
              <a:rPr lang="en-US" sz="3000"/>
              <a:t>Thank you for your time and attention. I look forward to hearing your thoughts and answering any questions you may have.</a:t>
            </a:r>
          </a:p>
        </p:txBody>
      </p:sp>
      <p:pic>
        <p:nvPicPr>
          <p:cNvPr id="6" name="Graphic 5" descr="Angel Face with Solid Fill">
            <a:extLst>
              <a:ext uri="{FF2B5EF4-FFF2-40B4-BE49-F238E27FC236}">
                <a16:creationId xmlns:a16="http://schemas.microsoft.com/office/drawing/2014/main" id="{719A2B2B-1A53-1FA7-7BFE-9CCCE6B677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221" y="247221"/>
            <a:ext cx="2934559" cy="2934559"/>
          </a:xfrm>
          <a:prstGeom prst="rect">
            <a:avLst/>
          </a:prstGeom>
        </p:spPr>
      </p:pic>
    </p:spTree>
    <p:extLst>
      <p:ext uri="{BB962C8B-B14F-4D97-AF65-F5344CB8AC3E}">
        <p14:creationId xmlns:p14="http://schemas.microsoft.com/office/powerpoint/2010/main" val="15991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F053-78E2-9D0B-E04B-C235E0E76341}"/>
              </a:ext>
            </a:extLst>
          </p:cNvPr>
          <p:cNvSpPr>
            <a:spLocks noGrp="1"/>
          </p:cNvSpPr>
          <p:nvPr>
            <p:ph type="title"/>
          </p:nvPr>
        </p:nvSpPr>
        <p:spPr>
          <a:xfrm>
            <a:off x="777240" y="777240"/>
            <a:ext cx="4459295" cy="1812537"/>
          </a:xfrm>
        </p:spPr>
        <p:txBody>
          <a:bodyPr anchor="b">
            <a:normAutofit/>
          </a:bodyPr>
          <a:lstStyle/>
          <a:p>
            <a:r>
              <a:rPr lang="en-US" sz="4400"/>
              <a:t>Introduction</a:t>
            </a:r>
            <a:endParaRPr lang="en-CA" sz="4400"/>
          </a:p>
        </p:txBody>
      </p:sp>
      <p:sp>
        <p:nvSpPr>
          <p:cNvPr id="3" name="Content Placeholder 2">
            <a:extLst>
              <a:ext uri="{FF2B5EF4-FFF2-40B4-BE49-F238E27FC236}">
                <a16:creationId xmlns:a16="http://schemas.microsoft.com/office/drawing/2014/main" id="{1B8C2E12-FE8F-9E2D-D0AD-E499457D5E68}"/>
              </a:ext>
            </a:extLst>
          </p:cNvPr>
          <p:cNvSpPr>
            <a:spLocks noGrp="1"/>
          </p:cNvSpPr>
          <p:nvPr>
            <p:ph idx="1"/>
          </p:nvPr>
        </p:nvSpPr>
        <p:spPr>
          <a:xfrm>
            <a:off x="777240" y="2786743"/>
            <a:ext cx="4459295" cy="3390220"/>
          </a:xfrm>
        </p:spPr>
        <p:txBody>
          <a:bodyPr anchor="t">
            <a:normAutofit/>
          </a:bodyPr>
          <a:lstStyle/>
          <a:p>
            <a:pPr marL="0" indent="0">
              <a:buNone/>
            </a:pPr>
            <a:r>
              <a:rPr lang="en-US" sz="1600" dirty="0"/>
              <a:t>The A/B test was conducted to evaluate the impact of a new food and drink banner on user behavior on the </a:t>
            </a:r>
            <a:r>
              <a:rPr lang="en-US" sz="1600" dirty="0" err="1"/>
              <a:t>GloBox</a:t>
            </a:r>
            <a:r>
              <a:rPr lang="en-US" sz="1600" dirty="0"/>
              <a:t> mobile website.</a:t>
            </a:r>
          </a:p>
          <a:p>
            <a:pPr marL="0" indent="0">
              <a:buNone/>
            </a:pPr>
            <a:r>
              <a:rPr lang="en-US" sz="1600" dirty="0" err="1"/>
              <a:t>GloBox's</a:t>
            </a:r>
            <a:r>
              <a:rPr lang="en-US" sz="1600" dirty="0"/>
              <a:t> food and drink offerings have grown tremendously in the last few months. The new banner was introduced to bring awareness to this product category with the aim of increasing revenue.</a:t>
            </a:r>
          </a:p>
          <a:p>
            <a:pPr marL="0" indent="0">
              <a:buNone/>
            </a:pPr>
            <a:r>
              <a:rPr lang="en-US" sz="1600" dirty="0"/>
              <a:t>The new banner was expected to enhance user engagement and encourage more purchases by highlighting the variety of food and drink offerings available.</a:t>
            </a:r>
          </a:p>
          <a:p>
            <a:pPr marL="0" indent="0">
              <a:buNone/>
            </a:pPr>
            <a:endParaRPr lang="en-CA" sz="1600" dirty="0"/>
          </a:p>
        </p:txBody>
      </p:sp>
      <p:pic>
        <p:nvPicPr>
          <p:cNvPr id="5" name="Picture 4" descr="A screenshot of a phone&#10;&#10;Description automatically generated">
            <a:extLst>
              <a:ext uri="{FF2B5EF4-FFF2-40B4-BE49-F238E27FC236}">
                <a16:creationId xmlns:a16="http://schemas.microsoft.com/office/drawing/2014/main" id="{3D0BF5BB-E586-88B7-BBBA-D2CC3DE81028}"/>
              </a:ext>
            </a:extLst>
          </p:cNvPr>
          <p:cNvPicPr preferRelativeResize="0">
            <a:picLocks/>
          </p:cNvPicPr>
          <p:nvPr/>
        </p:nvPicPr>
        <p:blipFill rotWithShape="1">
          <a:blip r:embed="rId2">
            <a:extLst>
              <a:ext uri="{28A0092B-C50C-407E-A947-70E740481C1C}">
                <a14:useLocalDpi xmlns:a14="http://schemas.microsoft.com/office/drawing/2010/main" val="0"/>
              </a:ext>
            </a:extLst>
          </a:blip>
          <a:stretch/>
        </p:blipFill>
        <p:spPr>
          <a:xfrm>
            <a:off x="5617901" y="493987"/>
            <a:ext cx="6301489" cy="5887414"/>
          </a:xfrm>
          <a:prstGeom prst="rect">
            <a:avLst/>
          </a:prstGeom>
        </p:spPr>
      </p:pic>
    </p:spTree>
    <p:extLst>
      <p:ext uri="{BB962C8B-B14F-4D97-AF65-F5344CB8AC3E}">
        <p14:creationId xmlns:p14="http://schemas.microsoft.com/office/powerpoint/2010/main" val="293888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4620-DD03-7A1C-ECEE-DE557E8BEE69}"/>
              </a:ext>
            </a:extLst>
          </p:cNvPr>
          <p:cNvSpPr>
            <a:spLocks noGrp="1"/>
          </p:cNvSpPr>
          <p:nvPr>
            <p:ph type="title"/>
          </p:nvPr>
        </p:nvSpPr>
        <p:spPr>
          <a:xfrm>
            <a:off x="777240" y="777240"/>
            <a:ext cx="3948953" cy="1812537"/>
          </a:xfrm>
        </p:spPr>
        <p:txBody>
          <a:bodyPr anchor="b">
            <a:normAutofit fontScale="90000"/>
          </a:bodyPr>
          <a:lstStyle/>
          <a:p>
            <a:r>
              <a:rPr lang="en-US" sz="4400"/>
              <a:t>Test Design and Key Metrics</a:t>
            </a:r>
            <a:endParaRPr lang="en-CA" sz="4400"/>
          </a:p>
        </p:txBody>
      </p:sp>
      <p:sp>
        <p:nvSpPr>
          <p:cNvPr id="3" name="Content Placeholder 2">
            <a:extLst>
              <a:ext uri="{FF2B5EF4-FFF2-40B4-BE49-F238E27FC236}">
                <a16:creationId xmlns:a16="http://schemas.microsoft.com/office/drawing/2014/main" id="{20528A47-FA5F-499E-E10A-6F0A55B7E908}"/>
              </a:ext>
            </a:extLst>
          </p:cNvPr>
          <p:cNvSpPr>
            <a:spLocks noGrp="1"/>
          </p:cNvSpPr>
          <p:nvPr>
            <p:ph idx="1"/>
          </p:nvPr>
        </p:nvSpPr>
        <p:spPr>
          <a:xfrm>
            <a:off x="777240" y="2786743"/>
            <a:ext cx="3948953" cy="3390220"/>
          </a:xfrm>
        </p:spPr>
        <p:txBody>
          <a:bodyPr anchor="t">
            <a:normAutofit fontScale="92500"/>
          </a:bodyPr>
          <a:lstStyle/>
          <a:p>
            <a:r>
              <a:rPr lang="en-US" sz="1100" dirty="0"/>
              <a:t>Test Design: Users visiting the site during the test period were randomly assigned to the control or test group. The control group saw the original site and the test group saw the food and drink banner.</a:t>
            </a:r>
          </a:p>
          <a:p>
            <a:r>
              <a:rPr lang="en-US" sz="1100" dirty="0"/>
              <a:t>Test Duration: The test was conducted over a period of 12 days, from January 26 to February 6.</a:t>
            </a:r>
          </a:p>
          <a:p>
            <a:r>
              <a:rPr lang="en-US" sz="1100" dirty="0"/>
              <a:t>Primary Metrics: The primary metrics of interest for the test were the conversion rate and the average amount spent per user. The conversion rate was defined as the proportion of users who made a purchase during their visit or subsequent visits to the site. The average amount spent was calculated as the total amount spent divided by the number of users.</a:t>
            </a:r>
          </a:p>
          <a:p>
            <a:r>
              <a:rPr lang="en-US" sz="1100" dirty="0"/>
              <a:t>Data Collected: The dataset used for the analysis includes data on approximately 49,000 users who visited the site during the test period. The data collected was the group they were assigned to, whether they made a purchase or not, the amount they spent, and other user characteristics such as gender, device, and country of residence.</a:t>
            </a:r>
            <a:endParaRPr lang="en-CA" sz="1100" dirty="0"/>
          </a:p>
        </p:txBody>
      </p:sp>
      <p:pic>
        <p:nvPicPr>
          <p:cNvPr id="4" name="Picture 3">
            <a:extLst>
              <a:ext uri="{FF2B5EF4-FFF2-40B4-BE49-F238E27FC236}">
                <a16:creationId xmlns:a16="http://schemas.microsoft.com/office/drawing/2014/main" id="{196BB8D6-7613-CBD3-1190-5FB56EF42E8B}"/>
              </a:ext>
            </a:extLst>
          </p:cNvPr>
          <p:cNvPicPr>
            <a:picLocks noChangeAspect="1"/>
          </p:cNvPicPr>
          <p:nvPr/>
        </p:nvPicPr>
        <p:blipFill>
          <a:blip r:embed="rId2"/>
          <a:stretch>
            <a:fillRect/>
          </a:stretch>
        </p:blipFill>
        <p:spPr>
          <a:xfrm>
            <a:off x="5821119" y="1657056"/>
            <a:ext cx="5888959" cy="3562820"/>
          </a:xfrm>
          <a:prstGeom prst="rect">
            <a:avLst/>
          </a:prstGeom>
        </p:spPr>
      </p:pic>
    </p:spTree>
    <p:extLst>
      <p:ext uri="{BB962C8B-B14F-4D97-AF65-F5344CB8AC3E}">
        <p14:creationId xmlns:p14="http://schemas.microsoft.com/office/powerpoint/2010/main" val="402374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EDD6-1CDA-D3B9-5CE9-56DEED88F16F}"/>
              </a:ext>
            </a:extLst>
          </p:cNvPr>
          <p:cNvSpPr>
            <a:spLocks noGrp="1"/>
          </p:cNvSpPr>
          <p:nvPr>
            <p:ph type="title"/>
          </p:nvPr>
        </p:nvSpPr>
        <p:spPr>
          <a:xfrm>
            <a:off x="777240" y="777240"/>
            <a:ext cx="7059598" cy="1867769"/>
          </a:xfrm>
        </p:spPr>
        <p:txBody>
          <a:bodyPr anchor="b">
            <a:normAutofit/>
          </a:bodyPr>
          <a:lstStyle/>
          <a:p>
            <a:r>
              <a:rPr lang="en-CA" sz="4400" dirty="0"/>
              <a:t>Conclusions and Recommendations</a:t>
            </a:r>
          </a:p>
        </p:txBody>
      </p:sp>
      <p:sp>
        <p:nvSpPr>
          <p:cNvPr id="3" name="Content Placeholder 2">
            <a:extLst>
              <a:ext uri="{FF2B5EF4-FFF2-40B4-BE49-F238E27FC236}">
                <a16:creationId xmlns:a16="http://schemas.microsoft.com/office/drawing/2014/main" id="{68EDCE1C-64EE-93F5-C0F0-70E5C566CA57}"/>
              </a:ext>
            </a:extLst>
          </p:cNvPr>
          <p:cNvSpPr>
            <a:spLocks noGrp="1"/>
          </p:cNvSpPr>
          <p:nvPr>
            <p:ph idx="1"/>
          </p:nvPr>
        </p:nvSpPr>
        <p:spPr>
          <a:xfrm>
            <a:off x="777240" y="2786743"/>
            <a:ext cx="7059598" cy="3390220"/>
          </a:xfrm>
        </p:spPr>
        <p:txBody>
          <a:bodyPr anchor="t">
            <a:normAutofit fontScale="92500"/>
          </a:bodyPr>
          <a:lstStyle/>
          <a:p>
            <a:r>
              <a:rPr lang="en-US" sz="1600" dirty="0"/>
              <a:t>The A/B test showed a statistically significant difference in conversion rate between the control and test group, suggesting that the new banner had a positive impact on user behavior.</a:t>
            </a:r>
          </a:p>
          <a:p>
            <a:r>
              <a:rPr lang="en-US" sz="1600" dirty="0"/>
              <a:t>The test group outperformed the control group by approximately 12.47% in terms of conversion rate.</a:t>
            </a:r>
          </a:p>
          <a:p>
            <a:r>
              <a:rPr lang="en-US" sz="1600" dirty="0"/>
              <a:t>While there was no significant difference in the average amount spent per user between the two groups, the increase in the number of users making a purchase in the test group implies a potential for increased revenue.</a:t>
            </a:r>
          </a:p>
          <a:p>
            <a:r>
              <a:rPr lang="en-US" sz="1600" dirty="0"/>
              <a:t>Based on these findings, we recommend launching the new banner for all users.</a:t>
            </a:r>
          </a:p>
          <a:p>
            <a:r>
              <a:rPr lang="en-US" sz="1600" dirty="0"/>
              <a:t>Further research could focus on exploring the observed gender differences in more detail.</a:t>
            </a:r>
            <a:endParaRPr lang="en-CA" sz="1600" dirty="0"/>
          </a:p>
        </p:txBody>
      </p:sp>
      <p:pic>
        <p:nvPicPr>
          <p:cNvPr id="5" name="Graphic 4" descr="Rocket with solid fill">
            <a:extLst>
              <a:ext uri="{FF2B5EF4-FFF2-40B4-BE49-F238E27FC236}">
                <a16:creationId xmlns:a16="http://schemas.microsoft.com/office/drawing/2014/main" id="{8D9C85C8-0CD5-2AA2-1A88-D1D5D7043D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Tree>
    <p:extLst>
      <p:ext uri="{BB962C8B-B14F-4D97-AF65-F5344CB8AC3E}">
        <p14:creationId xmlns:p14="http://schemas.microsoft.com/office/powerpoint/2010/main" val="308971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17FD-E03F-E7E1-B032-A01D439D29C7}"/>
              </a:ext>
            </a:extLst>
          </p:cNvPr>
          <p:cNvSpPr>
            <a:spLocks noGrp="1"/>
          </p:cNvSpPr>
          <p:nvPr>
            <p:ph type="title"/>
          </p:nvPr>
        </p:nvSpPr>
        <p:spPr>
          <a:xfrm>
            <a:off x="677333" y="156238"/>
            <a:ext cx="8596668" cy="1320800"/>
          </a:xfrm>
        </p:spPr>
        <p:txBody>
          <a:bodyPr vert="horz" lIns="91440" tIns="45720" rIns="91440" bIns="45720" rtlCol="0">
            <a:normAutofit/>
          </a:bodyPr>
          <a:lstStyle/>
          <a:p>
            <a:r>
              <a:rPr lang="en-US" dirty="0"/>
              <a:t>Data Overview and User Characteristics</a:t>
            </a:r>
          </a:p>
        </p:txBody>
      </p:sp>
      <p:pic>
        <p:nvPicPr>
          <p:cNvPr id="7" name="Picture 6" descr="A graph of a bar graph&#10;&#10;Description automatically generated">
            <a:extLst>
              <a:ext uri="{FF2B5EF4-FFF2-40B4-BE49-F238E27FC236}">
                <a16:creationId xmlns:a16="http://schemas.microsoft.com/office/drawing/2014/main" id="{0BF0E47B-C17C-6CFC-B174-A2332A41CF30}"/>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1062183" y="749821"/>
            <a:ext cx="2355272" cy="6078122"/>
          </a:xfrm>
          <a:prstGeom prst="rect">
            <a:avLst/>
          </a:prstGeom>
        </p:spPr>
      </p:pic>
      <p:pic>
        <p:nvPicPr>
          <p:cNvPr id="5" name="Content Placeholder 4" descr="A graph of a bar chart&#10;&#10;Description automatically generated">
            <a:extLst>
              <a:ext uri="{FF2B5EF4-FFF2-40B4-BE49-F238E27FC236}">
                <a16:creationId xmlns:a16="http://schemas.microsoft.com/office/drawing/2014/main" id="{ACBFA50A-7F5A-70BB-8BA3-04389469E81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3546764" y="756805"/>
            <a:ext cx="2281381" cy="6083687"/>
          </a:xfrm>
          <a:prstGeom prst="rect">
            <a:avLst/>
          </a:prstGeom>
        </p:spPr>
      </p:pic>
      <p:graphicFrame>
        <p:nvGraphicFramePr>
          <p:cNvPr id="26" name="TextBox 12">
            <a:extLst>
              <a:ext uri="{FF2B5EF4-FFF2-40B4-BE49-F238E27FC236}">
                <a16:creationId xmlns:a16="http://schemas.microsoft.com/office/drawing/2014/main" id="{ABBA5CA6-DEF8-B69A-B640-201A11256660}"/>
              </a:ext>
            </a:extLst>
          </p:cNvPr>
          <p:cNvGraphicFramePr/>
          <p:nvPr>
            <p:extLst>
              <p:ext uri="{D42A27DB-BD31-4B8C-83A1-F6EECF244321}">
                <p14:modId xmlns:p14="http://schemas.microsoft.com/office/powerpoint/2010/main" val="2488942290"/>
              </p:ext>
            </p:extLst>
          </p:nvPr>
        </p:nvGraphicFramePr>
        <p:xfrm>
          <a:off x="6551035" y="1754909"/>
          <a:ext cx="2944638" cy="44426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4748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948D-8E80-95F2-9FF5-833401903764}"/>
              </a:ext>
            </a:extLst>
          </p:cNvPr>
          <p:cNvSpPr>
            <a:spLocks noGrp="1"/>
          </p:cNvSpPr>
          <p:nvPr>
            <p:ph type="title"/>
          </p:nvPr>
        </p:nvSpPr>
        <p:spPr>
          <a:xfrm>
            <a:off x="677332" y="230909"/>
            <a:ext cx="8771467" cy="1320800"/>
          </a:xfrm>
        </p:spPr>
        <p:txBody>
          <a:bodyPr vert="horz" lIns="91440" tIns="45720" rIns="91440" bIns="45720" rtlCol="0">
            <a:normAutofit/>
          </a:bodyPr>
          <a:lstStyle/>
          <a:p>
            <a:r>
              <a:rPr lang="en-US" b="0" i="0" dirty="0">
                <a:effectLst/>
              </a:rPr>
              <a:t>User Characteristics - Gender and Device</a:t>
            </a:r>
            <a:endParaRPr lang="en-US" dirty="0"/>
          </a:p>
        </p:txBody>
      </p:sp>
      <p:pic>
        <p:nvPicPr>
          <p:cNvPr id="7" name="Picture 6" descr="A graph of a bar graph&#10;&#10;Description automatically generated">
            <a:extLst>
              <a:ext uri="{FF2B5EF4-FFF2-40B4-BE49-F238E27FC236}">
                <a16:creationId xmlns:a16="http://schemas.microsoft.com/office/drawing/2014/main" id="{148FB25A-E831-FABB-8EA6-9B6349241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00" y="870558"/>
            <a:ext cx="4458526" cy="5885841"/>
          </a:xfrm>
          <a:prstGeom prst="rect">
            <a:avLst/>
          </a:prstGeom>
        </p:spPr>
      </p:pic>
      <p:pic>
        <p:nvPicPr>
          <p:cNvPr id="5" name="Content Placeholder 4" descr="A graph of a bar chart&#10;&#10;Description automatically generated">
            <a:extLst>
              <a:ext uri="{FF2B5EF4-FFF2-40B4-BE49-F238E27FC236}">
                <a16:creationId xmlns:a16="http://schemas.microsoft.com/office/drawing/2014/main" id="{649773AE-6446-5F58-307C-C7F2E1DA08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9992" y="870557"/>
            <a:ext cx="3526481" cy="5926861"/>
          </a:xfrm>
          <a:prstGeom prst="rect">
            <a:avLst/>
          </a:prstGeom>
        </p:spPr>
      </p:pic>
      <p:graphicFrame>
        <p:nvGraphicFramePr>
          <p:cNvPr id="22" name="TextBox 8">
            <a:extLst>
              <a:ext uri="{FF2B5EF4-FFF2-40B4-BE49-F238E27FC236}">
                <a16:creationId xmlns:a16="http://schemas.microsoft.com/office/drawing/2014/main" id="{07B7424D-1825-4C34-9C94-B34A5B18D35E}"/>
              </a:ext>
            </a:extLst>
          </p:cNvPr>
          <p:cNvGraphicFramePr/>
          <p:nvPr>
            <p:extLst>
              <p:ext uri="{D42A27DB-BD31-4B8C-83A1-F6EECF244321}">
                <p14:modId xmlns:p14="http://schemas.microsoft.com/office/powerpoint/2010/main" val="1687348466"/>
              </p:ext>
            </p:extLst>
          </p:nvPr>
        </p:nvGraphicFramePr>
        <p:xfrm>
          <a:off x="8305945" y="2213667"/>
          <a:ext cx="2944638"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2374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BDEF-7461-010E-0E46-95A7EFB8E42C}"/>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Country Analysis</a:t>
            </a:r>
          </a:p>
        </p:txBody>
      </p:sp>
      <p:pic>
        <p:nvPicPr>
          <p:cNvPr id="5" name="Content Placeholder 4" descr="A graph of blue bars&#10;&#10;Description automatically generated">
            <a:extLst>
              <a:ext uri="{FF2B5EF4-FFF2-40B4-BE49-F238E27FC236}">
                <a16:creationId xmlns:a16="http://schemas.microsoft.com/office/drawing/2014/main" id="{F957B047-40E3-C886-DC3F-9A11A27386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54" y="1270000"/>
            <a:ext cx="8884503" cy="4664363"/>
          </a:xfrm>
          <a:prstGeom prst="rect">
            <a:avLst/>
          </a:prstGeom>
        </p:spPr>
      </p:pic>
      <p:sp>
        <p:nvSpPr>
          <p:cNvPr id="7" name="TextBox 6">
            <a:extLst>
              <a:ext uri="{FF2B5EF4-FFF2-40B4-BE49-F238E27FC236}">
                <a16:creationId xmlns:a16="http://schemas.microsoft.com/office/drawing/2014/main" id="{E4E340CC-920F-5503-A32E-28B1C8CA111D}"/>
              </a:ext>
            </a:extLst>
          </p:cNvPr>
          <p:cNvSpPr txBox="1"/>
          <p:nvPr/>
        </p:nvSpPr>
        <p:spPr>
          <a:xfrm>
            <a:off x="9113057" y="1840154"/>
            <a:ext cx="2927185" cy="3880773"/>
          </a:xfrm>
          <a:prstGeom prst="rect">
            <a:avLst/>
          </a:prstGeom>
        </p:spPr>
        <p:txBody>
          <a:bodyPr vert="horz" lIns="91440" tIns="45720" rIns="91440" bIns="45720" rtlCol="0">
            <a:normAutofit/>
          </a:bodyPr>
          <a:lstStyle/>
          <a:p>
            <a:pPr indent="-22860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USA: 7,309 users in the control group and 7,463 users in the test group.</a:t>
            </a:r>
          </a:p>
          <a:p>
            <a:pPr indent="-22860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Brazil: 4,805 users in the control group and 4,629 users in the test group.</a:t>
            </a:r>
          </a:p>
          <a:p>
            <a:pPr indent="-22860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Mexico: 2,815 users in the control group and 2,923 users in the test group.</a:t>
            </a:r>
          </a:p>
          <a:p>
            <a:pPr indent="-22860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Germany: 1,906 users in the control group and 1,948 users in the test group.</a:t>
            </a:r>
          </a:p>
          <a:p>
            <a:pPr indent="-22860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For the remaining countries please reference the written report.</a:t>
            </a:r>
          </a:p>
        </p:txBody>
      </p:sp>
    </p:spTree>
    <p:extLst>
      <p:ext uri="{BB962C8B-B14F-4D97-AF65-F5344CB8AC3E}">
        <p14:creationId xmlns:p14="http://schemas.microsoft.com/office/powerpoint/2010/main" val="5704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B77C-D938-A506-E07E-19554EB60CED}"/>
              </a:ext>
            </a:extLst>
          </p:cNvPr>
          <p:cNvSpPr>
            <a:spLocks noGrp="1"/>
          </p:cNvSpPr>
          <p:nvPr>
            <p:ph type="title"/>
          </p:nvPr>
        </p:nvSpPr>
        <p:spPr>
          <a:xfrm>
            <a:off x="777240" y="777240"/>
            <a:ext cx="7059598" cy="1867769"/>
          </a:xfrm>
        </p:spPr>
        <p:txBody>
          <a:bodyPr anchor="b">
            <a:normAutofit/>
          </a:bodyPr>
          <a:lstStyle/>
          <a:p>
            <a:r>
              <a:rPr lang="en-US" sz="4400"/>
              <a:t>Future Work</a:t>
            </a:r>
            <a:endParaRPr lang="en-CA" sz="4400"/>
          </a:p>
        </p:txBody>
      </p:sp>
      <p:sp>
        <p:nvSpPr>
          <p:cNvPr id="3" name="Content Placeholder 2">
            <a:extLst>
              <a:ext uri="{FF2B5EF4-FFF2-40B4-BE49-F238E27FC236}">
                <a16:creationId xmlns:a16="http://schemas.microsoft.com/office/drawing/2014/main" id="{43F91D14-427A-4232-7856-22DB507AB191}"/>
              </a:ext>
            </a:extLst>
          </p:cNvPr>
          <p:cNvSpPr>
            <a:spLocks noGrp="1"/>
          </p:cNvSpPr>
          <p:nvPr>
            <p:ph idx="1"/>
          </p:nvPr>
        </p:nvSpPr>
        <p:spPr>
          <a:xfrm>
            <a:off x="777240" y="2786743"/>
            <a:ext cx="7059598" cy="3390220"/>
          </a:xfrm>
        </p:spPr>
        <p:txBody>
          <a:bodyPr anchor="t">
            <a:normAutofit fontScale="92500" lnSpcReduction="20000"/>
          </a:bodyPr>
          <a:lstStyle/>
          <a:p>
            <a:r>
              <a:rPr lang="en-US" b="1" dirty="0"/>
              <a:t>Further Testing: </a:t>
            </a:r>
            <a:r>
              <a:rPr lang="en-US" dirty="0"/>
              <a:t>Explore why the new banner was more effective for certain user groups. This could provide insights for more targeted marketing strategies.</a:t>
            </a:r>
          </a:p>
          <a:p>
            <a:r>
              <a:rPr lang="en-CA" b="1" dirty="0"/>
              <a:t>Design Improvements: </a:t>
            </a:r>
            <a:r>
              <a:rPr lang="en-CA" dirty="0"/>
              <a:t>Test other design or user experience elements to improve conversion. </a:t>
            </a:r>
            <a:r>
              <a:rPr lang="en-US" dirty="0"/>
              <a:t>This could include changes to the layout, color scheme, or other elements of the site.</a:t>
            </a:r>
            <a:endParaRPr lang="en-CA" dirty="0"/>
          </a:p>
          <a:p>
            <a:r>
              <a:rPr lang="en-CA" b="1" dirty="0"/>
              <a:t>Product Analysis: </a:t>
            </a:r>
            <a:r>
              <a:rPr lang="en-US" dirty="0"/>
              <a:t>Explore what products are commonly purchased together. This could improve our suggested add-on algorithm and potentially increase the average spend per user.</a:t>
            </a:r>
          </a:p>
          <a:p>
            <a:r>
              <a:rPr lang="en-US" b="1" dirty="0"/>
              <a:t>Expand Testing: </a:t>
            </a:r>
            <a:r>
              <a:rPr lang="en-US" dirty="0"/>
              <a:t>Continue the A/B test but expand the test populations to approximately 121,000 based on the ideal sample size analysis. This will provide more robust results and increase the confidence in the findings.</a:t>
            </a:r>
            <a:endParaRPr lang="en-CA" b="1" dirty="0"/>
          </a:p>
        </p:txBody>
      </p:sp>
      <p:pic>
        <p:nvPicPr>
          <p:cNvPr id="5" name="Picture 4" descr="Light bulb on yellow background with sketched light beams and cord">
            <a:extLst>
              <a:ext uri="{FF2B5EF4-FFF2-40B4-BE49-F238E27FC236}">
                <a16:creationId xmlns:a16="http://schemas.microsoft.com/office/drawing/2014/main" id="{E3FC978B-26C3-A1CC-987D-97BF17ED5BB6}"/>
              </a:ext>
            </a:extLst>
          </p:cNvPr>
          <p:cNvPicPr>
            <a:picLocks noChangeAspect="1"/>
          </p:cNvPicPr>
          <p:nvPr/>
        </p:nvPicPr>
        <p:blipFill rotWithShape="1">
          <a:blip r:embed="rId2"/>
          <a:srcRect l="38500"/>
          <a:stretch/>
        </p:blipFill>
        <p:spPr>
          <a:xfrm>
            <a:off x="8763000" y="-1800"/>
            <a:ext cx="3429000" cy="3429000"/>
          </a:xfrm>
          <a:prstGeom prst="rect">
            <a:avLst/>
          </a:prstGeom>
        </p:spPr>
      </p:pic>
    </p:spTree>
    <p:extLst>
      <p:ext uri="{BB962C8B-B14F-4D97-AF65-F5344CB8AC3E}">
        <p14:creationId xmlns:p14="http://schemas.microsoft.com/office/powerpoint/2010/main" val="260028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DBDF-EA6D-6234-A2EC-37AC584A914B}"/>
              </a:ext>
            </a:extLst>
          </p:cNvPr>
          <p:cNvSpPr>
            <a:spLocks noGrp="1"/>
          </p:cNvSpPr>
          <p:nvPr>
            <p:ph type="title"/>
          </p:nvPr>
        </p:nvSpPr>
        <p:spPr>
          <a:xfrm>
            <a:off x="777240" y="1122363"/>
            <a:ext cx="7317348" cy="2387600"/>
          </a:xfrm>
        </p:spPr>
        <p:txBody>
          <a:bodyPr vert="horz" lIns="91440" tIns="45720" rIns="91440" bIns="45720" rtlCol="0" anchor="b">
            <a:normAutofit/>
          </a:bodyPr>
          <a:lstStyle/>
          <a:p>
            <a:r>
              <a:rPr lang="en-US"/>
              <a:t> Questions &amp; Discussion</a:t>
            </a:r>
          </a:p>
        </p:txBody>
      </p:sp>
      <p:pic>
        <p:nvPicPr>
          <p:cNvPr id="7" name="Graphic 6" descr="Questions">
            <a:extLst>
              <a:ext uri="{FF2B5EF4-FFF2-40B4-BE49-F238E27FC236}">
                <a16:creationId xmlns:a16="http://schemas.microsoft.com/office/drawing/2014/main" id="{12464056-C171-CBF8-CCB5-B56FB6F8C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Tree>
    <p:extLst>
      <p:ext uri="{BB962C8B-B14F-4D97-AF65-F5344CB8AC3E}">
        <p14:creationId xmlns:p14="http://schemas.microsoft.com/office/powerpoint/2010/main" val="11279264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1462</TotalTime>
  <Words>816</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GloBox Food and Drink Banner A/B Test</vt:lpstr>
      <vt:lpstr>Introduction</vt:lpstr>
      <vt:lpstr>Test Design and Key Metrics</vt:lpstr>
      <vt:lpstr>Conclusions and Recommendations</vt:lpstr>
      <vt:lpstr>Data Overview and User Characteristics</vt:lpstr>
      <vt:lpstr>User Characteristics - Gender and Device</vt:lpstr>
      <vt:lpstr>Country Analysis</vt:lpstr>
      <vt:lpstr>Future Work</vt:lpstr>
      <vt:lpstr> Questions &amp; Discussion</vt:lpstr>
      <vt:lpstr>Thank you for your time and attention. I look forward to hearing your thoughts and answering any questions you may have.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GloBox Food and Drink Banner A/B Test</dc:title>
  <dc:creator>Bradley Hazelton</dc:creator>
  <cp:lastModifiedBy>Bradley Hazelton</cp:lastModifiedBy>
  <cp:revision>3</cp:revision>
  <dcterms:created xsi:type="dcterms:W3CDTF">2023-07-06T04:04:59Z</dcterms:created>
  <dcterms:modified xsi:type="dcterms:W3CDTF">2023-08-03T18:38:19Z</dcterms:modified>
</cp:coreProperties>
</file>