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0292A-8C8C-4C7B-8572-6A3A5F8DE892}"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en-US"/>
        </a:p>
      </dgm:t>
    </dgm:pt>
    <dgm:pt modelId="{555155E6-2EDB-45C2-9406-F174AD2C2A07}">
      <dgm:prSet/>
      <dgm:spPr>
        <a:solidFill>
          <a:schemeClr val="accent3"/>
        </a:solidFill>
      </dgm:spPr>
      <dgm:t>
        <a:bodyPr/>
        <a:lstStyle/>
        <a:p>
          <a:r>
            <a:rPr lang="en-US" dirty="0"/>
            <a:t>Total Users: There were 48,943 total users in the A/B test with 24,343 in the Control group and 24,600 in the Test group.</a:t>
          </a:r>
        </a:p>
      </dgm:t>
    </dgm:pt>
    <dgm:pt modelId="{40997BAF-E646-40C5-B966-AFDA8F642B22}" type="parTrans" cxnId="{2A8F37A9-41A0-490C-9634-3BD9BAEC79C8}">
      <dgm:prSet/>
      <dgm:spPr/>
      <dgm:t>
        <a:bodyPr/>
        <a:lstStyle/>
        <a:p>
          <a:endParaRPr lang="en-US"/>
        </a:p>
      </dgm:t>
    </dgm:pt>
    <dgm:pt modelId="{0C8D6779-A3CC-43CD-A694-13F620F0364E}" type="sibTrans" cxnId="{2A8F37A9-41A0-490C-9634-3BD9BAEC79C8}">
      <dgm:prSet/>
      <dgm:spPr/>
      <dgm:t>
        <a:bodyPr/>
        <a:lstStyle/>
        <a:p>
          <a:endParaRPr lang="en-US"/>
        </a:p>
      </dgm:t>
    </dgm:pt>
    <dgm:pt modelId="{E26B80E7-B538-41C9-AD8D-6614B7E4DAF0}">
      <dgm:prSet/>
      <dgm:spPr>
        <a:solidFill>
          <a:schemeClr val="accent3"/>
        </a:solidFill>
      </dgm:spPr>
      <dgm:t>
        <a:bodyPr/>
        <a:lstStyle/>
        <a:p>
          <a:r>
            <a:rPr lang="en-US" dirty="0"/>
            <a:t>Conversion Rates: The Control group had a conversion rate of 3.923% while the Test group had a conversion rate of 4.630%.</a:t>
          </a:r>
        </a:p>
      </dgm:t>
    </dgm:pt>
    <dgm:pt modelId="{75412F2F-A1B7-4B44-97B4-506DF49B0FBB}" type="parTrans" cxnId="{89B060D5-BDBD-4164-A325-738870B84AD7}">
      <dgm:prSet/>
      <dgm:spPr/>
      <dgm:t>
        <a:bodyPr/>
        <a:lstStyle/>
        <a:p>
          <a:endParaRPr lang="en-US"/>
        </a:p>
      </dgm:t>
    </dgm:pt>
    <dgm:pt modelId="{1B3F36B3-BD71-436C-A771-D5C1A576085C}" type="sibTrans" cxnId="{89B060D5-BDBD-4164-A325-738870B84AD7}">
      <dgm:prSet/>
      <dgm:spPr/>
      <dgm:t>
        <a:bodyPr/>
        <a:lstStyle/>
        <a:p>
          <a:endParaRPr lang="en-US"/>
        </a:p>
      </dgm:t>
    </dgm:pt>
    <dgm:pt modelId="{237AECAA-463D-461B-94B5-B4218609B5CD}">
      <dgm:prSet/>
      <dgm:spPr>
        <a:solidFill>
          <a:schemeClr val="accent3"/>
        </a:solidFill>
      </dgm:spPr>
      <dgm:t>
        <a:bodyPr/>
        <a:lstStyle/>
        <a:p>
          <a:r>
            <a:rPr lang="en-US" dirty="0"/>
            <a:t>Average Spend: The average spent in the Control group was $3.37 and was $3.39 in the Test group.</a:t>
          </a:r>
        </a:p>
      </dgm:t>
    </dgm:pt>
    <dgm:pt modelId="{2140AA8C-5C2B-4662-BCAF-E215E6C10E7B}" type="parTrans" cxnId="{C8FD8A32-BBC2-42F8-90D9-9E23B1FBF4C2}">
      <dgm:prSet/>
      <dgm:spPr/>
      <dgm:t>
        <a:bodyPr/>
        <a:lstStyle/>
        <a:p>
          <a:endParaRPr lang="en-US"/>
        </a:p>
      </dgm:t>
    </dgm:pt>
    <dgm:pt modelId="{C67C1961-5295-410F-BA1B-71ED6E3441DB}" type="sibTrans" cxnId="{C8FD8A32-BBC2-42F8-90D9-9E23B1FBF4C2}">
      <dgm:prSet/>
      <dgm:spPr/>
      <dgm:t>
        <a:bodyPr/>
        <a:lstStyle/>
        <a:p>
          <a:endParaRPr lang="en-US"/>
        </a:p>
      </dgm:t>
    </dgm:pt>
    <dgm:pt modelId="{47A226C3-D75D-4DC4-B441-154862C10CBD}" type="pres">
      <dgm:prSet presAssocID="{A600292A-8C8C-4C7B-8572-6A3A5F8DE892}" presName="linear" presStyleCnt="0">
        <dgm:presLayoutVars>
          <dgm:animLvl val="lvl"/>
          <dgm:resizeHandles val="exact"/>
        </dgm:presLayoutVars>
      </dgm:prSet>
      <dgm:spPr/>
    </dgm:pt>
    <dgm:pt modelId="{94CF1C48-7E2E-414F-9EB8-F315B0C229FD}" type="pres">
      <dgm:prSet presAssocID="{555155E6-2EDB-45C2-9406-F174AD2C2A07}" presName="parentText" presStyleLbl="node1" presStyleIdx="0" presStyleCnt="3">
        <dgm:presLayoutVars>
          <dgm:chMax val="0"/>
          <dgm:bulletEnabled val="1"/>
        </dgm:presLayoutVars>
      </dgm:prSet>
      <dgm:spPr/>
    </dgm:pt>
    <dgm:pt modelId="{622C094B-A5F2-40E3-8FC6-8DEE0CB3B2E8}" type="pres">
      <dgm:prSet presAssocID="{0C8D6779-A3CC-43CD-A694-13F620F0364E}" presName="spacer" presStyleCnt="0"/>
      <dgm:spPr/>
    </dgm:pt>
    <dgm:pt modelId="{1031B6A2-C112-4754-8E4D-F3743EC262E5}" type="pres">
      <dgm:prSet presAssocID="{E26B80E7-B538-41C9-AD8D-6614B7E4DAF0}" presName="parentText" presStyleLbl="node1" presStyleIdx="1" presStyleCnt="3">
        <dgm:presLayoutVars>
          <dgm:chMax val="0"/>
          <dgm:bulletEnabled val="1"/>
        </dgm:presLayoutVars>
      </dgm:prSet>
      <dgm:spPr/>
    </dgm:pt>
    <dgm:pt modelId="{54219481-D78F-4622-AF9A-2458B28805AB}" type="pres">
      <dgm:prSet presAssocID="{1B3F36B3-BD71-436C-A771-D5C1A576085C}" presName="spacer" presStyleCnt="0"/>
      <dgm:spPr/>
    </dgm:pt>
    <dgm:pt modelId="{4BE83C75-6858-44A7-81E1-6493D1EEB4C4}" type="pres">
      <dgm:prSet presAssocID="{237AECAA-463D-461B-94B5-B4218609B5CD}" presName="parentText" presStyleLbl="node1" presStyleIdx="2" presStyleCnt="3">
        <dgm:presLayoutVars>
          <dgm:chMax val="0"/>
          <dgm:bulletEnabled val="1"/>
        </dgm:presLayoutVars>
      </dgm:prSet>
      <dgm:spPr/>
    </dgm:pt>
  </dgm:ptLst>
  <dgm:cxnLst>
    <dgm:cxn modelId="{6AEF2900-2B2A-4F23-B81C-3765880DFE47}" type="presOf" srcId="{A600292A-8C8C-4C7B-8572-6A3A5F8DE892}" destId="{47A226C3-D75D-4DC4-B441-154862C10CBD}" srcOrd="0" destOrd="0" presId="urn:microsoft.com/office/officeart/2005/8/layout/vList2"/>
    <dgm:cxn modelId="{C417E404-2392-4103-BF90-E45FC7A3283A}" type="presOf" srcId="{237AECAA-463D-461B-94B5-B4218609B5CD}" destId="{4BE83C75-6858-44A7-81E1-6493D1EEB4C4}" srcOrd="0" destOrd="0" presId="urn:microsoft.com/office/officeart/2005/8/layout/vList2"/>
    <dgm:cxn modelId="{C8FD8A32-BBC2-42F8-90D9-9E23B1FBF4C2}" srcId="{A600292A-8C8C-4C7B-8572-6A3A5F8DE892}" destId="{237AECAA-463D-461B-94B5-B4218609B5CD}" srcOrd="2" destOrd="0" parTransId="{2140AA8C-5C2B-4662-BCAF-E215E6C10E7B}" sibTransId="{C67C1961-5295-410F-BA1B-71ED6E3441DB}"/>
    <dgm:cxn modelId="{2A8F37A9-41A0-490C-9634-3BD9BAEC79C8}" srcId="{A600292A-8C8C-4C7B-8572-6A3A5F8DE892}" destId="{555155E6-2EDB-45C2-9406-F174AD2C2A07}" srcOrd="0" destOrd="0" parTransId="{40997BAF-E646-40C5-B966-AFDA8F642B22}" sibTransId="{0C8D6779-A3CC-43CD-A694-13F620F0364E}"/>
    <dgm:cxn modelId="{1D1BDAB0-1128-4E30-8768-48FD4A6CE51A}" type="presOf" srcId="{555155E6-2EDB-45C2-9406-F174AD2C2A07}" destId="{94CF1C48-7E2E-414F-9EB8-F315B0C229FD}" srcOrd="0" destOrd="0" presId="urn:microsoft.com/office/officeart/2005/8/layout/vList2"/>
    <dgm:cxn modelId="{89B060D5-BDBD-4164-A325-738870B84AD7}" srcId="{A600292A-8C8C-4C7B-8572-6A3A5F8DE892}" destId="{E26B80E7-B538-41C9-AD8D-6614B7E4DAF0}" srcOrd="1" destOrd="0" parTransId="{75412F2F-A1B7-4B44-97B4-506DF49B0FBB}" sibTransId="{1B3F36B3-BD71-436C-A771-D5C1A576085C}"/>
    <dgm:cxn modelId="{7DF978F8-7FB1-42A7-8B56-33FFB7BDE95E}" type="presOf" srcId="{E26B80E7-B538-41C9-AD8D-6614B7E4DAF0}" destId="{1031B6A2-C112-4754-8E4D-F3743EC262E5}" srcOrd="0" destOrd="0" presId="urn:microsoft.com/office/officeart/2005/8/layout/vList2"/>
    <dgm:cxn modelId="{C2629FD1-5E45-4AF1-9BF3-6A668A2B30BB}" type="presParOf" srcId="{47A226C3-D75D-4DC4-B441-154862C10CBD}" destId="{94CF1C48-7E2E-414F-9EB8-F315B0C229FD}" srcOrd="0" destOrd="0" presId="urn:microsoft.com/office/officeart/2005/8/layout/vList2"/>
    <dgm:cxn modelId="{957776D6-6A99-4BA1-AC53-B6F463060556}" type="presParOf" srcId="{47A226C3-D75D-4DC4-B441-154862C10CBD}" destId="{622C094B-A5F2-40E3-8FC6-8DEE0CB3B2E8}" srcOrd="1" destOrd="0" presId="urn:microsoft.com/office/officeart/2005/8/layout/vList2"/>
    <dgm:cxn modelId="{65CCD41B-FD41-48F6-AB71-A021502E7BE2}" type="presParOf" srcId="{47A226C3-D75D-4DC4-B441-154862C10CBD}" destId="{1031B6A2-C112-4754-8E4D-F3743EC262E5}" srcOrd="2" destOrd="0" presId="urn:microsoft.com/office/officeart/2005/8/layout/vList2"/>
    <dgm:cxn modelId="{A381550A-B638-4AE9-9055-F991E6CBD9BA}" type="presParOf" srcId="{47A226C3-D75D-4DC4-B441-154862C10CBD}" destId="{54219481-D78F-4622-AF9A-2458B28805AB}" srcOrd="3" destOrd="0" presId="urn:microsoft.com/office/officeart/2005/8/layout/vList2"/>
    <dgm:cxn modelId="{EA1A639C-C097-4670-97B3-176D2BE3959B}" type="presParOf" srcId="{47A226C3-D75D-4DC4-B441-154862C10CBD}" destId="{4BE83C75-6858-44A7-81E1-6493D1EEB4C4}"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C60CD5-6160-41AE-A087-8395B8C5E921}"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447C1FAD-CF6F-4761-849D-E941C8F243F9}">
      <dgm:prSet/>
      <dgm:spPr>
        <a:solidFill>
          <a:schemeClr val="accent3"/>
        </a:solidFill>
      </dgm:spPr>
      <dgm:t>
        <a:bodyPr/>
        <a:lstStyle/>
        <a:p>
          <a:r>
            <a:rPr lang="en-US" dirty="0"/>
            <a:t>Gender Distribution: The gender distribution was approximately equal with slightly more females in the Control group (10,069 vs 10,054) and slightly more males in the Test group (10,235 vs 10,061). There were also 1,669 users of ‘Other’ gender and 6,855 users with unknown gender.</a:t>
          </a:r>
        </a:p>
      </dgm:t>
    </dgm:pt>
    <dgm:pt modelId="{99912F2D-91F8-4587-A389-1DA3F1F76162}" type="parTrans" cxnId="{D46590B0-172E-4774-9ACC-95118607799C}">
      <dgm:prSet/>
      <dgm:spPr/>
      <dgm:t>
        <a:bodyPr/>
        <a:lstStyle/>
        <a:p>
          <a:endParaRPr lang="en-US"/>
        </a:p>
      </dgm:t>
    </dgm:pt>
    <dgm:pt modelId="{C662BC01-C705-4BC8-BAC0-52C18DA96391}" type="sibTrans" cxnId="{D46590B0-172E-4774-9ACC-95118607799C}">
      <dgm:prSet/>
      <dgm:spPr/>
      <dgm:t>
        <a:bodyPr/>
        <a:lstStyle/>
        <a:p>
          <a:endParaRPr lang="en-US"/>
        </a:p>
      </dgm:t>
    </dgm:pt>
    <dgm:pt modelId="{E6D7E45F-7682-4538-B285-12836CC89207}">
      <dgm:prSet/>
      <dgm:spPr>
        <a:solidFill>
          <a:schemeClr val="accent3"/>
        </a:solidFill>
      </dgm:spPr>
      <dgm:t>
        <a:bodyPr/>
        <a:lstStyle/>
        <a:p>
          <a:r>
            <a:rPr lang="en-US"/>
            <a:t>Device Usage: There were approximately 5,900 more Android users than iOS users in each group, with Android holding approximately 62% of the devices.</a:t>
          </a:r>
        </a:p>
      </dgm:t>
    </dgm:pt>
    <dgm:pt modelId="{1E03ED54-F961-4A7B-A2A1-0E6B040650FD}" type="parTrans" cxnId="{6C74CC53-A8A1-4C1D-B5E3-FD58883EC901}">
      <dgm:prSet/>
      <dgm:spPr/>
      <dgm:t>
        <a:bodyPr/>
        <a:lstStyle/>
        <a:p>
          <a:endParaRPr lang="en-US"/>
        </a:p>
      </dgm:t>
    </dgm:pt>
    <dgm:pt modelId="{237A0417-8486-494B-A3D3-3A2FF110ECED}" type="sibTrans" cxnId="{6C74CC53-A8A1-4C1D-B5E3-FD58883EC901}">
      <dgm:prSet/>
      <dgm:spPr/>
      <dgm:t>
        <a:bodyPr/>
        <a:lstStyle/>
        <a:p>
          <a:endParaRPr lang="en-US"/>
        </a:p>
      </dgm:t>
    </dgm:pt>
    <dgm:pt modelId="{96547B8B-1966-45B7-8228-5C086F956670}" type="pres">
      <dgm:prSet presAssocID="{05C60CD5-6160-41AE-A087-8395B8C5E921}" presName="linear" presStyleCnt="0">
        <dgm:presLayoutVars>
          <dgm:animLvl val="lvl"/>
          <dgm:resizeHandles val="exact"/>
        </dgm:presLayoutVars>
      </dgm:prSet>
      <dgm:spPr/>
    </dgm:pt>
    <dgm:pt modelId="{82B67921-0C6D-4D79-A183-572BFC00943F}" type="pres">
      <dgm:prSet presAssocID="{447C1FAD-CF6F-4761-849D-E941C8F243F9}" presName="parentText" presStyleLbl="node1" presStyleIdx="0" presStyleCnt="2">
        <dgm:presLayoutVars>
          <dgm:chMax val="0"/>
          <dgm:bulletEnabled val="1"/>
        </dgm:presLayoutVars>
      </dgm:prSet>
      <dgm:spPr/>
    </dgm:pt>
    <dgm:pt modelId="{BD4E812B-550C-4412-A6D5-65A55F9DC40B}" type="pres">
      <dgm:prSet presAssocID="{C662BC01-C705-4BC8-BAC0-52C18DA96391}" presName="spacer" presStyleCnt="0"/>
      <dgm:spPr/>
    </dgm:pt>
    <dgm:pt modelId="{7C158D2C-B495-436C-91E3-5B2874C37962}" type="pres">
      <dgm:prSet presAssocID="{E6D7E45F-7682-4538-B285-12836CC89207}" presName="parentText" presStyleLbl="node1" presStyleIdx="1" presStyleCnt="2">
        <dgm:presLayoutVars>
          <dgm:chMax val="0"/>
          <dgm:bulletEnabled val="1"/>
        </dgm:presLayoutVars>
      </dgm:prSet>
      <dgm:spPr/>
    </dgm:pt>
  </dgm:ptLst>
  <dgm:cxnLst>
    <dgm:cxn modelId="{8C8D7912-473E-45B2-B42C-F74DD8C2C62B}" type="presOf" srcId="{E6D7E45F-7682-4538-B285-12836CC89207}" destId="{7C158D2C-B495-436C-91E3-5B2874C37962}" srcOrd="0" destOrd="0" presId="urn:microsoft.com/office/officeart/2005/8/layout/vList2"/>
    <dgm:cxn modelId="{6C74CC53-A8A1-4C1D-B5E3-FD58883EC901}" srcId="{05C60CD5-6160-41AE-A087-8395B8C5E921}" destId="{E6D7E45F-7682-4538-B285-12836CC89207}" srcOrd="1" destOrd="0" parTransId="{1E03ED54-F961-4A7B-A2A1-0E6B040650FD}" sibTransId="{237A0417-8486-494B-A3D3-3A2FF110ECED}"/>
    <dgm:cxn modelId="{6340A584-3E48-44C0-BC02-D7E393F57CD9}" type="presOf" srcId="{447C1FAD-CF6F-4761-849D-E941C8F243F9}" destId="{82B67921-0C6D-4D79-A183-572BFC00943F}" srcOrd="0" destOrd="0" presId="urn:microsoft.com/office/officeart/2005/8/layout/vList2"/>
    <dgm:cxn modelId="{8D23848A-1223-4723-9628-FBD5724E534D}" type="presOf" srcId="{05C60CD5-6160-41AE-A087-8395B8C5E921}" destId="{96547B8B-1966-45B7-8228-5C086F956670}" srcOrd="0" destOrd="0" presId="urn:microsoft.com/office/officeart/2005/8/layout/vList2"/>
    <dgm:cxn modelId="{D46590B0-172E-4774-9ACC-95118607799C}" srcId="{05C60CD5-6160-41AE-A087-8395B8C5E921}" destId="{447C1FAD-CF6F-4761-849D-E941C8F243F9}" srcOrd="0" destOrd="0" parTransId="{99912F2D-91F8-4587-A389-1DA3F1F76162}" sibTransId="{C662BC01-C705-4BC8-BAC0-52C18DA96391}"/>
    <dgm:cxn modelId="{50326217-A9A9-4728-8215-29811919A78F}" type="presParOf" srcId="{96547B8B-1966-45B7-8228-5C086F956670}" destId="{82B67921-0C6D-4D79-A183-572BFC00943F}" srcOrd="0" destOrd="0" presId="urn:microsoft.com/office/officeart/2005/8/layout/vList2"/>
    <dgm:cxn modelId="{FED6F6C9-7535-4673-B55A-DD4FDD939D34}" type="presParOf" srcId="{96547B8B-1966-45B7-8228-5C086F956670}" destId="{BD4E812B-550C-4412-A6D5-65A55F9DC40B}" srcOrd="1" destOrd="0" presId="urn:microsoft.com/office/officeart/2005/8/layout/vList2"/>
    <dgm:cxn modelId="{DF322B9C-515B-4631-9C3B-A5500CAD6FE2}" type="presParOf" srcId="{96547B8B-1966-45B7-8228-5C086F956670}" destId="{7C158D2C-B495-436C-91E3-5B2874C37962}"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F1C48-7E2E-414F-9EB8-F315B0C229FD}">
      <dsp:nvSpPr>
        <dsp:cNvPr id="0" name=""/>
        <dsp:cNvSpPr/>
      </dsp:nvSpPr>
      <dsp:spPr>
        <a:xfrm>
          <a:off x="0" y="381560"/>
          <a:ext cx="7059598" cy="835379"/>
        </a:xfrm>
        <a:prstGeom prst="roundRect">
          <a:avLst/>
        </a:prstGeom>
        <a:solidFill>
          <a:schemeClr val="accent3"/>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Total Users: There were 48,943 total users in the A/B test with 24,343 in the Control group and 24,600 in the Test group.</a:t>
          </a:r>
        </a:p>
      </dsp:txBody>
      <dsp:txXfrm>
        <a:off x="40780" y="422340"/>
        <a:ext cx="6978038" cy="753819"/>
      </dsp:txXfrm>
    </dsp:sp>
    <dsp:sp modelId="{1031B6A2-C112-4754-8E4D-F3743EC262E5}">
      <dsp:nvSpPr>
        <dsp:cNvPr id="0" name=""/>
        <dsp:cNvSpPr/>
      </dsp:nvSpPr>
      <dsp:spPr>
        <a:xfrm>
          <a:off x="0" y="1277420"/>
          <a:ext cx="7059598" cy="835379"/>
        </a:xfrm>
        <a:prstGeom prst="roundRect">
          <a:avLst/>
        </a:prstGeom>
        <a:solidFill>
          <a:schemeClr val="accent3"/>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Conversion Rates: The Control group had a conversion rate of 3.923% while the Test group had a conversion rate of 4.630%.</a:t>
          </a:r>
        </a:p>
      </dsp:txBody>
      <dsp:txXfrm>
        <a:off x="40780" y="1318200"/>
        <a:ext cx="6978038" cy="753819"/>
      </dsp:txXfrm>
    </dsp:sp>
    <dsp:sp modelId="{4BE83C75-6858-44A7-81E1-6493D1EEB4C4}">
      <dsp:nvSpPr>
        <dsp:cNvPr id="0" name=""/>
        <dsp:cNvSpPr/>
      </dsp:nvSpPr>
      <dsp:spPr>
        <a:xfrm>
          <a:off x="0" y="2173280"/>
          <a:ext cx="7059598" cy="835379"/>
        </a:xfrm>
        <a:prstGeom prst="roundRect">
          <a:avLst/>
        </a:prstGeom>
        <a:solidFill>
          <a:schemeClr val="accent3"/>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Average Spend: The average spent in the Control group was $3.37 and was $3.39 in the Test group.</a:t>
          </a:r>
        </a:p>
      </dsp:txBody>
      <dsp:txXfrm>
        <a:off x="40780" y="2214060"/>
        <a:ext cx="6978038" cy="753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67921-0C6D-4D79-A183-572BFC00943F}">
      <dsp:nvSpPr>
        <dsp:cNvPr id="0" name=""/>
        <dsp:cNvSpPr/>
      </dsp:nvSpPr>
      <dsp:spPr>
        <a:xfrm>
          <a:off x="0" y="22730"/>
          <a:ext cx="7059598" cy="1645020"/>
        </a:xfrm>
        <a:prstGeom prst="roundRect">
          <a:avLst/>
        </a:prstGeom>
        <a:solidFill>
          <a:schemeClr val="accent3"/>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Gender Distribution: The gender distribution was approximately equal with slightly more females in the Control group (10,069 vs 10,054) and slightly more males in the Test group (10,235 vs 10,061). There were also 1,669 users of ‘Other’ gender and 6,855 users with unknown gender.</a:t>
          </a:r>
        </a:p>
      </dsp:txBody>
      <dsp:txXfrm>
        <a:off x="80303" y="103033"/>
        <a:ext cx="6898992" cy="1484414"/>
      </dsp:txXfrm>
    </dsp:sp>
    <dsp:sp modelId="{7C158D2C-B495-436C-91E3-5B2874C37962}">
      <dsp:nvSpPr>
        <dsp:cNvPr id="0" name=""/>
        <dsp:cNvSpPr/>
      </dsp:nvSpPr>
      <dsp:spPr>
        <a:xfrm>
          <a:off x="0" y="1722470"/>
          <a:ext cx="7059598" cy="1645020"/>
        </a:xfrm>
        <a:prstGeom prst="roundRect">
          <a:avLst/>
        </a:prstGeom>
        <a:solidFill>
          <a:schemeClr val="accent3"/>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Device Usage: There were approximately 5,900 more Android users than iOS users in each group, with Android holding approximately 62% of the devices.</a:t>
          </a:r>
        </a:p>
      </dsp:txBody>
      <dsp:txXfrm>
        <a:off x="80303" y="1802773"/>
        <a:ext cx="6898992" cy="14844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3657AA7F-BE72-4467-897E-7A302F46504F}" type="datetimeFigureOut">
              <a:rPr lang="en-US" smtClean="0"/>
              <a:t>7/5/2023</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261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3657AA7F-BE72-4467-897E-7A302F46504F}" type="datetimeFigureOut">
              <a:rPr lang="en-US" smtClean="0"/>
              <a:t>7/5/2023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43504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777240" y="365125"/>
            <a:ext cx="77952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3657AA7F-BE72-4467-897E-7A302F46504F}" type="datetimeFigureOut">
              <a:rPr lang="en-US" smtClean="0"/>
              <a:t>7/5/2023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9135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3657AA7F-BE72-4467-897E-7A302F46504F}" type="datetimeFigureOut">
              <a:rPr lang="en-US" smtClean="0"/>
              <a:t>7/5/2023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48234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30293" y="1709738"/>
            <a:ext cx="10617157"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30293" y="4589463"/>
            <a:ext cx="1061715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3657AA7F-BE72-4467-897E-7A302F46504F}" type="datetimeFigureOut">
              <a:rPr lang="en-US" smtClean="0"/>
              <a:t>7/5/2023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48252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3657AA7F-BE72-4467-897E-7A302F46504F}" type="datetimeFigureOut">
              <a:rPr lang="en-US" smtClean="0"/>
              <a:t>7/5/2023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7922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3903"/>
            <a:ext cx="52203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737063"/>
            <a:ext cx="5220335"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390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737063"/>
            <a:ext cx="5183188"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3657AA7F-BE72-4467-897E-7A302F46504F}" type="datetimeFigureOut">
              <a:rPr lang="en-US" smtClean="0"/>
              <a:t>7/5/2023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36832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3657AA7F-BE72-4467-897E-7A302F46504F}" type="datetimeFigureOut">
              <a:rPr lang="en-US" smtClean="0"/>
              <a:t>7/5/2023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80150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3657AA7F-BE72-4467-897E-7A302F46504F}" type="datetimeFigureOut">
              <a:rPr lang="en-US" smtClean="0"/>
              <a:t>7/5/2023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4937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2226364"/>
            <a:ext cx="3994785" cy="3642623"/>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3657AA7F-BE72-4467-897E-7A302F46504F}" type="datetimeFigureOut">
              <a:rPr lang="en-US" smtClean="0"/>
              <a:t>7/5/2023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9383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18020" y="457200"/>
            <a:ext cx="4054006"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18020" y="2250218"/>
            <a:ext cx="4054006" cy="361876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3657AA7F-BE72-4467-897E-7A302F46504F}" type="datetimeFigureOut">
              <a:rPr lang="en-US" smtClean="0"/>
              <a:t>7/5/2023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52993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D62DB5A-5AA0-4E7E-94AB-AD20F02CA8DF}"/>
              </a:ext>
            </a:extLst>
          </p:cNvPr>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 name="Rectangle 10">
            <a:extLst>
              <a:ext uri="{FF2B5EF4-FFF2-40B4-BE49-F238E27FC236}">
                <a16:creationId xmlns:a16="http://schemas.microsoft.com/office/drawing/2014/main" id="{0F086ECE-EF43-4B07-9DD0-59679471A067}"/>
              </a:ext>
            </a:extLst>
          </p:cNvPr>
          <p:cNvSpPr/>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2" y="365125"/>
            <a:ext cx="10637518"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2" y="1825625"/>
            <a:ext cx="1063751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2" y="6488268"/>
            <a:ext cx="2743200" cy="233209"/>
          </a:xfrm>
          <a:prstGeom prst="rect">
            <a:avLst/>
          </a:prstGeom>
        </p:spPr>
        <p:txBody>
          <a:bodyPr vert="horz" lIns="91440" tIns="45720" rIns="91440" bIns="45720" rtlCol="0" anchor="ctr"/>
          <a:lstStyle>
            <a:lvl1pPr algn="l">
              <a:defRPr sz="1000">
                <a:solidFill>
                  <a:schemeClr val="tx1"/>
                </a:solidFill>
              </a:defRPr>
            </a:lvl1pPr>
          </a:lstStyle>
          <a:p>
            <a:fld id="{3657AA7F-BE72-4467-897E-7A302F46504F}" type="datetimeFigureOut">
              <a:rPr lang="en-US" smtClean="0"/>
              <a:pPr/>
              <a:t>7/5/2023</a:t>
            </a:fld>
            <a:endParaRPr lang="en-US"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solidFill>
              </a:defRPr>
            </a:lvl1pPr>
          </a:lstStyle>
          <a:p>
            <a:endParaRPr lang="en-US">
              <a:solidFill>
                <a:schemeClr val="tx1"/>
              </a:solidFill>
            </a:endParaRPr>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71560" y="6488268"/>
            <a:ext cx="2743200" cy="233209"/>
          </a:xfrm>
          <a:prstGeom prst="rect">
            <a:avLst/>
          </a:prstGeom>
        </p:spPr>
        <p:txBody>
          <a:bodyPr vert="horz" lIns="91440" tIns="45720" rIns="91440" bIns="45720" rtlCol="0" anchor="ctr"/>
          <a:lstStyle>
            <a:lvl1pPr algn="r">
              <a:defRPr sz="1000">
                <a:solidFill>
                  <a:schemeClr val="tx1"/>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768108494"/>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53" r:id="rId7"/>
    <p:sldLayoutId id="2147483754" r:id="rId8"/>
    <p:sldLayoutId id="2147483761" r:id="rId9"/>
    <p:sldLayoutId id="2147483752" r:id="rId10"/>
    <p:sldLayoutId id="2147483762" r:id="rId11"/>
  </p:sldLayoutIdLst>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lumMod val="60000"/>
            <a:lumOff val="40000"/>
          </a:schemeClr>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svg"/><Relationship Id="rId7" Type="http://schemas.openxmlformats.org/officeDocument/2006/relationships/image" Target="../media/image23.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25.sv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png"/><Relationship Id="rId7" Type="http://schemas.openxmlformats.org/officeDocument/2006/relationships/diagramColors" Target="../diagrams/colors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3.png"/><Relationship Id="rId7" Type="http://schemas.openxmlformats.org/officeDocument/2006/relationships/diagramColors" Target="../diagrams/colors2.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4CF648-5CB3-49E4-BE34-8A0598901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 name="Rectangle 10">
            <a:extLst>
              <a:ext uri="{FF2B5EF4-FFF2-40B4-BE49-F238E27FC236}">
                <a16:creationId xmlns:a16="http://schemas.microsoft.com/office/drawing/2014/main" id="{669E559C-09DA-4586-86C9-F3C05D9A0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A3915812-500F-B889-B6D9-2AC44C40C030}"/>
              </a:ext>
            </a:extLst>
          </p:cNvPr>
          <p:cNvSpPr>
            <a:spLocks noGrp="1"/>
          </p:cNvSpPr>
          <p:nvPr>
            <p:ph type="ctrTitle"/>
          </p:nvPr>
        </p:nvSpPr>
        <p:spPr>
          <a:xfrm>
            <a:off x="777240" y="1122363"/>
            <a:ext cx="4116035" cy="2387600"/>
          </a:xfrm>
        </p:spPr>
        <p:txBody>
          <a:bodyPr>
            <a:normAutofit fontScale="90000"/>
          </a:bodyPr>
          <a:lstStyle/>
          <a:p>
            <a:pPr algn="l"/>
            <a:r>
              <a:rPr lang="en-US" dirty="0" err="1"/>
              <a:t>GloBox</a:t>
            </a:r>
            <a:br>
              <a:rPr lang="en-US" dirty="0"/>
            </a:br>
            <a:r>
              <a:rPr lang="en-US" dirty="0"/>
              <a:t>Food and Drink Banner A/B Test</a:t>
            </a:r>
            <a:endParaRPr lang="en-CA" dirty="0"/>
          </a:p>
        </p:txBody>
      </p:sp>
      <p:sp>
        <p:nvSpPr>
          <p:cNvPr id="3" name="Subtitle 2">
            <a:extLst>
              <a:ext uri="{FF2B5EF4-FFF2-40B4-BE49-F238E27FC236}">
                <a16:creationId xmlns:a16="http://schemas.microsoft.com/office/drawing/2014/main" id="{C6F331EC-6120-7FB4-4DC0-F66DDAC13BC2}"/>
              </a:ext>
            </a:extLst>
          </p:cNvPr>
          <p:cNvSpPr>
            <a:spLocks noGrp="1"/>
          </p:cNvSpPr>
          <p:nvPr>
            <p:ph type="subTitle" idx="1"/>
          </p:nvPr>
        </p:nvSpPr>
        <p:spPr>
          <a:xfrm>
            <a:off x="777240" y="3602038"/>
            <a:ext cx="4116035" cy="1655762"/>
          </a:xfrm>
        </p:spPr>
        <p:txBody>
          <a:bodyPr>
            <a:normAutofit lnSpcReduction="10000"/>
          </a:bodyPr>
          <a:lstStyle/>
          <a:p>
            <a:pPr algn="l"/>
            <a:endParaRPr lang="en-US" dirty="0"/>
          </a:p>
          <a:p>
            <a:pPr algn="l"/>
            <a:r>
              <a:rPr lang="en-US" dirty="0"/>
              <a:t>Analysis and Report</a:t>
            </a:r>
          </a:p>
          <a:p>
            <a:pPr algn="l"/>
            <a:r>
              <a:rPr lang="en-US" dirty="0"/>
              <a:t>By</a:t>
            </a:r>
          </a:p>
          <a:p>
            <a:pPr algn="l"/>
            <a:r>
              <a:rPr lang="en-US" dirty="0"/>
              <a:t>Bradley Hazelton</a:t>
            </a:r>
            <a:endParaRPr lang="en-CA" dirty="0"/>
          </a:p>
        </p:txBody>
      </p:sp>
      <p:sp>
        <p:nvSpPr>
          <p:cNvPr id="13" name="Rectangle 12">
            <a:extLst>
              <a:ext uri="{FF2B5EF4-FFF2-40B4-BE49-F238E27FC236}">
                <a16:creationId xmlns:a16="http://schemas.microsoft.com/office/drawing/2014/main" id="{87AA7ECE-DB5E-48B2-9EF4-7EEAF123B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6445" y="0"/>
            <a:ext cx="3435555"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9CB4E80-C571-41A6-BC8A-968D8C75F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2199" y="0"/>
            <a:ext cx="3429000" cy="3429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ull frame shot of wall with worn-out sky blue paint">
            <a:extLst>
              <a:ext uri="{FF2B5EF4-FFF2-40B4-BE49-F238E27FC236}">
                <a16:creationId xmlns:a16="http://schemas.microsoft.com/office/drawing/2014/main" id="{CD48A22D-1FD8-C7BA-7277-94B6F3E1A0AA}"/>
              </a:ext>
            </a:extLst>
          </p:cNvPr>
          <p:cNvPicPr>
            <a:picLocks noChangeAspect="1"/>
          </p:cNvPicPr>
          <p:nvPr/>
        </p:nvPicPr>
        <p:blipFill rotWithShape="1">
          <a:blip r:embed="rId2"/>
          <a:srcRect l="32304" r="912" b="1"/>
          <a:stretch/>
        </p:blipFill>
        <p:spPr>
          <a:xfrm>
            <a:off x="5327445" y="10"/>
            <a:ext cx="3429000" cy="3427190"/>
          </a:xfrm>
          <a:prstGeom prst="rect">
            <a:avLst/>
          </a:prstGeom>
        </p:spPr>
      </p:pic>
      <p:pic>
        <p:nvPicPr>
          <p:cNvPr id="17" name="Graphic 16">
            <a:extLst>
              <a:ext uri="{FF2B5EF4-FFF2-40B4-BE49-F238E27FC236}">
                <a16:creationId xmlns:a16="http://schemas.microsoft.com/office/drawing/2014/main" id="{4C072E0C-5768-4B45-A438-DFFA8AF4C6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9722" y="-3600"/>
            <a:ext cx="3429000" cy="3429000"/>
          </a:xfrm>
          <a:prstGeom prst="rect">
            <a:avLst/>
          </a:prstGeom>
        </p:spPr>
      </p:pic>
      <p:sp>
        <p:nvSpPr>
          <p:cNvPr id="19" name="Rectangle 18">
            <a:extLst>
              <a:ext uri="{FF2B5EF4-FFF2-40B4-BE49-F238E27FC236}">
                <a16:creationId xmlns:a16="http://schemas.microsoft.com/office/drawing/2014/main" id="{454F422E-435A-4694-BE6E-B4968E798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2199" y="3427200"/>
            <a:ext cx="3430800" cy="34308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ADE9F60-E2BA-44E6-8C5B-A51B19292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02430862-1B4A-470B-8AD3-780215B673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67754" y="3429000"/>
            <a:ext cx="3429000" cy="3429000"/>
          </a:xfrm>
          <a:prstGeom prst="rect">
            <a:avLst/>
          </a:prstGeom>
        </p:spPr>
      </p:pic>
      <p:pic>
        <p:nvPicPr>
          <p:cNvPr id="25" name="Graphic 24">
            <a:extLst>
              <a:ext uri="{FF2B5EF4-FFF2-40B4-BE49-F238E27FC236}">
                <a16:creationId xmlns:a16="http://schemas.microsoft.com/office/drawing/2014/main" id="{B168F1C9-4999-4AA2-A916-26FD968681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48260" y="3429000"/>
            <a:ext cx="3429000" cy="3429000"/>
          </a:xfrm>
          <a:prstGeom prst="rect">
            <a:avLst/>
          </a:prstGeom>
        </p:spPr>
      </p:pic>
    </p:spTree>
    <p:extLst>
      <p:ext uri="{BB962C8B-B14F-4D97-AF65-F5344CB8AC3E}">
        <p14:creationId xmlns:p14="http://schemas.microsoft.com/office/powerpoint/2010/main" val="3826374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62DB5A-5AA0-4E7E-94AB-AD20F02CA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 name="Rectangle 10">
            <a:extLst>
              <a:ext uri="{FF2B5EF4-FFF2-40B4-BE49-F238E27FC236}">
                <a16:creationId xmlns:a16="http://schemas.microsoft.com/office/drawing/2014/main" id="{0F086ECE-EF43-4B07-9DD0-59679471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13" name="Rectangle 12">
            <a:extLst>
              <a:ext uri="{FF2B5EF4-FFF2-40B4-BE49-F238E27FC236}">
                <a16:creationId xmlns:a16="http://schemas.microsoft.com/office/drawing/2014/main" id="{3CE74505-85B7-4C6D-8066-30E306CB8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15" name="Rectangle 14">
            <a:extLst>
              <a:ext uri="{FF2B5EF4-FFF2-40B4-BE49-F238E27FC236}">
                <a16:creationId xmlns:a16="http://schemas.microsoft.com/office/drawing/2014/main" id="{D04CF648-5CB3-49E4-BE34-8A0598901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7" name="Rectangle 16">
            <a:extLst>
              <a:ext uri="{FF2B5EF4-FFF2-40B4-BE49-F238E27FC236}">
                <a16:creationId xmlns:a16="http://schemas.microsoft.com/office/drawing/2014/main" id="{669E559C-09DA-4586-86C9-F3C05D9A0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51DC2E5-50E6-069F-F65E-E2E8077DD2C6}"/>
              </a:ext>
            </a:extLst>
          </p:cNvPr>
          <p:cNvSpPr>
            <a:spLocks noGrp="1"/>
          </p:cNvSpPr>
          <p:nvPr>
            <p:ph type="title"/>
          </p:nvPr>
        </p:nvSpPr>
        <p:spPr>
          <a:xfrm>
            <a:off x="3638681" y="1122363"/>
            <a:ext cx="4893617" cy="2387600"/>
          </a:xfrm>
        </p:spPr>
        <p:txBody>
          <a:bodyPr vert="horz" lIns="91440" tIns="45720" rIns="91440" bIns="45720" rtlCol="0" anchor="b">
            <a:normAutofit/>
          </a:bodyPr>
          <a:lstStyle/>
          <a:p>
            <a:pPr algn="ctr"/>
            <a:r>
              <a:rPr lang="en-US" sz="3000"/>
              <a:t>Thank you for your time and attention. I look forward to hearing your thoughts and answering any questions you may have.</a:t>
            </a:r>
          </a:p>
        </p:txBody>
      </p:sp>
      <p:sp>
        <p:nvSpPr>
          <p:cNvPr id="19" name="Rectangle 18">
            <a:extLst>
              <a:ext uri="{FF2B5EF4-FFF2-40B4-BE49-F238E27FC236}">
                <a16:creationId xmlns:a16="http://schemas.microsoft.com/office/drawing/2014/main" id="{8ED0EEA0-F821-4F0C-B78E-25855FBB4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0" y="0"/>
            <a:ext cx="3438510" cy="3429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Angel Face with Solid Fill">
            <a:extLst>
              <a:ext uri="{FF2B5EF4-FFF2-40B4-BE49-F238E27FC236}">
                <a16:creationId xmlns:a16="http://schemas.microsoft.com/office/drawing/2014/main" id="{719A2B2B-1A53-1FA7-7BFE-9CCCE6B677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7221" y="247221"/>
            <a:ext cx="2934559" cy="2934559"/>
          </a:xfrm>
          <a:prstGeom prst="rect">
            <a:avLst/>
          </a:prstGeom>
        </p:spPr>
      </p:pic>
      <p:sp>
        <p:nvSpPr>
          <p:cNvPr id="21" name="Rectangle 20">
            <a:extLst>
              <a:ext uri="{FF2B5EF4-FFF2-40B4-BE49-F238E27FC236}">
                <a16:creationId xmlns:a16="http://schemas.microsoft.com/office/drawing/2014/main" id="{432C5BC4-015B-41F9-B453-DBEC7124E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9F973542-46B1-4984-B252-0683B3F09D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67754" y="-2700"/>
            <a:ext cx="3429000" cy="3429000"/>
          </a:xfrm>
          <a:prstGeom prst="rect">
            <a:avLst/>
          </a:prstGeom>
        </p:spPr>
      </p:pic>
      <p:sp>
        <p:nvSpPr>
          <p:cNvPr id="25" name="Rectangle 24">
            <a:extLst>
              <a:ext uri="{FF2B5EF4-FFF2-40B4-BE49-F238E27FC236}">
                <a16:creationId xmlns:a16="http://schemas.microsoft.com/office/drawing/2014/main" id="{9D6650AA-9995-401C-A354-276AB7A38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6" y="3427200"/>
            <a:ext cx="3435556" cy="34308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a:extLst>
              <a:ext uri="{FF2B5EF4-FFF2-40B4-BE49-F238E27FC236}">
                <a16:creationId xmlns:a16="http://schemas.microsoft.com/office/drawing/2014/main" id="{14548BC0-162E-4107-81DF-7389BF82F6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0" y="3424500"/>
            <a:ext cx="3429000" cy="3429000"/>
          </a:xfrm>
          <a:prstGeom prst="rect">
            <a:avLst/>
          </a:prstGeom>
        </p:spPr>
      </p:pic>
      <p:sp>
        <p:nvSpPr>
          <p:cNvPr id="29" name="Rectangle 28">
            <a:extLst>
              <a:ext uri="{FF2B5EF4-FFF2-40B4-BE49-F238E27FC236}">
                <a16:creationId xmlns:a16="http://schemas.microsoft.com/office/drawing/2014/main" id="{0D0A4853-EC6F-4CC5-A9EC-F91612C63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a:extLst>
              <a:ext uri="{FF2B5EF4-FFF2-40B4-BE49-F238E27FC236}">
                <a16:creationId xmlns:a16="http://schemas.microsoft.com/office/drawing/2014/main" id="{DF2AA3CE-B974-48CA-96E0-5573A78E36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67754" y="3424500"/>
            <a:ext cx="3429000" cy="3429000"/>
          </a:xfrm>
          <a:prstGeom prst="rect">
            <a:avLst/>
          </a:prstGeom>
        </p:spPr>
      </p:pic>
    </p:spTree>
    <p:extLst>
      <p:ext uri="{BB962C8B-B14F-4D97-AF65-F5344CB8AC3E}">
        <p14:creationId xmlns:p14="http://schemas.microsoft.com/office/powerpoint/2010/main" val="15991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2" name="Rectangle 11">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FA15F053-78E2-9D0B-E04B-C235E0E76341}"/>
              </a:ext>
            </a:extLst>
          </p:cNvPr>
          <p:cNvSpPr>
            <a:spLocks noGrp="1"/>
          </p:cNvSpPr>
          <p:nvPr>
            <p:ph type="title"/>
          </p:nvPr>
        </p:nvSpPr>
        <p:spPr>
          <a:xfrm>
            <a:off x="777240" y="777240"/>
            <a:ext cx="4459295" cy="1812537"/>
          </a:xfrm>
        </p:spPr>
        <p:txBody>
          <a:bodyPr anchor="b">
            <a:normAutofit/>
          </a:bodyPr>
          <a:lstStyle/>
          <a:p>
            <a:r>
              <a:rPr lang="en-US" sz="4400"/>
              <a:t>Introduction</a:t>
            </a:r>
            <a:endParaRPr lang="en-CA" sz="4400"/>
          </a:p>
        </p:txBody>
      </p:sp>
      <p:sp>
        <p:nvSpPr>
          <p:cNvPr id="3" name="Content Placeholder 2">
            <a:extLst>
              <a:ext uri="{FF2B5EF4-FFF2-40B4-BE49-F238E27FC236}">
                <a16:creationId xmlns:a16="http://schemas.microsoft.com/office/drawing/2014/main" id="{1B8C2E12-FE8F-9E2D-D0AD-E499457D5E68}"/>
              </a:ext>
            </a:extLst>
          </p:cNvPr>
          <p:cNvSpPr>
            <a:spLocks noGrp="1"/>
          </p:cNvSpPr>
          <p:nvPr>
            <p:ph idx="1"/>
          </p:nvPr>
        </p:nvSpPr>
        <p:spPr>
          <a:xfrm>
            <a:off x="777240" y="2786743"/>
            <a:ext cx="4459295" cy="3390220"/>
          </a:xfrm>
        </p:spPr>
        <p:txBody>
          <a:bodyPr anchor="t">
            <a:normAutofit/>
          </a:bodyPr>
          <a:lstStyle/>
          <a:p>
            <a:pPr marL="0" indent="0">
              <a:buNone/>
            </a:pPr>
            <a:r>
              <a:rPr lang="en-US" sz="1600" dirty="0"/>
              <a:t>The A/B test was conducted to evaluate the impact of a new food and drink banner on user behavior on the </a:t>
            </a:r>
            <a:r>
              <a:rPr lang="en-US" sz="1600" dirty="0" err="1"/>
              <a:t>GloBox</a:t>
            </a:r>
            <a:r>
              <a:rPr lang="en-US" sz="1600" dirty="0"/>
              <a:t> mobile website.</a:t>
            </a:r>
          </a:p>
          <a:p>
            <a:pPr marL="0" indent="0">
              <a:buNone/>
            </a:pPr>
            <a:r>
              <a:rPr lang="en-US" sz="1600" dirty="0" err="1"/>
              <a:t>GloBox's</a:t>
            </a:r>
            <a:r>
              <a:rPr lang="en-US" sz="1600" dirty="0"/>
              <a:t> food and drink offerings have grown tremendously in the last few months. The new banner was introduced to bring awareness to this product category with the aim of increasing revenue.</a:t>
            </a:r>
          </a:p>
          <a:p>
            <a:pPr marL="0" indent="0">
              <a:buNone/>
            </a:pPr>
            <a:r>
              <a:rPr lang="en-US" sz="1600" dirty="0"/>
              <a:t>The new banner was expected to enhance user engagement and encourage more purchases by highlighting the variety of food and drink offerings available.</a:t>
            </a:r>
          </a:p>
          <a:p>
            <a:pPr marL="0" indent="0">
              <a:buNone/>
            </a:pPr>
            <a:endParaRPr lang="en-CA" sz="1600" dirty="0"/>
          </a:p>
        </p:txBody>
      </p:sp>
      <p:sp>
        <p:nvSpPr>
          <p:cNvPr id="14" name="Rectangle 13">
            <a:extLst>
              <a:ext uri="{FF2B5EF4-FFF2-40B4-BE49-F238E27FC236}">
                <a16:creationId xmlns:a16="http://schemas.microsoft.com/office/drawing/2014/main" id="{6988DF46-BB01-4433-86D4-321BC88CE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167" y="476600"/>
            <a:ext cx="5888959" cy="588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phone&#10;&#10;Description automatically generated">
            <a:extLst>
              <a:ext uri="{FF2B5EF4-FFF2-40B4-BE49-F238E27FC236}">
                <a16:creationId xmlns:a16="http://schemas.microsoft.com/office/drawing/2014/main" id="{3D0BF5BB-E586-88B7-BBBA-D2CC3DE81028}"/>
              </a:ext>
            </a:extLst>
          </p:cNvPr>
          <p:cNvPicPr preferRelativeResize="0">
            <a:picLocks/>
          </p:cNvPicPr>
          <p:nvPr/>
        </p:nvPicPr>
        <p:blipFill rotWithShape="1">
          <a:blip r:embed="rId2">
            <a:extLst>
              <a:ext uri="{28A0092B-C50C-407E-A947-70E740481C1C}">
                <a14:useLocalDpi xmlns:a14="http://schemas.microsoft.com/office/drawing/2010/main" val="0"/>
              </a:ext>
            </a:extLst>
          </a:blip>
          <a:stretch/>
        </p:blipFill>
        <p:spPr>
          <a:xfrm>
            <a:off x="5617901" y="493987"/>
            <a:ext cx="6301489" cy="5887414"/>
          </a:xfrm>
          <a:prstGeom prst="rect">
            <a:avLst/>
          </a:prstGeom>
        </p:spPr>
      </p:pic>
    </p:spTree>
    <p:extLst>
      <p:ext uri="{BB962C8B-B14F-4D97-AF65-F5344CB8AC3E}">
        <p14:creationId xmlns:p14="http://schemas.microsoft.com/office/powerpoint/2010/main" val="293888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 name="Rectangle 10">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2DE54620-DD03-7A1C-ECEE-DE557E8BEE69}"/>
              </a:ext>
            </a:extLst>
          </p:cNvPr>
          <p:cNvSpPr>
            <a:spLocks noGrp="1"/>
          </p:cNvSpPr>
          <p:nvPr>
            <p:ph type="title"/>
          </p:nvPr>
        </p:nvSpPr>
        <p:spPr>
          <a:xfrm>
            <a:off x="777240" y="777240"/>
            <a:ext cx="3948953" cy="1812537"/>
          </a:xfrm>
        </p:spPr>
        <p:txBody>
          <a:bodyPr anchor="b">
            <a:normAutofit/>
          </a:bodyPr>
          <a:lstStyle/>
          <a:p>
            <a:r>
              <a:rPr lang="en-US" sz="4400"/>
              <a:t>Test Design and Key Metrics</a:t>
            </a:r>
            <a:endParaRPr lang="en-CA" sz="4400"/>
          </a:p>
        </p:txBody>
      </p:sp>
      <p:sp>
        <p:nvSpPr>
          <p:cNvPr id="3" name="Content Placeholder 2">
            <a:extLst>
              <a:ext uri="{FF2B5EF4-FFF2-40B4-BE49-F238E27FC236}">
                <a16:creationId xmlns:a16="http://schemas.microsoft.com/office/drawing/2014/main" id="{20528A47-FA5F-499E-E10A-6F0A55B7E908}"/>
              </a:ext>
            </a:extLst>
          </p:cNvPr>
          <p:cNvSpPr>
            <a:spLocks noGrp="1"/>
          </p:cNvSpPr>
          <p:nvPr>
            <p:ph idx="1"/>
          </p:nvPr>
        </p:nvSpPr>
        <p:spPr>
          <a:xfrm>
            <a:off x="777240" y="2786743"/>
            <a:ext cx="3948953" cy="3390220"/>
          </a:xfrm>
        </p:spPr>
        <p:txBody>
          <a:bodyPr anchor="t">
            <a:normAutofit/>
          </a:bodyPr>
          <a:lstStyle/>
          <a:p>
            <a:r>
              <a:rPr lang="en-US" sz="1100" dirty="0"/>
              <a:t>Test Design: Users visiting the site during the test period were randomly assigned to the control or test group. The control group saw the original site and the test group saw the food and drink banner.</a:t>
            </a:r>
          </a:p>
          <a:p>
            <a:r>
              <a:rPr lang="en-US" sz="1100" dirty="0"/>
              <a:t>Test Duration: The test was conducted over a period of 12 days, from January 26 to February 6.</a:t>
            </a:r>
          </a:p>
          <a:p>
            <a:r>
              <a:rPr lang="en-US" sz="1100" dirty="0"/>
              <a:t>Primary Metrics: The primary metrics of interest for the test were the conversion rate and the average amount spent per user. The conversion rate was defined as the proportion of users who made a purchase during their visit or subsequent visits to the site. The average amount spent was calculated as the total amount spent divided by the number of users.</a:t>
            </a:r>
          </a:p>
          <a:p>
            <a:r>
              <a:rPr lang="en-US" sz="1100" dirty="0"/>
              <a:t>Data Collected: The dataset used for the analysis includes data on approximately 49,000 users who visited the site during the test period. The data collected was the group they were assigned to, whether they made a purchase or not, the amount they spent, and other user characteristics such as gender, device, and country of residence.</a:t>
            </a:r>
            <a:endParaRPr lang="en-CA" sz="1100" dirty="0"/>
          </a:p>
        </p:txBody>
      </p:sp>
      <p:sp>
        <p:nvSpPr>
          <p:cNvPr id="13" name="Rectangle 12">
            <a:extLst>
              <a:ext uri="{FF2B5EF4-FFF2-40B4-BE49-F238E27FC236}">
                <a16:creationId xmlns:a16="http://schemas.microsoft.com/office/drawing/2014/main" id="{6988DF46-BB01-4433-86D4-321BC88CE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167" y="476600"/>
            <a:ext cx="5888959" cy="59063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6BB8D6-7613-CBD3-1190-5FB56EF42E8B}"/>
              </a:ext>
            </a:extLst>
          </p:cNvPr>
          <p:cNvPicPr>
            <a:picLocks noChangeAspect="1"/>
          </p:cNvPicPr>
          <p:nvPr/>
        </p:nvPicPr>
        <p:blipFill>
          <a:blip r:embed="rId2"/>
          <a:stretch>
            <a:fillRect/>
          </a:stretch>
        </p:blipFill>
        <p:spPr>
          <a:xfrm>
            <a:off x="5821119" y="1657056"/>
            <a:ext cx="5888959" cy="3562820"/>
          </a:xfrm>
          <a:prstGeom prst="rect">
            <a:avLst/>
          </a:prstGeom>
        </p:spPr>
      </p:pic>
    </p:spTree>
    <p:extLst>
      <p:ext uri="{BB962C8B-B14F-4D97-AF65-F5344CB8AC3E}">
        <p14:creationId xmlns:p14="http://schemas.microsoft.com/office/powerpoint/2010/main" val="402374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3" name="Rectangle 132">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24417FD-E03F-E7E1-B032-A01D439D29C7}"/>
              </a:ext>
            </a:extLst>
          </p:cNvPr>
          <p:cNvSpPr>
            <a:spLocks noGrp="1"/>
          </p:cNvSpPr>
          <p:nvPr>
            <p:ph type="title"/>
          </p:nvPr>
        </p:nvSpPr>
        <p:spPr>
          <a:xfrm>
            <a:off x="777240" y="777240"/>
            <a:ext cx="7059598" cy="1827737"/>
          </a:xfrm>
        </p:spPr>
        <p:txBody>
          <a:bodyPr vert="horz" lIns="91440" tIns="45720" rIns="91440" bIns="45720" rtlCol="0" anchor="b">
            <a:normAutofit/>
          </a:bodyPr>
          <a:lstStyle/>
          <a:p>
            <a:r>
              <a:rPr lang="en-US" sz="4400"/>
              <a:t>Data Overview and User Characteristics</a:t>
            </a:r>
          </a:p>
        </p:txBody>
      </p:sp>
      <p:sp>
        <p:nvSpPr>
          <p:cNvPr id="135" name="Rectangle 134">
            <a:extLst>
              <a:ext uri="{FF2B5EF4-FFF2-40B4-BE49-F238E27FC236}">
                <a16:creationId xmlns:a16="http://schemas.microsoft.com/office/drawing/2014/main" id="{9F3CB34B-2F8F-4442-91D1-923678282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21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bar chart&#10;&#10;Description automatically generated">
            <a:extLst>
              <a:ext uri="{FF2B5EF4-FFF2-40B4-BE49-F238E27FC236}">
                <a16:creationId xmlns:a16="http://schemas.microsoft.com/office/drawing/2014/main" id="{ACBFA50A-7F5A-70BB-8BA3-04389469E8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9926371" y="252537"/>
            <a:ext cx="1100459" cy="2934559"/>
          </a:xfrm>
          <a:prstGeom prst="rect">
            <a:avLst/>
          </a:prstGeom>
        </p:spPr>
      </p:pic>
      <p:sp>
        <p:nvSpPr>
          <p:cNvPr id="137" name="Rectangle 136">
            <a:extLst>
              <a:ext uri="{FF2B5EF4-FFF2-40B4-BE49-F238E27FC236}">
                <a16:creationId xmlns:a16="http://schemas.microsoft.com/office/drawing/2014/main" id="{92AFC398-9263-43B8-98C4-6D97765B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bar graph&#10;&#10;Description automatically generated">
            <a:extLst>
              <a:ext uri="{FF2B5EF4-FFF2-40B4-BE49-F238E27FC236}">
                <a16:creationId xmlns:a16="http://schemas.microsoft.com/office/drawing/2014/main" id="{0BF0E47B-C17C-6CFC-B174-A2332A41CF30}"/>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9908030" y="3669104"/>
            <a:ext cx="1137141" cy="2934559"/>
          </a:xfrm>
          <a:prstGeom prst="rect">
            <a:avLst/>
          </a:prstGeom>
        </p:spPr>
      </p:pic>
      <p:graphicFrame>
        <p:nvGraphicFramePr>
          <p:cNvPr id="26" name="TextBox 12">
            <a:extLst>
              <a:ext uri="{FF2B5EF4-FFF2-40B4-BE49-F238E27FC236}">
                <a16:creationId xmlns:a16="http://schemas.microsoft.com/office/drawing/2014/main" id="{ABBA5CA6-DEF8-B69A-B640-201A11256660}"/>
              </a:ext>
            </a:extLst>
          </p:cNvPr>
          <p:cNvGraphicFramePr/>
          <p:nvPr>
            <p:extLst>
              <p:ext uri="{D42A27DB-BD31-4B8C-83A1-F6EECF244321}">
                <p14:modId xmlns:p14="http://schemas.microsoft.com/office/powerpoint/2010/main" val="3541212878"/>
              </p:ext>
            </p:extLst>
          </p:nvPr>
        </p:nvGraphicFramePr>
        <p:xfrm>
          <a:off x="777240" y="2786743"/>
          <a:ext cx="7059598" cy="33902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4748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51" name="Rectangle 50">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41D6948D-8E80-95F2-9FF5-833401903764}"/>
              </a:ext>
            </a:extLst>
          </p:cNvPr>
          <p:cNvSpPr>
            <a:spLocks noGrp="1"/>
          </p:cNvSpPr>
          <p:nvPr>
            <p:ph type="title"/>
          </p:nvPr>
        </p:nvSpPr>
        <p:spPr>
          <a:xfrm>
            <a:off x="777240" y="777240"/>
            <a:ext cx="7059598" cy="1827737"/>
          </a:xfrm>
        </p:spPr>
        <p:txBody>
          <a:bodyPr vert="horz" lIns="91440" tIns="45720" rIns="91440" bIns="45720" rtlCol="0" anchor="b">
            <a:normAutofit/>
          </a:bodyPr>
          <a:lstStyle/>
          <a:p>
            <a:r>
              <a:rPr lang="en-US" sz="4400" b="0" i="0">
                <a:effectLst/>
              </a:rPr>
              <a:t>User Characteristics - Gender and Device</a:t>
            </a:r>
            <a:endParaRPr lang="en-US" sz="4400"/>
          </a:p>
        </p:txBody>
      </p:sp>
      <p:sp>
        <p:nvSpPr>
          <p:cNvPr id="53" name="Rectangle 52">
            <a:extLst>
              <a:ext uri="{FF2B5EF4-FFF2-40B4-BE49-F238E27FC236}">
                <a16:creationId xmlns:a16="http://schemas.microsoft.com/office/drawing/2014/main" id="{9F3CB34B-2F8F-4442-91D1-923678282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21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bar chart&#10;&#10;Description automatically generated">
            <a:extLst>
              <a:ext uri="{FF2B5EF4-FFF2-40B4-BE49-F238E27FC236}">
                <a16:creationId xmlns:a16="http://schemas.microsoft.com/office/drawing/2014/main" id="{649773AE-6446-5F58-307C-C7F2E1DA08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3569" y="252537"/>
            <a:ext cx="1746062" cy="2934559"/>
          </a:xfrm>
          <a:prstGeom prst="rect">
            <a:avLst/>
          </a:prstGeom>
        </p:spPr>
      </p:pic>
      <p:sp>
        <p:nvSpPr>
          <p:cNvPr id="55" name="Rectangle 54">
            <a:extLst>
              <a:ext uri="{FF2B5EF4-FFF2-40B4-BE49-F238E27FC236}">
                <a16:creationId xmlns:a16="http://schemas.microsoft.com/office/drawing/2014/main" id="{92AFC398-9263-43B8-98C4-6D97765B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bar graph&#10;&#10;Description automatically generated">
            <a:extLst>
              <a:ext uri="{FF2B5EF4-FFF2-40B4-BE49-F238E27FC236}">
                <a16:creationId xmlns:a16="http://schemas.microsoft.com/office/drawing/2014/main" id="{148FB25A-E831-FABB-8EA6-9B6349241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5136" y="3669104"/>
            <a:ext cx="2222928" cy="2934559"/>
          </a:xfrm>
          <a:prstGeom prst="rect">
            <a:avLst/>
          </a:prstGeom>
        </p:spPr>
      </p:pic>
      <p:graphicFrame>
        <p:nvGraphicFramePr>
          <p:cNvPr id="22" name="TextBox 8">
            <a:extLst>
              <a:ext uri="{FF2B5EF4-FFF2-40B4-BE49-F238E27FC236}">
                <a16:creationId xmlns:a16="http://schemas.microsoft.com/office/drawing/2014/main" id="{07B7424D-1825-4C34-9C94-B34A5B18D35E}"/>
              </a:ext>
            </a:extLst>
          </p:cNvPr>
          <p:cNvGraphicFramePr/>
          <p:nvPr>
            <p:extLst>
              <p:ext uri="{D42A27DB-BD31-4B8C-83A1-F6EECF244321}">
                <p14:modId xmlns:p14="http://schemas.microsoft.com/office/powerpoint/2010/main" val="3527994576"/>
              </p:ext>
            </p:extLst>
          </p:nvPr>
        </p:nvGraphicFramePr>
        <p:xfrm>
          <a:off x="777240" y="2786743"/>
          <a:ext cx="7059598" cy="33902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2374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4" name="Rectangle 13">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F452BDEF-7461-010E-0E46-95A7EFB8E42C}"/>
              </a:ext>
            </a:extLst>
          </p:cNvPr>
          <p:cNvSpPr>
            <a:spLocks noGrp="1"/>
          </p:cNvSpPr>
          <p:nvPr>
            <p:ph type="title"/>
          </p:nvPr>
        </p:nvSpPr>
        <p:spPr>
          <a:xfrm>
            <a:off x="777240" y="777240"/>
            <a:ext cx="3948953" cy="1812537"/>
          </a:xfrm>
        </p:spPr>
        <p:txBody>
          <a:bodyPr vert="horz" lIns="91440" tIns="45720" rIns="91440" bIns="45720" rtlCol="0" anchor="b">
            <a:normAutofit/>
          </a:bodyPr>
          <a:lstStyle/>
          <a:p>
            <a:r>
              <a:rPr lang="en-US" sz="4400" dirty="0"/>
              <a:t>Country Analysis</a:t>
            </a:r>
          </a:p>
        </p:txBody>
      </p:sp>
      <p:sp>
        <p:nvSpPr>
          <p:cNvPr id="7" name="TextBox 6">
            <a:extLst>
              <a:ext uri="{FF2B5EF4-FFF2-40B4-BE49-F238E27FC236}">
                <a16:creationId xmlns:a16="http://schemas.microsoft.com/office/drawing/2014/main" id="{E4E340CC-920F-5503-A32E-28B1C8CA111D}"/>
              </a:ext>
            </a:extLst>
          </p:cNvPr>
          <p:cNvSpPr txBox="1"/>
          <p:nvPr/>
        </p:nvSpPr>
        <p:spPr>
          <a:xfrm>
            <a:off x="777240" y="2786743"/>
            <a:ext cx="3948953" cy="3390220"/>
          </a:xfrm>
          <a:prstGeom prst="rect">
            <a:avLst/>
          </a:prstGeom>
        </p:spPr>
        <p:txBody>
          <a:bodyPr vert="horz" lIns="91440" tIns="45720" rIns="91440" bIns="45720" rtlCol="0" anchor="t">
            <a:normAutofit/>
          </a:bodyPr>
          <a:lstStyle/>
          <a:p>
            <a:pPr indent="-228600" defTabSz="914400">
              <a:lnSpc>
                <a:spcPct val="90000"/>
              </a:lnSpc>
              <a:spcAft>
                <a:spcPts val="600"/>
              </a:spcAft>
              <a:buClr>
                <a:schemeClr val="accent1">
                  <a:lumMod val="60000"/>
                  <a:lumOff val="40000"/>
                </a:schemeClr>
              </a:buClr>
              <a:buFont typeface="Arial" panose="020B0604020202020204" pitchFamily="34" charset="0"/>
              <a:buChar char="•"/>
            </a:pPr>
            <a:r>
              <a:rPr lang="en-US" sz="1700" dirty="0"/>
              <a:t>USA: 7,309 users in the control group and 7,463 users in the test group.</a:t>
            </a:r>
          </a:p>
          <a:p>
            <a:pPr indent="-228600" defTabSz="914400">
              <a:lnSpc>
                <a:spcPct val="90000"/>
              </a:lnSpc>
              <a:spcAft>
                <a:spcPts val="600"/>
              </a:spcAft>
              <a:buClr>
                <a:schemeClr val="accent1">
                  <a:lumMod val="60000"/>
                  <a:lumOff val="40000"/>
                </a:schemeClr>
              </a:buClr>
              <a:buFont typeface="Arial" panose="020B0604020202020204" pitchFamily="34" charset="0"/>
              <a:buChar char="•"/>
            </a:pPr>
            <a:r>
              <a:rPr lang="en-US" sz="1700" dirty="0"/>
              <a:t>Brazil: 4,805 users in the control group and 4,629 users in the test group.</a:t>
            </a:r>
          </a:p>
          <a:p>
            <a:pPr indent="-228600" defTabSz="914400">
              <a:lnSpc>
                <a:spcPct val="90000"/>
              </a:lnSpc>
              <a:spcAft>
                <a:spcPts val="600"/>
              </a:spcAft>
              <a:buClr>
                <a:schemeClr val="accent1">
                  <a:lumMod val="60000"/>
                  <a:lumOff val="40000"/>
                </a:schemeClr>
              </a:buClr>
              <a:buFont typeface="Arial" panose="020B0604020202020204" pitchFamily="34" charset="0"/>
              <a:buChar char="•"/>
            </a:pPr>
            <a:r>
              <a:rPr lang="en-US" sz="1700" dirty="0"/>
              <a:t>Mexico: 2,815 users in the control group and 2,923 users in the test group.</a:t>
            </a:r>
          </a:p>
          <a:p>
            <a:pPr indent="-228600" defTabSz="914400">
              <a:lnSpc>
                <a:spcPct val="90000"/>
              </a:lnSpc>
              <a:spcAft>
                <a:spcPts val="600"/>
              </a:spcAft>
              <a:buClr>
                <a:schemeClr val="accent1">
                  <a:lumMod val="60000"/>
                  <a:lumOff val="40000"/>
                </a:schemeClr>
              </a:buClr>
              <a:buFont typeface="Arial" panose="020B0604020202020204" pitchFamily="34" charset="0"/>
              <a:buChar char="•"/>
            </a:pPr>
            <a:r>
              <a:rPr lang="en-US" sz="1700" dirty="0"/>
              <a:t>Germany: 1,906 users in the control group and 1,948 users in the test group.</a:t>
            </a:r>
          </a:p>
          <a:p>
            <a:pPr indent="-228600" defTabSz="914400">
              <a:lnSpc>
                <a:spcPct val="90000"/>
              </a:lnSpc>
              <a:spcAft>
                <a:spcPts val="600"/>
              </a:spcAft>
              <a:buClr>
                <a:schemeClr val="accent1">
                  <a:lumMod val="60000"/>
                  <a:lumOff val="40000"/>
                </a:schemeClr>
              </a:buClr>
              <a:buFont typeface="Arial" panose="020B0604020202020204" pitchFamily="34" charset="0"/>
              <a:buChar char="•"/>
            </a:pPr>
            <a:r>
              <a:rPr lang="en-US" sz="1700" dirty="0"/>
              <a:t>For the remaining countries please reference the written report.</a:t>
            </a:r>
          </a:p>
        </p:txBody>
      </p:sp>
      <p:sp>
        <p:nvSpPr>
          <p:cNvPr id="16" name="Rectangle 15">
            <a:extLst>
              <a:ext uri="{FF2B5EF4-FFF2-40B4-BE49-F238E27FC236}">
                <a16:creationId xmlns:a16="http://schemas.microsoft.com/office/drawing/2014/main" id="{6988DF46-BB01-4433-86D4-321BC88CE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167" y="476600"/>
            <a:ext cx="5888959" cy="59063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blue bars&#10;&#10;Description automatically generated">
            <a:extLst>
              <a:ext uri="{FF2B5EF4-FFF2-40B4-BE49-F238E27FC236}">
                <a16:creationId xmlns:a16="http://schemas.microsoft.com/office/drawing/2014/main" id="{F957B047-40E3-C886-DC3F-9A11A27386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1119" y="1892615"/>
            <a:ext cx="5888959" cy="3091703"/>
          </a:xfrm>
          <a:prstGeom prst="rect">
            <a:avLst/>
          </a:prstGeom>
        </p:spPr>
      </p:pic>
    </p:spTree>
    <p:extLst>
      <p:ext uri="{BB962C8B-B14F-4D97-AF65-F5344CB8AC3E}">
        <p14:creationId xmlns:p14="http://schemas.microsoft.com/office/powerpoint/2010/main" val="5704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1" name="Rectangle 20">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461CEDD6-1CDA-D3B9-5CE9-56DEED88F16F}"/>
              </a:ext>
            </a:extLst>
          </p:cNvPr>
          <p:cNvSpPr>
            <a:spLocks noGrp="1"/>
          </p:cNvSpPr>
          <p:nvPr>
            <p:ph type="title"/>
          </p:nvPr>
        </p:nvSpPr>
        <p:spPr>
          <a:xfrm>
            <a:off x="777240" y="777240"/>
            <a:ext cx="7059598" cy="1867769"/>
          </a:xfrm>
        </p:spPr>
        <p:txBody>
          <a:bodyPr anchor="b">
            <a:normAutofit/>
          </a:bodyPr>
          <a:lstStyle/>
          <a:p>
            <a:r>
              <a:rPr lang="en-CA" sz="4400" dirty="0"/>
              <a:t>Conclusions and Recommendations</a:t>
            </a:r>
          </a:p>
        </p:txBody>
      </p:sp>
      <p:sp>
        <p:nvSpPr>
          <p:cNvPr id="3" name="Content Placeholder 2">
            <a:extLst>
              <a:ext uri="{FF2B5EF4-FFF2-40B4-BE49-F238E27FC236}">
                <a16:creationId xmlns:a16="http://schemas.microsoft.com/office/drawing/2014/main" id="{68EDCE1C-64EE-93F5-C0F0-70E5C566CA57}"/>
              </a:ext>
            </a:extLst>
          </p:cNvPr>
          <p:cNvSpPr>
            <a:spLocks noGrp="1"/>
          </p:cNvSpPr>
          <p:nvPr>
            <p:ph idx="1"/>
          </p:nvPr>
        </p:nvSpPr>
        <p:spPr>
          <a:xfrm>
            <a:off x="777240" y="2786743"/>
            <a:ext cx="7059598" cy="3390220"/>
          </a:xfrm>
        </p:spPr>
        <p:txBody>
          <a:bodyPr anchor="t">
            <a:normAutofit/>
          </a:bodyPr>
          <a:lstStyle/>
          <a:p>
            <a:r>
              <a:rPr lang="en-US" sz="1600" dirty="0"/>
              <a:t>The A/B test showed a statistically significant difference in conversion rate between the control and test group, suggesting that the new banner had a positive impact on user behavior.</a:t>
            </a:r>
          </a:p>
          <a:p>
            <a:r>
              <a:rPr lang="en-US" sz="1600" dirty="0"/>
              <a:t>The test group outperformed the control group by approximately 12.47% in terms of conversion rate.</a:t>
            </a:r>
          </a:p>
          <a:p>
            <a:r>
              <a:rPr lang="en-US" sz="1600" dirty="0"/>
              <a:t>While there was no significant difference in the average amount spent per user between the two groups, the increase in the number of users making a purchase in the test group implies a potential for increased revenue.</a:t>
            </a:r>
          </a:p>
          <a:p>
            <a:r>
              <a:rPr lang="en-US" sz="1600" dirty="0"/>
              <a:t>Based on these findings, we recommend launching the new banner for all users.</a:t>
            </a:r>
          </a:p>
          <a:p>
            <a:r>
              <a:rPr lang="en-US" sz="1600" dirty="0"/>
              <a:t>Further research could focus on exploring the observed gender differences in more detail.</a:t>
            </a:r>
            <a:endParaRPr lang="en-CA" sz="1600" dirty="0"/>
          </a:p>
        </p:txBody>
      </p:sp>
      <p:sp>
        <p:nvSpPr>
          <p:cNvPr id="23" name="Rectangle 22">
            <a:extLst>
              <a:ext uri="{FF2B5EF4-FFF2-40B4-BE49-F238E27FC236}">
                <a16:creationId xmlns:a16="http://schemas.microsoft.com/office/drawing/2014/main" id="{9F3CB34B-2F8F-4442-91D1-923678282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Rocket with solid fill">
            <a:extLst>
              <a:ext uri="{FF2B5EF4-FFF2-40B4-BE49-F238E27FC236}">
                <a16:creationId xmlns:a16="http://schemas.microsoft.com/office/drawing/2014/main" id="{8D9C85C8-0CD5-2AA2-1A88-D1D5D7043D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6170" y="252537"/>
            <a:ext cx="2934559" cy="2934559"/>
          </a:xfrm>
          <a:prstGeom prst="rect">
            <a:avLst/>
          </a:prstGeom>
        </p:spPr>
      </p:pic>
      <p:sp>
        <p:nvSpPr>
          <p:cNvPr id="25" name="Rectangle 24">
            <a:extLst>
              <a:ext uri="{FF2B5EF4-FFF2-40B4-BE49-F238E27FC236}">
                <a16:creationId xmlns:a16="http://schemas.microsoft.com/office/drawing/2014/main" id="{92AFC398-9263-43B8-98C4-6D97765B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a:extLst>
              <a:ext uri="{FF2B5EF4-FFF2-40B4-BE49-F238E27FC236}">
                <a16:creationId xmlns:a16="http://schemas.microsoft.com/office/drawing/2014/main" id="{C3F180D0-951F-4FB1-8AC1-0CB70C61EF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08971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8" name="Rectangle 27">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A815B77C-D938-A506-E07E-19554EB60CED}"/>
              </a:ext>
            </a:extLst>
          </p:cNvPr>
          <p:cNvSpPr>
            <a:spLocks noGrp="1"/>
          </p:cNvSpPr>
          <p:nvPr>
            <p:ph type="title"/>
          </p:nvPr>
        </p:nvSpPr>
        <p:spPr>
          <a:xfrm>
            <a:off x="777240" y="777240"/>
            <a:ext cx="7059598" cy="1867769"/>
          </a:xfrm>
        </p:spPr>
        <p:txBody>
          <a:bodyPr anchor="b">
            <a:normAutofit/>
          </a:bodyPr>
          <a:lstStyle/>
          <a:p>
            <a:r>
              <a:rPr lang="en-US" sz="4400"/>
              <a:t>Future Work</a:t>
            </a:r>
            <a:endParaRPr lang="en-CA" sz="4400"/>
          </a:p>
        </p:txBody>
      </p:sp>
      <p:sp>
        <p:nvSpPr>
          <p:cNvPr id="3" name="Content Placeholder 2">
            <a:extLst>
              <a:ext uri="{FF2B5EF4-FFF2-40B4-BE49-F238E27FC236}">
                <a16:creationId xmlns:a16="http://schemas.microsoft.com/office/drawing/2014/main" id="{43F91D14-427A-4232-7856-22DB507AB191}"/>
              </a:ext>
            </a:extLst>
          </p:cNvPr>
          <p:cNvSpPr>
            <a:spLocks noGrp="1"/>
          </p:cNvSpPr>
          <p:nvPr>
            <p:ph idx="1"/>
          </p:nvPr>
        </p:nvSpPr>
        <p:spPr>
          <a:xfrm>
            <a:off x="777240" y="2786743"/>
            <a:ext cx="7059598" cy="3390220"/>
          </a:xfrm>
        </p:spPr>
        <p:txBody>
          <a:bodyPr anchor="t">
            <a:normAutofit fontScale="92500" lnSpcReduction="20000"/>
          </a:bodyPr>
          <a:lstStyle/>
          <a:p>
            <a:r>
              <a:rPr lang="en-US" b="1" dirty="0"/>
              <a:t>Further Testing: </a:t>
            </a:r>
            <a:r>
              <a:rPr lang="en-US" dirty="0"/>
              <a:t>Explore why the new banner was more effective for certain user groups. This could provide insights for more targeted marketing strategies.</a:t>
            </a:r>
          </a:p>
          <a:p>
            <a:r>
              <a:rPr lang="en-CA" b="1" dirty="0"/>
              <a:t>Design Improvements: </a:t>
            </a:r>
            <a:r>
              <a:rPr lang="en-CA" dirty="0"/>
              <a:t>Test other design or user experience elements to improve conversion. </a:t>
            </a:r>
            <a:r>
              <a:rPr lang="en-US" dirty="0"/>
              <a:t>This could include changes to the layout, color scheme, or other elements of the site.</a:t>
            </a:r>
            <a:endParaRPr lang="en-CA" dirty="0"/>
          </a:p>
          <a:p>
            <a:r>
              <a:rPr lang="en-CA" b="1" dirty="0"/>
              <a:t>Product Analysis: </a:t>
            </a:r>
            <a:r>
              <a:rPr lang="en-US" dirty="0"/>
              <a:t>Explore what products are commonly purchased together. This could improve our suggested add-on algorithm and potentially increase the average spend per user.</a:t>
            </a:r>
          </a:p>
          <a:p>
            <a:r>
              <a:rPr lang="en-US" b="1" dirty="0"/>
              <a:t>Expand Testing: </a:t>
            </a:r>
            <a:r>
              <a:rPr lang="en-US" dirty="0"/>
              <a:t>Continue the A/B test but expand the test populations to approximately 121,000 based on the ideal sample size analysis. This will provide more robust results and increase the confidence in the findings.</a:t>
            </a:r>
            <a:endParaRPr lang="en-CA" b="1" dirty="0"/>
          </a:p>
        </p:txBody>
      </p:sp>
      <p:sp>
        <p:nvSpPr>
          <p:cNvPr id="30" name="Rectangle 29">
            <a:extLst>
              <a:ext uri="{FF2B5EF4-FFF2-40B4-BE49-F238E27FC236}">
                <a16:creationId xmlns:a16="http://schemas.microsoft.com/office/drawing/2014/main" id="{9F3CB34B-2F8F-4442-91D1-923678282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E3FC978B-26C3-A1CC-987D-97BF17ED5BB6}"/>
              </a:ext>
            </a:extLst>
          </p:cNvPr>
          <p:cNvPicPr>
            <a:picLocks noChangeAspect="1"/>
          </p:cNvPicPr>
          <p:nvPr/>
        </p:nvPicPr>
        <p:blipFill rotWithShape="1">
          <a:blip r:embed="rId2"/>
          <a:srcRect l="38500"/>
          <a:stretch/>
        </p:blipFill>
        <p:spPr>
          <a:xfrm>
            <a:off x="8763000" y="-1800"/>
            <a:ext cx="3429000" cy="3429000"/>
          </a:xfrm>
          <a:prstGeom prst="rect">
            <a:avLst/>
          </a:prstGeom>
        </p:spPr>
      </p:pic>
      <p:sp>
        <p:nvSpPr>
          <p:cNvPr id="32" name="Rectangle 31">
            <a:extLst>
              <a:ext uri="{FF2B5EF4-FFF2-40B4-BE49-F238E27FC236}">
                <a16:creationId xmlns:a16="http://schemas.microsoft.com/office/drawing/2014/main" id="{92AFC398-9263-43B8-98C4-6D97765B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a:extLst>
              <a:ext uri="{FF2B5EF4-FFF2-40B4-BE49-F238E27FC236}">
                <a16:creationId xmlns:a16="http://schemas.microsoft.com/office/drawing/2014/main" id="{C3F180D0-951F-4FB1-8AC1-0CB70C61EF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600281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D62DB5A-5AA0-4E7E-94AB-AD20F02CA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5" name="Rectangle 24">
            <a:extLst>
              <a:ext uri="{FF2B5EF4-FFF2-40B4-BE49-F238E27FC236}">
                <a16:creationId xmlns:a16="http://schemas.microsoft.com/office/drawing/2014/main" id="{0F086ECE-EF43-4B07-9DD0-59679471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27" name="Rectangle 26">
            <a:extLst>
              <a:ext uri="{FF2B5EF4-FFF2-40B4-BE49-F238E27FC236}">
                <a16:creationId xmlns:a16="http://schemas.microsoft.com/office/drawing/2014/main" id="{3CE74505-85B7-4C6D-8066-30E306CB8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useBgFill="1">
        <p:nvSpPr>
          <p:cNvPr id="29" name="Rectangle 28">
            <a:extLst>
              <a:ext uri="{FF2B5EF4-FFF2-40B4-BE49-F238E27FC236}">
                <a16:creationId xmlns:a16="http://schemas.microsoft.com/office/drawing/2014/main" id="{F518D20D-5F05-49C3-8900-68783F8A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1" name="Rectangle 30">
            <a:extLst>
              <a:ext uri="{FF2B5EF4-FFF2-40B4-BE49-F238E27FC236}">
                <a16:creationId xmlns:a16="http://schemas.microsoft.com/office/drawing/2014/main" id="{FF50CA5B-2FF8-43D9-B7D8-3BDE1BFD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05BBDBDF-EA6D-6234-A2EC-37AC584A914B}"/>
              </a:ext>
            </a:extLst>
          </p:cNvPr>
          <p:cNvSpPr>
            <a:spLocks noGrp="1"/>
          </p:cNvSpPr>
          <p:nvPr>
            <p:ph type="title"/>
          </p:nvPr>
        </p:nvSpPr>
        <p:spPr>
          <a:xfrm>
            <a:off x="777240" y="1122363"/>
            <a:ext cx="7317348" cy="2387600"/>
          </a:xfrm>
        </p:spPr>
        <p:txBody>
          <a:bodyPr vert="horz" lIns="91440" tIns="45720" rIns="91440" bIns="45720" rtlCol="0" anchor="b">
            <a:normAutofit/>
          </a:bodyPr>
          <a:lstStyle/>
          <a:p>
            <a:r>
              <a:rPr lang="en-US"/>
              <a:t> Questions &amp; Discussion</a:t>
            </a:r>
          </a:p>
        </p:txBody>
      </p:sp>
      <p:sp>
        <p:nvSpPr>
          <p:cNvPr id="33" name="Rectangle 32">
            <a:extLst>
              <a:ext uri="{FF2B5EF4-FFF2-40B4-BE49-F238E27FC236}">
                <a16:creationId xmlns:a16="http://schemas.microsoft.com/office/drawing/2014/main" id="{D060EAFE-C840-4DAF-B8B5-D73E98076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Questions">
            <a:extLst>
              <a:ext uri="{FF2B5EF4-FFF2-40B4-BE49-F238E27FC236}">
                <a16:creationId xmlns:a16="http://schemas.microsoft.com/office/drawing/2014/main" id="{12464056-C171-CBF8-CCB5-B56FB6F8C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6170" y="252537"/>
            <a:ext cx="2934559" cy="2934559"/>
          </a:xfrm>
          <a:prstGeom prst="rect">
            <a:avLst/>
          </a:prstGeom>
        </p:spPr>
      </p:pic>
      <p:sp>
        <p:nvSpPr>
          <p:cNvPr id="35" name="Rectangle 34">
            <a:extLst>
              <a:ext uri="{FF2B5EF4-FFF2-40B4-BE49-F238E27FC236}">
                <a16:creationId xmlns:a16="http://schemas.microsoft.com/office/drawing/2014/main" id="{9F2FF5F7-8CB8-4DD0-890B-C68D3C731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a:extLst>
              <a:ext uri="{FF2B5EF4-FFF2-40B4-BE49-F238E27FC236}">
                <a16:creationId xmlns:a16="http://schemas.microsoft.com/office/drawing/2014/main" id="{CF86EB89-5CAA-4AA5-907F-09707CF4A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127926473"/>
      </p:ext>
    </p:extLst>
  </p:cSld>
  <p:clrMapOvr>
    <a:masterClrMapping/>
  </p:clrMapOvr>
</p:sld>
</file>

<file path=ppt/theme/theme1.xml><?xml version="1.0" encoding="utf-8"?>
<a:theme xmlns:a="http://schemas.openxmlformats.org/drawingml/2006/main" name="CelebrationVTI">
  <a:themeElements>
    <a:clrScheme name="AnalogousFromLightSeedLeftStep">
      <a:dk1>
        <a:srgbClr val="000000"/>
      </a:dk1>
      <a:lt1>
        <a:srgbClr val="FFFFFF"/>
      </a:lt1>
      <a:dk2>
        <a:srgbClr val="213A3B"/>
      </a:dk2>
      <a:lt2>
        <a:srgbClr val="E8E5E2"/>
      </a:lt2>
      <a:accent1>
        <a:srgbClr val="81A6C4"/>
      </a:accent1>
      <a:accent2>
        <a:srgbClr val="6EADAF"/>
      </a:accent2>
      <a:accent3>
        <a:srgbClr val="7BAC99"/>
      </a:accent3>
      <a:accent4>
        <a:srgbClr val="6EAF7B"/>
      </a:accent4>
      <a:accent5>
        <a:srgbClr val="86AC7B"/>
      </a:accent5>
      <a:accent6>
        <a:srgbClr val="93AA6B"/>
      </a:accent6>
      <a:hlink>
        <a:srgbClr val="9F795B"/>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brationVTI" id="{BAD6E4D6-FB5F-472A-BAD2-154760D77BE0}" vid="{59D360FE-6438-46F1-A5A6-11415132A23A}"/>
    </a:ext>
  </a:extLst>
</a:theme>
</file>

<file path=docProps/app.xml><?xml version="1.0" encoding="utf-8"?>
<Properties xmlns="http://schemas.openxmlformats.org/officeDocument/2006/extended-properties" xmlns:vt="http://schemas.openxmlformats.org/officeDocument/2006/docPropsVTypes">
  <Template>Organic</Template>
  <TotalTime>1450</TotalTime>
  <Words>807</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Nova</vt:lpstr>
      <vt:lpstr>CelebrationVTI</vt:lpstr>
      <vt:lpstr>GloBox Food and Drink Banner A/B Test</vt:lpstr>
      <vt:lpstr>Introduction</vt:lpstr>
      <vt:lpstr>Test Design and Key Metrics</vt:lpstr>
      <vt:lpstr>Data Overview and User Characteristics</vt:lpstr>
      <vt:lpstr>User Characteristics - Gender and Device</vt:lpstr>
      <vt:lpstr>Country Analysis</vt:lpstr>
      <vt:lpstr>Conclusions and Recommendations</vt:lpstr>
      <vt:lpstr>Future Work</vt:lpstr>
      <vt:lpstr> Questions &amp; Discussion</vt:lpstr>
      <vt:lpstr>Thank you for your time and attention. I look forward to hearing your thoughts and answering any questions you may have.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GloBox Food and Drink Banner A/B Test</dc:title>
  <dc:creator>Bradley Hazelton</dc:creator>
  <cp:lastModifiedBy>Bradley Hazelton</cp:lastModifiedBy>
  <cp:revision>2</cp:revision>
  <dcterms:created xsi:type="dcterms:W3CDTF">2023-07-06T04:04:59Z</dcterms:created>
  <dcterms:modified xsi:type="dcterms:W3CDTF">2023-07-07T04:15:29Z</dcterms:modified>
</cp:coreProperties>
</file>