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273" r:id="rId3"/>
    <p:sldId id="281" r:id="rId4"/>
    <p:sldId id="282" r:id="rId5"/>
    <p:sldId id="283" r:id="rId6"/>
    <p:sldId id="284" r:id="rId7"/>
    <p:sldId id="285" r:id="rId8"/>
    <p:sldId id="286" r:id="rId9"/>
    <p:sldId id="287" r:id="rId10"/>
    <p:sldId id="288" r:id="rId11"/>
    <p:sldId id="274" r:id="rId12"/>
    <p:sldId id="289" r:id="rId13"/>
    <p:sldId id="290" r:id="rId14"/>
    <p:sldId id="267"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0" autoAdjust="0"/>
  </p:normalViewPr>
  <p:slideViewPr>
    <p:cSldViewPr snapToGrid="0">
      <p:cViewPr varScale="1">
        <p:scale>
          <a:sx n="92" d="100"/>
          <a:sy n="92" d="100"/>
        </p:scale>
        <p:origin x="1314" y="7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Good afternoon everyone, and thank you for being here. Today, we're diving into an exciting roadmap for </a:t>
            </a:r>
            <a:r>
              <a:rPr lang="en-US" b="0" i="0" dirty="0" err="1">
                <a:solidFill>
                  <a:srgbClr val="374151"/>
                </a:solidFill>
                <a:effectLst/>
                <a:latin typeface="Söhne"/>
              </a:rPr>
              <a:t>TravelTide's</a:t>
            </a:r>
            <a:r>
              <a:rPr lang="en-US" b="0" i="0" dirty="0">
                <a:solidFill>
                  <a:srgbClr val="374151"/>
                </a:solidFill>
                <a:effectLst/>
                <a:latin typeface="Söhne"/>
              </a:rPr>
              <a:t> future. Our objective is simple yet impactful: we want to make our customers feel special by offering them rewards that truly resonate with them. And how are we doing this? By smartly using data to personalize their travel experience. So, let's embark on this journey to unlock customer loyalty and propel </a:t>
            </a:r>
            <a:r>
              <a:rPr lang="en-US" b="0" i="0" dirty="0" err="1">
                <a:solidFill>
                  <a:srgbClr val="374151"/>
                </a:solidFill>
                <a:effectLst/>
                <a:latin typeface="Söhne"/>
              </a:rPr>
              <a:t>TravelTide</a:t>
            </a:r>
            <a:r>
              <a:rPr lang="en-US" b="0" i="0" dirty="0">
                <a:solidFill>
                  <a:srgbClr val="374151"/>
                </a:solidFill>
                <a:effectLst/>
                <a:latin typeface="Söhne"/>
              </a:rPr>
              <a:t> forward.</a:t>
            </a:r>
            <a:br>
              <a:rPr lang="en-US" dirty="0"/>
            </a:br>
            <a:endParaRPr lang="en-CA" dirty="0"/>
          </a:p>
        </p:txBody>
      </p:sp>
      <p:sp>
        <p:nvSpPr>
          <p:cNvPr id="4" name="Slide Number Placeholder 3"/>
          <p:cNvSpPr>
            <a:spLocks noGrp="1"/>
          </p:cNvSpPr>
          <p:nvPr>
            <p:ph type="sldNum" sz="quarter" idx="5"/>
          </p:nvPr>
        </p:nvSpPr>
        <p:spPr/>
        <p:txBody>
          <a:bodyPr/>
          <a:lstStyle/>
          <a:p>
            <a:fld id="{7FB667E1-E601-4AAF-B95C-B25720D70A60}" type="slidenum">
              <a:rPr lang="en-CA" smtClean="0"/>
              <a:t>2</a:t>
            </a:fld>
            <a:endParaRPr lang="en-CA"/>
          </a:p>
        </p:txBody>
      </p:sp>
    </p:spTree>
    <p:extLst>
      <p:ext uri="{BB962C8B-B14F-4D97-AF65-F5344CB8AC3E}">
        <p14:creationId xmlns:p14="http://schemas.microsoft.com/office/powerpoint/2010/main" val="2099228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Let's focus on this bar chart, which encapsulates the average booking value for each of our customer segments. As you can observe, the 'Exclusive Discounts' segment has the highest average booking value, followed by 'Free Hotel Meal,' 'Free Hotel Night,' 'Lounge Access,' and finally, 'Free Cancellation.'</a:t>
            </a:r>
          </a:p>
          <a:p>
            <a:pPr algn="l"/>
            <a:r>
              <a:rPr lang="en-US" b="0" i="0" dirty="0">
                <a:solidFill>
                  <a:srgbClr val="374151"/>
                </a:solidFill>
                <a:effectLst/>
                <a:latin typeface="Söhne"/>
              </a:rPr>
              <a:t>This chart serves as a concise visual summary, allowing us to quickly gauge the average spending in each segment. Understanding this is vital as we customize our rewards and incentives to meet the unique needs and behaviors of each segment.</a:t>
            </a:r>
          </a:p>
          <a:p>
            <a:pPr algn="l"/>
            <a:r>
              <a:rPr lang="en-US" b="0" i="0" dirty="0">
                <a:solidFill>
                  <a:srgbClr val="374151"/>
                </a:solidFill>
                <a:effectLst/>
                <a:latin typeface="Söhne"/>
              </a:rPr>
              <a:t>It's important to note that these figures represent the average booking value, not the lifetime value, of customers in each segment. This gives us insights into the immediate revenue impact of each booking, which is crucial for short-term planning and offers.</a:t>
            </a:r>
          </a:p>
          <a:p>
            <a:endParaRPr lang="en-CA" dirty="0"/>
          </a:p>
          <a:p>
            <a:r>
              <a:rPr lang="en-US" b="0" i="0" dirty="0">
                <a:solidFill>
                  <a:srgbClr val="374151"/>
                </a:solidFill>
                <a:effectLst/>
                <a:latin typeface="Söhne"/>
              </a:rPr>
              <a:t>Are there any questions about this summary before we proceed?</a:t>
            </a:r>
            <a:endParaRPr lang="en-CA" dirty="0"/>
          </a:p>
        </p:txBody>
      </p:sp>
      <p:sp>
        <p:nvSpPr>
          <p:cNvPr id="4" name="Slide Number Placeholder 3"/>
          <p:cNvSpPr>
            <a:spLocks noGrp="1"/>
          </p:cNvSpPr>
          <p:nvPr>
            <p:ph type="sldNum" sz="quarter" idx="5"/>
          </p:nvPr>
        </p:nvSpPr>
        <p:spPr/>
        <p:txBody>
          <a:bodyPr/>
          <a:lstStyle/>
          <a:p>
            <a:fld id="{7FB667E1-E601-4AAF-B95C-B25720D70A60}" type="slidenum">
              <a:rPr lang="en-CA" smtClean="0"/>
              <a:t>11</a:t>
            </a:fld>
            <a:endParaRPr lang="en-CA"/>
          </a:p>
        </p:txBody>
      </p:sp>
    </p:spTree>
    <p:extLst>
      <p:ext uri="{BB962C8B-B14F-4D97-AF65-F5344CB8AC3E}">
        <p14:creationId xmlns:p14="http://schemas.microsoft.com/office/powerpoint/2010/main" val="70432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Let's dive into our first recommendation, which is A/B Testing for Segment Validation.</a:t>
            </a:r>
          </a:p>
          <a:p>
            <a:pPr algn="l"/>
            <a:endParaRPr lang="en-US" b="0" i="0" dirty="0">
              <a:solidFill>
                <a:srgbClr val="374151"/>
              </a:solidFill>
              <a:effectLst/>
              <a:latin typeface="Söhne"/>
            </a:endParaRPr>
          </a:p>
          <a:p>
            <a:pPr algn="l"/>
            <a:r>
              <a:rPr lang="en-US" b="0" i="0" dirty="0">
                <a:solidFill>
                  <a:srgbClr val="374151"/>
                </a:solidFill>
                <a:effectLst/>
                <a:latin typeface="Söhne"/>
              </a:rPr>
              <a:t>As we've identified distinct customer segments, it's crucial to validate that the targeted perks we're considering are indeed effective for each group. A/B testing allows us to do just that.</a:t>
            </a:r>
          </a:p>
          <a:p>
            <a:pPr algn="l"/>
            <a:endParaRPr lang="en-US" b="0" i="0" dirty="0">
              <a:solidFill>
                <a:srgbClr val="374151"/>
              </a:solidFill>
              <a:effectLst/>
              <a:latin typeface="Söhne"/>
            </a:endParaRPr>
          </a:p>
          <a:p>
            <a:pPr algn="l"/>
            <a:r>
              <a:rPr lang="en-US" b="0" i="0" dirty="0">
                <a:solidFill>
                  <a:srgbClr val="374151"/>
                </a:solidFill>
                <a:effectLst/>
                <a:latin typeface="Söhne"/>
              </a:rPr>
              <a:t>We propose a timeline of 4-6 weeks for this testing phase. During this period, we'll randomly assign customers from each segment to either a control group, which receives no perks, or a test group, which receives the targeted perk.</a:t>
            </a:r>
          </a:p>
          <a:p>
            <a:pPr algn="l"/>
            <a:endParaRPr lang="en-US" b="0" i="0" dirty="0">
              <a:solidFill>
                <a:srgbClr val="374151"/>
              </a:solidFill>
              <a:effectLst/>
              <a:latin typeface="Söhne"/>
            </a:endParaRPr>
          </a:p>
          <a:p>
            <a:pPr algn="l"/>
            <a:r>
              <a:rPr lang="en-US" b="0" i="0" dirty="0">
                <a:solidFill>
                  <a:srgbClr val="374151"/>
                </a:solidFill>
                <a:effectLst/>
                <a:latin typeface="Söhne"/>
              </a:rPr>
              <a:t>Our key performance indicators will be conversion rates and customer engagement. By comparing these metrics between the test and control groups, we can accurately measure the effectiveness of each perk.</a:t>
            </a:r>
          </a:p>
          <a:p>
            <a:pPr algn="l"/>
            <a:endParaRPr lang="en-US" b="0" i="0" dirty="0">
              <a:solidFill>
                <a:srgbClr val="374151"/>
              </a:solidFill>
              <a:effectLst/>
              <a:latin typeface="Söhne"/>
            </a:endParaRPr>
          </a:p>
          <a:p>
            <a:pPr algn="l"/>
            <a:r>
              <a:rPr lang="en-US" b="0" i="0" dirty="0">
                <a:solidFill>
                  <a:srgbClr val="374151"/>
                </a:solidFill>
                <a:effectLst/>
                <a:latin typeface="Söhne"/>
              </a:rPr>
              <a:t>This approach not only mitigates risk but also ensures that we're allocating resources to strategies that have a proven impact on customer behavior.</a:t>
            </a:r>
            <a:br>
              <a:rPr lang="en-US" b="0" i="0" dirty="0">
                <a:solidFill>
                  <a:srgbClr val="374151"/>
                </a:solidFill>
                <a:effectLst/>
                <a:latin typeface="Söhne"/>
              </a:rPr>
            </a:br>
            <a:endParaRPr lang="en-US" b="0" i="0" dirty="0">
              <a:solidFill>
                <a:srgbClr val="374151"/>
              </a:solidFill>
              <a:effectLst/>
              <a:latin typeface="Söhne"/>
            </a:endParaRPr>
          </a:p>
          <a:p>
            <a:pPr algn="l"/>
            <a:r>
              <a:rPr lang="en-US" b="0" i="0" dirty="0">
                <a:solidFill>
                  <a:srgbClr val="374151"/>
                </a:solidFill>
                <a:effectLst/>
                <a:latin typeface="Söhne"/>
              </a:rPr>
              <a:t>By the end of the testing phase, we aim to have actionable insights that will inform the full-scale launch of our rewards program.</a:t>
            </a:r>
          </a:p>
        </p:txBody>
      </p:sp>
      <p:sp>
        <p:nvSpPr>
          <p:cNvPr id="4" name="Slide Number Placeholder 3"/>
          <p:cNvSpPr>
            <a:spLocks noGrp="1"/>
          </p:cNvSpPr>
          <p:nvPr>
            <p:ph type="sldNum" sz="quarter" idx="5"/>
          </p:nvPr>
        </p:nvSpPr>
        <p:spPr/>
        <p:txBody>
          <a:bodyPr/>
          <a:lstStyle/>
          <a:p>
            <a:fld id="{7FB667E1-E601-4AAF-B95C-B25720D70A60}" type="slidenum">
              <a:rPr lang="en-CA" smtClean="0"/>
              <a:t>12</a:t>
            </a:fld>
            <a:endParaRPr lang="en-CA"/>
          </a:p>
        </p:txBody>
      </p:sp>
    </p:spTree>
    <p:extLst>
      <p:ext uri="{BB962C8B-B14F-4D97-AF65-F5344CB8AC3E}">
        <p14:creationId xmlns:p14="http://schemas.microsoft.com/office/powerpoint/2010/main" val="261390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Moving on to our next recommendation, we suggest launching a targeted email campaign based on the customer segments we've identified.</a:t>
            </a:r>
          </a:p>
          <a:p>
            <a:pPr algn="l"/>
            <a:endParaRPr lang="en-US" b="0" i="0" dirty="0">
              <a:solidFill>
                <a:srgbClr val="374151"/>
              </a:solidFill>
              <a:effectLst/>
              <a:latin typeface="Söhne"/>
            </a:endParaRPr>
          </a:p>
          <a:p>
            <a:pPr algn="l"/>
            <a:r>
              <a:rPr lang="en-US" b="0" i="0" dirty="0">
                <a:solidFill>
                  <a:srgbClr val="374151"/>
                </a:solidFill>
                <a:effectLst/>
                <a:latin typeface="Söhne"/>
              </a:rPr>
              <a:t>The beauty of segmentation is that it allows us to tailor our messaging and offers. We can further refine these segments based on average spend, enabling us to focus our efforts on high-value customers first.</a:t>
            </a:r>
          </a:p>
          <a:p>
            <a:pPr algn="l"/>
            <a:r>
              <a:rPr lang="en-US" b="0" i="0" dirty="0">
                <a:solidFill>
                  <a:srgbClr val="374151"/>
                </a:solidFill>
                <a:effectLst/>
                <a:latin typeface="Söhne"/>
              </a:rPr>
              <a:t>Our key performance indicators for this initiative will be customer lifetime value and engagement rates. These metrics will give us a comprehensive view of how well the program is resonating with our customer base.</a:t>
            </a:r>
          </a:p>
          <a:p>
            <a:pPr algn="l"/>
            <a:endParaRPr lang="en-US" b="0" i="0" dirty="0">
              <a:solidFill>
                <a:srgbClr val="374151"/>
              </a:solidFill>
              <a:effectLst/>
              <a:latin typeface="Söhne"/>
            </a:endParaRPr>
          </a:p>
          <a:p>
            <a:pPr algn="l"/>
            <a:r>
              <a:rPr lang="en-US" b="0" i="0" dirty="0">
                <a:solidFill>
                  <a:srgbClr val="374151"/>
                </a:solidFill>
                <a:effectLst/>
                <a:latin typeface="Söhne"/>
              </a:rPr>
              <a:t>We propose an initial rollout period of two weeks, followed by a first evaluation after one month. This will allow us to make data-driven adjustments to the program as needed.</a:t>
            </a:r>
          </a:p>
          <a:p>
            <a:pPr algn="l"/>
            <a:r>
              <a:rPr lang="en-US" b="0" i="0" dirty="0">
                <a:solidFill>
                  <a:srgbClr val="374151"/>
                </a:solidFill>
                <a:effectLst/>
                <a:latin typeface="Söhne"/>
              </a:rPr>
              <a:t>By aligning our rewards program with customer behavior and preferences, we aim to not only increase engagement but also elevate the overall customer experience.</a:t>
            </a:r>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7FB667E1-E601-4AAF-B95C-B25720D70A60}" type="slidenum">
              <a:rPr lang="en-CA" smtClean="0"/>
              <a:t>13</a:t>
            </a:fld>
            <a:endParaRPr lang="en-CA"/>
          </a:p>
        </p:txBody>
      </p:sp>
    </p:spTree>
    <p:extLst>
      <p:ext uri="{BB962C8B-B14F-4D97-AF65-F5344CB8AC3E}">
        <p14:creationId xmlns:p14="http://schemas.microsoft.com/office/powerpoint/2010/main" val="231265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FB667E1-E601-4AAF-B95C-B25720D70A60}" type="slidenum">
              <a:rPr lang="en-CA" smtClean="0"/>
              <a:t>14</a:t>
            </a:fld>
            <a:endParaRPr lang="en-CA"/>
          </a:p>
        </p:txBody>
      </p:sp>
    </p:spTree>
    <p:extLst>
      <p:ext uri="{BB962C8B-B14F-4D97-AF65-F5344CB8AC3E}">
        <p14:creationId xmlns:p14="http://schemas.microsoft.com/office/powerpoint/2010/main" val="169995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FB667E1-E601-4AAF-B95C-B25720D70A60}" type="slidenum">
              <a:rPr lang="en-CA" smtClean="0"/>
              <a:t>15</a:t>
            </a:fld>
            <a:endParaRPr lang="en-CA"/>
          </a:p>
        </p:txBody>
      </p:sp>
    </p:spTree>
    <p:extLst>
      <p:ext uri="{BB962C8B-B14F-4D97-AF65-F5344CB8AC3E}">
        <p14:creationId xmlns:p14="http://schemas.microsoft.com/office/powerpoint/2010/main" val="214079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Let's start by outlining our objectives for this analysis.</a:t>
            </a:r>
          </a:p>
          <a:p>
            <a:pPr algn="l"/>
            <a:r>
              <a:rPr lang="en-US" b="0" i="0" dirty="0">
                <a:solidFill>
                  <a:srgbClr val="374151"/>
                </a:solidFill>
                <a:effectLst/>
                <a:latin typeface="Söhne"/>
              </a:rPr>
              <a:t>Firstly, we aimed to identify distinct customer segments within our user base. Understanding our customers' behaviors and preferences is the first step in offering them a service that they can't resist.</a:t>
            </a:r>
          </a:p>
          <a:p>
            <a:pPr algn="l"/>
            <a:r>
              <a:rPr lang="en-US" b="0" i="0" dirty="0">
                <a:solidFill>
                  <a:srgbClr val="374151"/>
                </a:solidFill>
                <a:effectLst/>
                <a:latin typeface="Söhne"/>
              </a:rPr>
              <a:t>Secondly, we wanted to align these segments with tailored travel perks. The idea is to offer perks that are not just attractive, but also relevant to each segment.</a:t>
            </a:r>
          </a:p>
          <a:p>
            <a:pPr algn="l"/>
            <a:r>
              <a:rPr lang="en-US" b="0" i="0" dirty="0">
                <a:solidFill>
                  <a:srgbClr val="374151"/>
                </a:solidFill>
                <a:effectLst/>
                <a:latin typeface="Söhne"/>
              </a:rPr>
              <a:t>And finally the ultimate goal is to enhance customer retention. We believe that a personalized approach to rewards will not only make our customers happy but also make them stay with us for the long haul.</a:t>
            </a:r>
          </a:p>
          <a:p>
            <a:pPr algn="l"/>
            <a:r>
              <a:rPr lang="en-US" b="0" i="0" dirty="0">
                <a:solidFill>
                  <a:srgbClr val="374151"/>
                </a:solidFill>
                <a:effectLst/>
                <a:latin typeface="Söhne"/>
              </a:rPr>
              <a:t>These objectives guided our analysis and helped us focus on what truly matters: our customers.</a:t>
            </a:r>
          </a:p>
        </p:txBody>
      </p:sp>
      <p:sp>
        <p:nvSpPr>
          <p:cNvPr id="4" name="Slide Number Placeholder 3"/>
          <p:cNvSpPr>
            <a:spLocks noGrp="1"/>
          </p:cNvSpPr>
          <p:nvPr>
            <p:ph type="sldNum" sz="quarter" idx="5"/>
          </p:nvPr>
        </p:nvSpPr>
        <p:spPr/>
        <p:txBody>
          <a:bodyPr/>
          <a:lstStyle/>
          <a:p>
            <a:fld id="{7FB667E1-E601-4AAF-B95C-B25720D70A60}" type="slidenum">
              <a:rPr lang="en-CA" smtClean="0"/>
              <a:t>3</a:t>
            </a:fld>
            <a:endParaRPr lang="en-CA"/>
          </a:p>
        </p:txBody>
      </p:sp>
    </p:spTree>
    <p:extLst>
      <p:ext uri="{BB962C8B-B14F-4D97-AF65-F5344CB8AC3E}">
        <p14:creationId xmlns:p14="http://schemas.microsoft.com/office/powerpoint/2010/main" val="34606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slide, you'll see a pie chart that represents the different customer segments we've identified, along with the tailored perks that would most appeal to each group. For instance, 'The Long-Stay Guests' are a significant portion of our customer base, and they would highly value a free hotel night with their flight bookings. This approach allows us to be strategic in offering perks that not only delight our customers but also make business sense for </a:t>
            </a:r>
            <a:r>
              <a:rPr lang="en-US" b="0" i="0" dirty="0" err="1">
                <a:solidFill>
                  <a:srgbClr val="374151"/>
                </a:solidFill>
                <a:effectLst/>
                <a:latin typeface="Söhne"/>
              </a:rPr>
              <a:t>TravelTide</a:t>
            </a:r>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b="0" i="0" dirty="0">
                <a:solidFill>
                  <a:srgbClr val="374151"/>
                </a:solidFill>
                <a:effectLst/>
                <a:latin typeface="Söhne"/>
              </a:rPr>
              <a:t>By aligning these perks with specific customer segments, we're not just enhancing customer satisfaction; we're also setting the stage for increased loyalty and, ultimately, revenue growth</a:t>
            </a:r>
          </a:p>
        </p:txBody>
      </p:sp>
      <p:sp>
        <p:nvSpPr>
          <p:cNvPr id="4" name="Slide Number Placeholder 3"/>
          <p:cNvSpPr>
            <a:spLocks noGrp="1"/>
          </p:cNvSpPr>
          <p:nvPr>
            <p:ph type="sldNum" sz="quarter" idx="5"/>
          </p:nvPr>
        </p:nvSpPr>
        <p:spPr/>
        <p:txBody>
          <a:bodyPr/>
          <a:lstStyle/>
          <a:p>
            <a:fld id="{7FB667E1-E601-4AAF-B95C-B25720D70A60}" type="slidenum">
              <a:rPr lang="en-CA" smtClean="0"/>
              <a:t>4</a:t>
            </a:fld>
            <a:endParaRPr lang="en-CA"/>
          </a:p>
        </p:txBody>
      </p:sp>
    </p:spTree>
    <p:extLst>
      <p:ext uri="{BB962C8B-B14F-4D97-AF65-F5344CB8AC3E}">
        <p14:creationId xmlns:p14="http://schemas.microsoft.com/office/powerpoint/2010/main" val="162431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segment, we have our top spenders, making up the top 15% of our customer base. These are the customers who contribute significantly to our revenue and are ideal candidates for our most exclusive perks. With an average lifetime spend of over $11,000, these customers are looking for premium experiences, and we recommend offering them exclusive discounts as part of our rewards program. These customers potentially would want a premium tier of the rewards program offering enhanced travel experiences. Our top customer has spent a total of $208,658 on two trips!</a:t>
            </a:r>
          </a:p>
          <a:p>
            <a:pPr algn="l"/>
            <a:endParaRPr lang="en-US" b="0" i="0" dirty="0">
              <a:solidFill>
                <a:srgbClr val="374151"/>
              </a:solidFill>
              <a:effectLst/>
              <a:latin typeface="Söhne"/>
            </a:endParaRPr>
          </a:p>
          <a:p>
            <a:pPr algn="l"/>
            <a:r>
              <a:rPr lang="en-US" b="0" i="0" dirty="0">
                <a:solidFill>
                  <a:srgbClr val="374151"/>
                </a:solidFill>
                <a:effectLst/>
                <a:latin typeface="Söhne"/>
              </a:rPr>
              <a:t>The chart shows the distribution of the customers in this segment. We have used a </a:t>
            </a:r>
            <a:r>
              <a:rPr lang="en-CA" b="0" i="0" dirty="0">
                <a:solidFill>
                  <a:srgbClr val="374151"/>
                </a:solidFill>
                <a:effectLst/>
                <a:latin typeface="Söhne"/>
              </a:rPr>
              <a:t>logarithmic scale to better show the relative distribution of the numbers as it will compress the high numbers and expand the lower numbers allowing us to focus on patterns and distribution rather than getting lost in large numbers.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7FB667E1-E601-4AAF-B95C-B25720D70A60}" type="slidenum">
              <a:rPr lang="en-CA" smtClean="0"/>
              <a:t>5</a:t>
            </a:fld>
            <a:endParaRPr lang="en-CA"/>
          </a:p>
        </p:txBody>
      </p:sp>
    </p:spTree>
    <p:extLst>
      <p:ext uri="{BB962C8B-B14F-4D97-AF65-F5344CB8AC3E}">
        <p14:creationId xmlns:p14="http://schemas.microsoft.com/office/powerpoint/2010/main" val="150306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our next segment, we have 'The Planner's Choice,' which consists of travelers who book well in advance (90 days) as well as travelers who are booking 1-night stays. This segment is perfect for perks that add value without breaking the bank. With an average booking value of $2,495 and 416 travelers in this category, we recommend offering a Free Hotel Meal as part of our rewards program.</a:t>
            </a:r>
          </a:p>
          <a:p>
            <a:pPr algn="l"/>
            <a:endParaRPr lang="en-US" b="0" i="0" dirty="0">
              <a:solidFill>
                <a:srgbClr val="374151"/>
              </a:solidFill>
              <a:effectLst/>
              <a:latin typeface="Söhne"/>
            </a:endParaRPr>
          </a:p>
          <a:p>
            <a:pPr algn="l"/>
            <a:r>
              <a:rPr lang="en-US" b="0" i="0" dirty="0">
                <a:solidFill>
                  <a:srgbClr val="374151"/>
                </a:solidFill>
                <a:effectLst/>
                <a:latin typeface="Söhne"/>
              </a:rPr>
              <a:t>Travelers booking well in advance are trying to get the best bang for the buck for their travel dollar, before any discounts. Giving the option to have a free meal at their hotel is a little extra value. With the travelers booking 1-night stays, further – those checking in before 6pm, having a nice meal after checking into their room would be a very welcome perk.</a:t>
            </a:r>
          </a:p>
          <a:p>
            <a:pPr algn="l"/>
            <a:endParaRPr lang="en-US" b="0" i="0" dirty="0">
              <a:solidFill>
                <a:srgbClr val="374151"/>
              </a:solidFill>
              <a:effectLst/>
              <a:latin typeface="Söhne"/>
            </a:endParaRPr>
          </a:p>
          <a:p>
            <a:pPr algn="l"/>
            <a:r>
              <a:rPr lang="en-US" b="0" i="0" dirty="0">
                <a:solidFill>
                  <a:srgbClr val="374151"/>
                </a:solidFill>
                <a:effectLst/>
                <a:latin typeface="Söhne"/>
              </a:rPr>
              <a:t>The chart you see here shows the distribution of the average booking values for this segment. Just like before, we've used a logarithmic scale to give you a clearer view of the distribution, making it easier to identify patterns and opportunities for targeted engagement.</a:t>
            </a:r>
          </a:p>
        </p:txBody>
      </p:sp>
      <p:sp>
        <p:nvSpPr>
          <p:cNvPr id="4" name="Slide Number Placeholder 3"/>
          <p:cNvSpPr>
            <a:spLocks noGrp="1"/>
          </p:cNvSpPr>
          <p:nvPr>
            <p:ph type="sldNum" sz="quarter" idx="5"/>
          </p:nvPr>
        </p:nvSpPr>
        <p:spPr/>
        <p:txBody>
          <a:bodyPr/>
          <a:lstStyle/>
          <a:p>
            <a:fld id="{7FB667E1-E601-4AAF-B95C-B25720D70A60}" type="slidenum">
              <a:rPr lang="en-CA" smtClean="0"/>
              <a:t>6</a:t>
            </a:fld>
            <a:endParaRPr lang="en-CA"/>
          </a:p>
        </p:txBody>
      </p:sp>
    </p:spTree>
    <p:extLst>
      <p:ext uri="{BB962C8B-B14F-4D97-AF65-F5344CB8AC3E}">
        <p14:creationId xmlns:p14="http://schemas.microsoft.com/office/powerpoint/2010/main" val="255325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segment, we focus on 'The Long-Stay Guests,' travelers who book trips that last 4 nights or longer. With over 800 travelers in this segment booking trips that are a week or longer, this group is ideal for perks that enhance their extended stays. We recommend offering a Free Night Hotel Stay with Flight as part of our rewards program.</a:t>
            </a:r>
          </a:p>
          <a:p>
            <a:pPr algn="l"/>
            <a:r>
              <a:rPr lang="en-US" b="0" i="0" dirty="0">
                <a:solidFill>
                  <a:srgbClr val="374151"/>
                </a:solidFill>
                <a:effectLst/>
                <a:latin typeface="Söhne"/>
              </a:rPr>
              <a:t>These travelers are not just looking for a place to stay; they're looking for an experience. Offering a free night can be a significant incentive for them to extend their trips even further, and it opens the door for upselling additional services like car rentals and theme park tickets.</a:t>
            </a:r>
          </a:p>
          <a:p>
            <a:pPr algn="l"/>
            <a:r>
              <a:rPr lang="en-US" b="0" i="0" dirty="0">
                <a:solidFill>
                  <a:srgbClr val="374151"/>
                </a:solidFill>
                <a:effectLst/>
                <a:latin typeface="Söhne"/>
              </a:rPr>
              <a:t>The chart you see here shows the distribution of the average booking values for this segment. Unlike the previous segments, the distribution here is more balanced, making it easier to identify patterns and opportunities for targeted engagement.</a:t>
            </a:r>
          </a:p>
        </p:txBody>
      </p:sp>
      <p:sp>
        <p:nvSpPr>
          <p:cNvPr id="4" name="Slide Number Placeholder 3"/>
          <p:cNvSpPr>
            <a:spLocks noGrp="1"/>
          </p:cNvSpPr>
          <p:nvPr>
            <p:ph type="sldNum" sz="quarter" idx="5"/>
          </p:nvPr>
        </p:nvSpPr>
        <p:spPr/>
        <p:txBody>
          <a:bodyPr/>
          <a:lstStyle/>
          <a:p>
            <a:fld id="{7FB667E1-E601-4AAF-B95C-B25720D70A60}" type="slidenum">
              <a:rPr lang="en-CA" smtClean="0"/>
              <a:t>7</a:t>
            </a:fld>
            <a:endParaRPr lang="en-CA"/>
          </a:p>
        </p:txBody>
      </p:sp>
    </p:spTree>
    <p:extLst>
      <p:ext uri="{BB962C8B-B14F-4D97-AF65-F5344CB8AC3E}">
        <p14:creationId xmlns:p14="http://schemas.microsoft.com/office/powerpoint/2010/main" val="356539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segment, we focus on 'The Global Traveler,' a group that primarily consists of international travelers. This segment is relatively small, with 96 travelers, but it's a segment that we expect to grow as international travel continues to rebound post-pandemic. The average lifetime value for customers in this segment is approximately $2,261.</a:t>
            </a:r>
          </a:p>
          <a:p>
            <a:pPr algn="l"/>
            <a:r>
              <a:rPr lang="en-US" b="0" i="0" dirty="0">
                <a:solidFill>
                  <a:srgbClr val="374151"/>
                </a:solidFill>
                <a:effectLst/>
                <a:latin typeface="Söhne"/>
              </a:rPr>
              <a:t>Now, let's talk about the perk we recommend for this segment: Complementary Lounge Access. Lounge access is a highly sought-after amenity for international travelers. It's not just a place to relax; it's a status symbol. Offering this perk can significantly enhance the travel experience for these customers and make them more loyal to our brand.</a:t>
            </a:r>
          </a:p>
          <a:p>
            <a:pPr algn="l"/>
            <a:r>
              <a:rPr lang="en-US" b="0" i="0" dirty="0">
                <a:solidFill>
                  <a:srgbClr val="374151"/>
                </a:solidFill>
                <a:effectLst/>
                <a:latin typeface="Söhne"/>
              </a:rPr>
              <a:t>The histogram you see here shows the distribution of average booking values for this segment. You'll notice that it's fairly normally distributed, which means we have a good mix of spending behaviors within this segment. This is valuable information as we consider how to tailor our rewards program.</a:t>
            </a:r>
          </a:p>
          <a:p>
            <a:pPr algn="l"/>
            <a:r>
              <a:rPr lang="en-US" b="0" i="0" dirty="0">
                <a:solidFill>
                  <a:srgbClr val="374151"/>
                </a:solidFill>
                <a:effectLst/>
                <a:latin typeface="Söhne"/>
              </a:rPr>
              <a:t>In summary, 'The Global Traveler' segment may be small now, but it has significant growth potential. By offering Complementary Lounge Access, we can make a strong impression on these travelers and encourage them to choose our services for their future international travels.</a:t>
            </a:r>
          </a:p>
        </p:txBody>
      </p:sp>
      <p:sp>
        <p:nvSpPr>
          <p:cNvPr id="4" name="Slide Number Placeholder 3"/>
          <p:cNvSpPr>
            <a:spLocks noGrp="1"/>
          </p:cNvSpPr>
          <p:nvPr>
            <p:ph type="sldNum" sz="quarter" idx="5"/>
          </p:nvPr>
        </p:nvSpPr>
        <p:spPr/>
        <p:txBody>
          <a:bodyPr/>
          <a:lstStyle/>
          <a:p>
            <a:fld id="{7FB667E1-E601-4AAF-B95C-B25720D70A60}" type="slidenum">
              <a:rPr lang="en-CA" smtClean="0"/>
              <a:t>8</a:t>
            </a:fld>
            <a:endParaRPr lang="en-CA"/>
          </a:p>
        </p:txBody>
      </p:sp>
    </p:spTree>
    <p:extLst>
      <p:ext uri="{BB962C8B-B14F-4D97-AF65-F5344CB8AC3E}">
        <p14:creationId xmlns:p14="http://schemas.microsoft.com/office/powerpoint/2010/main" val="52769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segment, we focus on the Family and Group travelers, a segment that includes 473 travelers. These are individuals who are either married with kids or are part of a larger group booking. They represent a unique opportunity for us, as they are often responsible for multiple bookings at once, making them a valuable segment despite their lower average lifetime value of $1,085.</a:t>
            </a:r>
          </a:p>
          <a:p>
            <a:pPr algn="l"/>
            <a:r>
              <a:rPr lang="en-US" b="0" i="0" dirty="0">
                <a:solidFill>
                  <a:srgbClr val="374151"/>
                </a:solidFill>
                <a:effectLst/>
                <a:latin typeface="Söhne"/>
              </a:rPr>
              <a:t>Our data shows that every traveler in the cohort, not just this segment, who booked a flight also checked a bag. This makes the 'Free Checked Bag' perk an ideal match for this group. It's a low-cost perk, usually valued between $30-$40, that can serve as an effective enticement for these travelers. The goal here is not just to encourage a single booking but to convert them into long-term customers.</a:t>
            </a:r>
          </a:p>
          <a:p>
            <a:pPr algn="l"/>
            <a:r>
              <a:rPr lang="en-US" b="0" i="0" dirty="0">
                <a:solidFill>
                  <a:srgbClr val="374151"/>
                </a:solidFill>
                <a:effectLst/>
                <a:latin typeface="Söhne"/>
              </a:rPr>
              <a:t>The histogram on this slide shows the distribution of the average booking values for this segment. As you can see, the distribution is slightly right-skewed, with a few outliers past $2,000. However, it's not skewed enough to warrant a logarithmic scale, so we've kept it linear for easier interpretation.</a:t>
            </a:r>
          </a:p>
          <a:p>
            <a:pPr algn="l"/>
            <a:r>
              <a:rPr lang="en-US" b="0" i="0" dirty="0">
                <a:solidFill>
                  <a:srgbClr val="374151"/>
                </a:solidFill>
                <a:effectLst/>
                <a:latin typeface="Söhne"/>
              </a:rPr>
              <a:t>By offering a free checked bag, we aim to increase the lifetime value of these customers and encourage repeat bookings.</a:t>
            </a:r>
          </a:p>
        </p:txBody>
      </p:sp>
      <p:sp>
        <p:nvSpPr>
          <p:cNvPr id="4" name="Slide Number Placeholder 3"/>
          <p:cNvSpPr>
            <a:spLocks noGrp="1"/>
          </p:cNvSpPr>
          <p:nvPr>
            <p:ph type="sldNum" sz="quarter" idx="5"/>
          </p:nvPr>
        </p:nvSpPr>
        <p:spPr/>
        <p:txBody>
          <a:bodyPr/>
          <a:lstStyle/>
          <a:p>
            <a:fld id="{7FB667E1-E601-4AAF-B95C-B25720D70A60}" type="slidenum">
              <a:rPr lang="en-CA" smtClean="0"/>
              <a:t>9</a:t>
            </a:fld>
            <a:endParaRPr lang="en-CA"/>
          </a:p>
        </p:txBody>
      </p:sp>
    </p:spTree>
    <p:extLst>
      <p:ext uri="{BB962C8B-B14F-4D97-AF65-F5344CB8AC3E}">
        <p14:creationId xmlns:p14="http://schemas.microsoft.com/office/powerpoint/2010/main" val="366431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segment, we have what we call 'The Flexible Travelers,' a smaller yet significant group of 66 travelers. These are individuals who initially came to our site with the intention of canceling their trips. Remarkably, all 620 travelers who initially wanted to cancel ended up rebooking with us, and most were included in other segments. The remaining 66 travelers in this segment have an average lifetime value of $1,783, with one traveler booking a trip worth over $6,900.</a:t>
            </a:r>
          </a:p>
          <a:p>
            <a:pPr algn="l"/>
            <a:r>
              <a:rPr lang="en-US" b="0" i="0" dirty="0">
                <a:solidFill>
                  <a:srgbClr val="374151"/>
                </a:solidFill>
                <a:effectLst/>
                <a:latin typeface="Söhne"/>
              </a:rPr>
              <a:t>The histogram on this slide shows the distribution of the average booking values for this segment. The distribution is fairly normal, with a slight right skew due to a few higher-value bookings. Given the nature of this segment, offering 'Free Cancellation' as a perk is an ideal match. It not only addresses their initial reason for visiting our site but also adds an extra layer of comfort and flexibility, encouraging them to continue booking with us.</a:t>
            </a:r>
          </a:p>
          <a:p>
            <a:pPr algn="l"/>
            <a:r>
              <a:rPr lang="en-US" b="0" i="0" dirty="0">
                <a:solidFill>
                  <a:srgbClr val="374151"/>
                </a:solidFill>
                <a:effectLst/>
                <a:latin typeface="Söhne"/>
              </a:rPr>
              <a:t>By offering free cancellation, we aim to retain these flexible travelers and possibly move them into other, higher-value segments as their travel needs evolve.</a:t>
            </a:r>
          </a:p>
        </p:txBody>
      </p:sp>
      <p:sp>
        <p:nvSpPr>
          <p:cNvPr id="4" name="Slide Number Placeholder 3"/>
          <p:cNvSpPr>
            <a:spLocks noGrp="1"/>
          </p:cNvSpPr>
          <p:nvPr>
            <p:ph type="sldNum" sz="quarter" idx="5"/>
          </p:nvPr>
        </p:nvSpPr>
        <p:spPr/>
        <p:txBody>
          <a:bodyPr/>
          <a:lstStyle/>
          <a:p>
            <a:fld id="{7FB667E1-E601-4AAF-B95C-B25720D70A60}" type="slidenum">
              <a:rPr lang="en-CA" smtClean="0"/>
              <a:t>10</a:t>
            </a:fld>
            <a:endParaRPr lang="en-CA"/>
          </a:p>
        </p:txBody>
      </p:sp>
    </p:spTree>
    <p:extLst>
      <p:ext uri="{BB962C8B-B14F-4D97-AF65-F5344CB8AC3E}">
        <p14:creationId xmlns:p14="http://schemas.microsoft.com/office/powerpoint/2010/main" val="2505240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9/3/2023</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9/3/2023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9/3/2023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9/3/2023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9/3/2023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9/3/2023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9/3/2023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9/3/2023</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9/3/2023</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9/3/2023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9/3/2023</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9/3/2023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9/3/2023</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886864"/>
            <a:ext cx="9144002" cy="1143000"/>
          </a:xfrm>
        </p:spPr>
        <p:txBody>
          <a:bodyPr>
            <a:normAutofit fontScale="90000"/>
          </a:bodyPr>
          <a:lstStyle/>
          <a:p>
            <a:r>
              <a:rPr lang="en-US" dirty="0"/>
              <a:t>Unlocking Customer Loyalty: </a:t>
            </a:r>
            <a:r>
              <a:rPr lang="en-US" dirty="0" err="1"/>
              <a:t>TravelTide's</a:t>
            </a:r>
            <a:r>
              <a:rPr lang="en-US" dirty="0"/>
              <a:t> Path Forward</a:t>
            </a:r>
          </a:p>
        </p:txBody>
      </p:sp>
      <p:sp>
        <p:nvSpPr>
          <p:cNvPr id="4" name="Subtitle 2"/>
          <p:cNvSpPr>
            <a:spLocks noGrp="1"/>
          </p:cNvSpPr>
          <p:nvPr>
            <p:ph type="subTitle" idx="1"/>
          </p:nvPr>
        </p:nvSpPr>
        <p:spPr>
          <a:xfrm>
            <a:off x="1523999" y="6029864"/>
            <a:ext cx="9144002" cy="762000"/>
          </a:xfrm>
        </p:spPr>
        <p:txBody>
          <a:bodyPr/>
          <a:lstStyle/>
          <a:p>
            <a:r>
              <a:rPr lang="en-US" dirty="0"/>
              <a:t>Customer Segmentation &amp; Rewards Program</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The Flexible Traveler</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Criteria</a:t>
            </a:r>
          </a:p>
          <a:p>
            <a:pPr lvl="1"/>
            <a:r>
              <a:rPr lang="en-US" sz="2000" dirty="0"/>
              <a:t>Have a session with the sole intention of cancelling a booking</a:t>
            </a:r>
          </a:p>
          <a:p>
            <a:r>
              <a:rPr lang="en-US" dirty="0"/>
              <a:t>Average Customer Lifetime Value</a:t>
            </a:r>
          </a:p>
          <a:p>
            <a:pPr lvl="1"/>
            <a:r>
              <a:rPr lang="en-US" sz="2000" dirty="0"/>
              <a:t>$1,783</a:t>
            </a:r>
          </a:p>
          <a:p>
            <a:r>
              <a:rPr lang="en-US" dirty="0"/>
              <a:t>Size of Segment</a:t>
            </a:r>
          </a:p>
          <a:p>
            <a:pPr lvl="1"/>
            <a:r>
              <a:rPr lang="en-US" sz="2000" dirty="0"/>
              <a:t>66</a:t>
            </a:r>
          </a:p>
          <a:p>
            <a:r>
              <a:rPr lang="en-US" dirty="0"/>
              <a:t>Recommended Perk</a:t>
            </a:r>
          </a:p>
          <a:p>
            <a:pPr lvl="1"/>
            <a:r>
              <a:rPr lang="en-US" sz="2000" dirty="0"/>
              <a:t>Free Cancellation</a:t>
            </a:r>
          </a:p>
        </p:txBody>
      </p:sp>
      <p:pic>
        <p:nvPicPr>
          <p:cNvPr id="3" name="Picture 2" descr="A graph of blue bars&#10;&#10;Description automatically generated">
            <a:extLst>
              <a:ext uri="{FF2B5EF4-FFF2-40B4-BE49-F238E27FC236}">
                <a16:creationId xmlns:a16="http://schemas.microsoft.com/office/drawing/2014/main" id="{772E5ACA-ADEC-FA32-BF76-42E5CB2B6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1" y="1700784"/>
            <a:ext cx="6249940" cy="4045389"/>
          </a:xfrm>
          <a:prstGeom prst="rect">
            <a:avLst/>
          </a:prstGeom>
        </p:spPr>
      </p:pic>
    </p:spTree>
    <p:extLst>
      <p:ext uri="{BB962C8B-B14F-4D97-AF65-F5344CB8AC3E}">
        <p14:creationId xmlns:p14="http://schemas.microsoft.com/office/powerpoint/2010/main" val="2191906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374151"/>
                </a:solidFill>
                <a:effectLst/>
                <a:latin typeface="Söhne"/>
              </a:rPr>
              <a:t>Key Findings: Who Are Our Customers?</a:t>
            </a:r>
            <a:endParaRPr lang="en-US" dirty="0"/>
          </a:p>
        </p:txBody>
      </p:sp>
      <p:pic>
        <p:nvPicPr>
          <p:cNvPr id="6" name="Picture 5" descr="A graph with blue squares&#10;&#10;Description automatically generated">
            <a:extLst>
              <a:ext uri="{FF2B5EF4-FFF2-40B4-BE49-F238E27FC236}">
                <a16:creationId xmlns:a16="http://schemas.microsoft.com/office/drawing/2014/main" id="{79F939DC-EC0D-B5A1-68A7-88A7D93B8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632" y="1700784"/>
            <a:ext cx="7816735" cy="4918222"/>
          </a:xfrm>
          <a:prstGeom prst="rect">
            <a:avLst/>
          </a:prstGeom>
        </p:spPr>
      </p:pic>
    </p:spTree>
    <p:extLst>
      <p:ext uri="{BB962C8B-B14F-4D97-AF65-F5344CB8AC3E}">
        <p14:creationId xmlns:p14="http://schemas.microsoft.com/office/powerpoint/2010/main" val="10478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b="1" i="0">
                <a:effectLst/>
              </a:rPr>
              <a:t>Recommendations: </a:t>
            </a:r>
            <a:br>
              <a:rPr lang="en-US" b="1" i="0">
                <a:effectLst/>
              </a:rPr>
            </a:br>
            <a:r>
              <a:rPr lang="en-US" b="1" i="0">
                <a:effectLst/>
              </a:rPr>
              <a:t>A/B Testing for Segment Validation</a:t>
            </a:r>
            <a:endParaRPr lang="en-CA" b="1" i="0">
              <a:effectLst/>
            </a:endParaRPr>
          </a:p>
        </p:txBody>
      </p:sp>
      <p:sp>
        <p:nvSpPr>
          <p:cNvPr id="27" name="Content Placeholder 2"/>
          <p:cNvSpPr>
            <a:spLocks noGrp="1"/>
          </p:cNvSpPr>
          <p:nvPr>
            <p:ph idx="1"/>
          </p:nvPr>
        </p:nvSpPr>
        <p:spPr>
          <a:xfrm>
            <a:off x="1341120" y="1901952"/>
            <a:ext cx="9509760" cy="4127627"/>
          </a:xfrm>
        </p:spPr>
        <p:txBody>
          <a:bodyPr>
            <a:normAutofit/>
          </a:bodyPr>
          <a:lstStyle/>
          <a:p>
            <a:r>
              <a:rPr lang="en-US"/>
              <a:t>Objective: Validate the effectiveness of targeted perks for each customer segment.</a:t>
            </a:r>
          </a:p>
          <a:p>
            <a:r>
              <a:rPr lang="en-US"/>
              <a:t>Metrics: Conversion Rates, Customer Engagement</a:t>
            </a:r>
          </a:p>
          <a:p>
            <a:r>
              <a:rPr lang="en-US"/>
              <a:t>Timeline: 4-6 Weeks</a:t>
            </a:r>
          </a:p>
        </p:txBody>
      </p:sp>
    </p:spTree>
    <p:extLst>
      <p:ext uri="{BB962C8B-B14F-4D97-AF65-F5344CB8AC3E}">
        <p14:creationId xmlns:p14="http://schemas.microsoft.com/office/powerpoint/2010/main" val="2880849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b="1" i="0" dirty="0">
                <a:effectLst/>
              </a:rPr>
              <a:t>Recommendations: </a:t>
            </a:r>
            <a:br>
              <a:rPr lang="en-US" b="1" i="0" dirty="0">
                <a:effectLst/>
              </a:rPr>
            </a:br>
            <a:r>
              <a:rPr lang="en-CA" b="1" i="0" dirty="0">
                <a:effectLst/>
                <a:latin typeface="Söhne"/>
              </a:rPr>
              <a:t>Launch the Rewards Program</a:t>
            </a:r>
            <a:endParaRPr lang="en-CA" b="1" i="0" dirty="0">
              <a:effectLst/>
            </a:endParaRPr>
          </a:p>
        </p:txBody>
      </p:sp>
      <p:sp>
        <p:nvSpPr>
          <p:cNvPr id="27" name="Content Placeholder 2"/>
          <p:cNvSpPr>
            <a:spLocks noGrp="1"/>
          </p:cNvSpPr>
          <p:nvPr>
            <p:ph idx="1"/>
          </p:nvPr>
        </p:nvSpPr>
        <p:spPr>
          <a:xfrm>
            <a:off x="1341120" y="1901952"/>
            <a:ext cx="9509760" cy="4127627"/>
          </a:xfrm>
        </p:spPr>
        <p:txBody>
          <a:bodyPr>
            <a:normAutofit fontScale="92500" lnSpcReduction="20000"/>
          </a:bodyPr>
          <a:lstStyle/>
          <a:p>
            <a:pPr algn="l"/>
            <a:r>
              <a:rPr lang="en-US" b="1" i="0" dirty="0">
                <a:solidFill>
                  <a:srgbClr val="374151"/>
                </a:solidFill>
                <a:effectLst/>
                <a:latin typeface="Söhne"/>
              </a:rPr>
              <a:t>Targeted Email Campaign</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Customized Perks for Each Segment</a:t>
            </a:r>
          </a:p>
          <a:p>
            <a:pPr lvl="1">
              <a:buFont typeface="Arial" panose="020B0604020202020204" pitchFamily="34" charset="0"/>
              <a:buChar char="•"/>
            </a:pPr>
            <a:r>
              <a:rPr lang="en-US" b="0" i="0" dirty="0">
                <a:solidFill>
                  <a:srgbClr val="374151"/>
                </a:solidFill>
                <a:effectLst/>
                <a:latin typeface="Söhne"/>
              </a:rPr>
              <a:t>Personalized Messaging</a:t>
            </a:r>
          </a:p>
          <a:p>
            <a:pPr algn="l"/>
            <a:r>
              <a:rPr lang="en-US" b="1" i="0" dirty="0">
                <a:solidFill>
                  <a:srgbClr val="374151"/>
                </a:solidFill>
                <a:effectLst/>
                <a:latin typeface="Söhne"/>
              </a:rPr>
              <a:t>Refine Segments</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Focus on High-Value Customers</a:t>
            </a:r>
          </a:p>
          <a:p>
            <a:pPr lvl="1">
              <a:buFont typeface="Arial" panose="020B0604020202020204" pitchFamily="34" charset="0"/>
              <a:buChar char="•"/>
            </a:pPr>
            <a:r>
              <a:rPr lang="en-US" b="0" i="0" dirty="0">
                <a:solidFill>
                  <a:srgbClr val="374151"/>
                </a:solidFill>
                <a:effectLst/>
                <a:latin typeface="Söhne"/>
              </a:rPr>
              <a:t>Tiered Rewards System</a:t>
            </a:r>
          </a:p>
          <a:p>
            <a:pPr algn="l"/>
            <a:r>
              <a:rPr lang="en-US" b="1" i="0" dirty="0">
                <a:solidFill>
                  <a:srgbClr val="374151"/>
                </a:solidFill>
                <a:effectLst/>
                <a:latin typeface="Söhne"/>
              </a:rPr>
              <a:t>Key Performance Indicators</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Customer Lifetime Value (CLV)</a:t>
            </a:r>
          </a:p>
          <a:p>
            <a:pPr lvl="1">
              <a:buFont typeface="Arial" panose="020B0604020202020204" pitchFamily="34" charset="0"/>
              <a:buChar char="•"/>
            </a:pPr>
            <a:r>
              <a:rPr lang="en-US" b="0" i="0" dirty="0">
                <a:solidFill>
                  <a:srgbClr val="374151"/>
                </a:solidFill>
                <a:effectLst/>
                <a:latin typeface="Söhne"/>
              </a:rPr>
              <a:t>Engagement Rates</a:t>
            </a:r>
          </a:p>
          <a:p>
            <a:pPr algn="l"/>
            <a:r>
              <a:rPr lang="en-US" b="1" i="0" dirty="0">
                <a:solidFill>
                  <a:srgbClr val="374151"/>
                </a:solidFill>
                <a:effectLst/>
                <a:latin typeface="Söhne"/>
              </a:rPr>
              <a:t>Timeline</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Initial Rollout: 2 Weeks</a:t>
            </a:r>
          </a:p>
          <a:p>
            <a:pPr lvl="1">
              <a:buFont typeface="Arial" panose="020B0604020202020204" pitchFamily="34" charset="0"/>
              <a:buChar char="•"/>
            </a:pPr>
            <a:r>
              <a:rPr lang="en-US" b="0" i="0" dirty="0">
                <a:solidFill>
                  <a:srgbClr val="374151"/>
                </a:solidFill>
                <a:effectLst/>
                <a:latin typeface="Söhne"/>
              </a:rPr>
              <a:t>First Evaluation: 1 Month</a:t>
            </a:r>
          </a:p>
          <a:p>
            <a:pPr>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4052559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Questions and Discussion</a:t>
            </a:r>
          </a:p>
        </p:txBody>
      </p:sp>
    </p:spTree>
    <p:extLst>
      <p:ext uri="{BB962C8B-B14F-4D97-AF65-F5344CB8AC3E}">
        <p14:creationId xmlns:p14="http://schemas.microsoft.com/office/powerpoint/2010/main" val="15112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22419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b="0" i="0" dirty="0">
                <a:solidFill>
                  <a:srgbClr val="374151"/>
                </a:solidFill>
                <a:effectLst/>
                <a:latin typeface="Söhne"/>
              </a:rPr>
              <a:t>Unlocking Customer Loyalty:</a:t>
            </a:r>
            <a:br>
              <a:rPr lang="en-US" b="0" i="0" dirty="0">
                <a:solidFill>
                  <a:srgbClr val="374151"/>
                </a:solidFill>
                <a:effectLst/>
                <a:latin typeface="Söhne"/>
              </a:rPr>
            </a:br>
            <a:r>
              <a:rPr lang="en-US" b="0" i="0" dirty="0" err="1">
                <a:solidFill>
                  <a:srgbClr val="374151"/>
                </a:solidFill>
                <a:effectLst/>
                <a:latin typeface="Söhne"/>
              </a:rPr>
              <a:t>TravelTide's</a:t>
            </a:r>
            <a:r>
              <a:rPr lang="en-US" b="0" i="0" dirty="0">
                <a:solidFill>
                  <a:srgbClr val="374151"/>
                </a:solidFill>
                <a:effectLst/>
                <a:latin typeface="Söhne"/>
              </a:rPr>
              <a:t> Path Forward</a:t>
            </a:r>
            <a:endParaRPr lang="en-US" dirty="0"/>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Objective:</a:t>
            </a:r>
          </a:p>
          <a:p>
            <a:pPr lvl="1"/>
            <a:r>
              <a:rPr lang="en-US" sz="2000" b="0" i="0" dirty="0">
                <a:solidFill>
                  <a:srgbClr val="374151"/>
                </a:solidFill>
                <a:effectLst/>
                <a:latin typeface="Söhne"/>
              </a:rPr>
              <a:t>Making Our Customers Feel Special with Tailored Rewards</a:t>
            </a:r>
          </a:p>
          <a:p>
            <a:r>
              <a:rPr lang="en-CA" b="0" i="0" dirty="0">
                <a:solidFill>
                  <a:srgbClr val="374151"/>
                </a:solidFill>
                <a:effectLst/>
                <a:latin typeface="Söhne"/>
              </a:rPr>
              <a:t>Approach</a:t>
            </a:r>
            <a:r>
              <a:rPr lang="en-US" dirty="0">
                <a:solidFill>
                  <a:srgbClr val="374151"/>
                </a:solidFill>
                <a:latin typeface="Söhne"/>
              </a:rPr>
              <a:t>:</a:t>
            </a:r>
          </a:p>
          <a:p>
            <a:pPr lvl="1"/>
            <a:r>
              <a:rPr lang="en-US" b="0" i="0" dirty="0">
                <a:solidFill>
                  <a:srgbClr val="374151"/>
                </a:solidFill>
                <a:effectLst/>
                <a:latin typeface="Söhne"/>
              </a:rPr>
              <a:t>Using Smart Data to Personalize Your Travel Rewards Experience</a:t>
            </a:r>
            <a:endParaRPr lang="en-US" dirty="0"/>
          </a:p>
        </p:txBody>
      </p:sp>
      <p:pic>
        <p:nvPicPr>
          <p:cNvPr id="3" name="Picture 2" descr="Looking over the shoulder of a person holding three passports and airplane tickets at an airport">
            <a:extLst>
              <a:ext uri="{FF2B5EF4-FFF2-40B4-BE49-F238E27FC236}">
                <a16:creationId xmlns:a16="http://schemas.microsoft.com/office/drawing/2014/main" id="{0F6D4F47-2AA0-9627-DBD0-10F0856104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999" r="-3" b="-3"/>
          <a:stretch/>
        </p:blipFill>
        <p:spPr>
          <a:xfrm>
            <a:off x="6278880" y="1901952"/>
            <a:ext cx="4572000" cy="4123944"/>
          </a:xfrm>
          <a:prstGeom prst="rect">
            <a:avLst/>
          </a:prstGeom>
          <a:noFill/>
        </p:spPr>
      </p:pic>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Objectives</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Identify distinct customer segments</a:t>
            </a:r>
          </a:p>
          <a:p>
            <a:r>
              <a:rPr lang="en-US" dirty="0"/>
              <a:t>Align segments with tailored travel perks</a:t>
            </a:r>
          </a:p>
          <a:p>
            <a:r>
              <a:rPr lang="en-US" dirty="0"/>
              <a:t>Enhance customer retention</a:t>
            </a:r>
            <a:endParaRPr lang="en-US"/>
          </a:p>
        </p:txBody>
      </p:sp>
      <p:pic>
        <p:nvPicPr>
          <p:cNvPr id="4" name="Picture 3" descr="Arrow in a bulls eye">
            <a:extLst>
              <a:ext uri="{FF2B5EF4-FFF2-40B4-BE49-F238E27FC236}">
                <a16:creationId xmlns:a16="http://schemas.microsoft.com/office/drawing/2014/main" id="{BAEEF171-D32C-43B3-0020-3BE970231B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15" r="2281" b="-3"/>
          <a:stretch/>
        </p:blipFill>
        <p:spPr>
          <a:xfrm>
            <a:off x="6278880" y="1901952"/>
            <a:ext cx="4572000" cy="4123944"/>
          </a:xfrm>
          <a:prstGeom prst="rect">
            <a:avLst/>
          </a:prstGeom>
          <a:noFill/>
        </p:spPr>
      </p:pic>
    </p:spTree>
    <p:extLst>
      <p:ext uri="{BB962C8B-B14F-4D97-AF65-F5344CB8AC3E}">
        <p14:creationId xmlns:p14="http://schemas.microsoft.com/office/powerpoint/2010/main" val="3797938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Key Findings: Who Are Our Customers</a:t>
            </a:r>
          </a:p>
        </p:txBody>
      </p:sp>
      <p:sp>
        <p:nvSpPr>
          <p:cNvPr id="14" name="Content Placeholder 2"/>
          <p:cNvSpPr>
            <a:spLocks noGrp="1"/>
          </p:cNvSpPr>
          <p:nvPr>
            <p:ph sz="half" idx="1"/>
          </p:nvPr>
        </p:nvSpPr>
        <p:spPr>
          <a:xfrm>
            <a:off x="1341120" y="1901952"/>
            <a:ext cx="4572000" cy="4123944"/>
          </a:xfrm>
        </p:spPr>
        <p:txBody>
          <a:bodyPr>
            <a:normAutofit fontScale="85000" lnSpcReduction="20000"/>
          </a:bodyPr>
          <a:lstStyle/>
          <a:p>
            <a:r>
              <a:rPr lang="en-US" dirty="0"/>
              <a:t>High Value Travelers</a:t>
            </a:r>
          </a:p>
          <a:p>
            <a:pPr lvl="1"/>
            <a:r>
              <a:rPr lang="en-US" dirty="0"/>
              <a:t>Exclusive Discounts</a:t>
            </a:r>
          </a:p>
          <a:p>
            <a:r>
              <a:rPr lang="en-US" dirty="0"/>
              <a:t>The Planner’s Choice</a:t>
            </a:r>
          </a:p>
          <a:p>
            <a:pPr lvl="1"/>
            <a:r>
              <a:rPr lang="en-US" dirty="0"/>
              <a:t>Free Hotel Meal</a:t>
            </a:r>
          </a:p>
          <a:p>
            <a:r>
              <a:rPr lang="en-US" dirty="0"/>
              <a:t>Long Stay Guests</a:t>
            </a:r>
          </a:p>
          <a:p>
            <a:pPr lvl="1"/>
            <a:r>
              <a:rPr lang="en-US" dirty="0"/>
              <a:t>Free Night Hotel Stay with Flight</a:t>
            </a:r>
          </a:p>
          <a:p>
            <a:r>
              <a:rPr lang="en-US" dirty="0"/>
              <a:t>The Global Traveler</a:t>
            </a:r>
          </a:p>
          <a:p>
            <a:pPr lvl="1"/>
            <a:r>
              <a:rPr lang="en-US" dirty="0"/>
              <a:t>Complementary Lounge Access</a:t>
            </a:r>
          </a:p>
          <a:p>
            <a:r>
              <a:rPr lang="en-US" dirty="0"/>
              <a:t>Families and Groups</a:t>
            </a:r>
          </a:p>
          <a:p>
            <a:pPr lvl="1"/>
            <a:r>
              <a:rPr lang="en-US" dirty="0"/>
              <a:t>Free Checked Bag</a:t>
            </a:r>
          </a:p>
          <a:p>
            <a:r>
              <a:rPr lang="en-US" dirty="0"/>
              <a:t>The Flexible Traveler</a:t>
            </a:r>
          </a:p>
          <a:p>
            <a:pPr lvl="1"/>
            <a:r>
              <a:rPr lang="en-US" dirty="0"/>
              <a:t>Free Cancellation</a:t>
            </a:r>
          </a:p>
        </p:txBody>
      </p:sp>
      <p:pic>
        <p:nvPicPr>
          <p:cNvPr id="12" name="Picture 11" descr="A pie chart with different colored circles&#10;&#10;Description automatically generated">
            <a:extLst>
              <a:ext uri="{FF2B5EF4-FFF2-40B4-BE49-F238E27FC236}">
                <a16:creationId xmlns:a16="http://schemas.microsoft.com/office/drawing/2014/main" id="{1D6FB479-C283-8A8A-BF44-9750A6162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820" y="2056152"/>
            <a:ext cx="6825062" cy="3617283"/>
          </a:xfrm>
          <a:prstGeom prst="rect">
            <a:avLst/>
          </a:prstGeom>
          <a:noFill/>
        </p:spPr>
      </p:pic>
    </p:spTree>
    <p:extLst>
      <p:ext uri="{BB962C8B-B14F-4D97-AF65-F5344CB8AC3E}">
        <p14:creationId xmlns:p14="http://schemas.microsoft.com/office/powerpoint/2010/main" val="1036133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High Value Travelers</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Criteria</a:t>
            </a:r>
          </a:p>
          <a:p>
            <a:pPr lvl="1"/>
            <a:r>
              <a:rPr lang="en-US" sz="2000" dirty="0"/>
              <a:t>Top 15% of customers by spend during the cohort period</a:t>
            </a:r>
          </a:p>
          <a:p>
            <a:r>
              <a:rPr lang="en-US" dirty="0"/>
              <a:t>Average Customer Lifetime Value</a:t>
            </a:r>
          </a:p>
          <a:p>
            <a:pPr lvl="1"/>
            <a:r>
              <a:rPr lang="en-US" sz="2000" dirty="0"/>
              <a:t>$11,511</a:t>
            </a:r>
          </a:p>
          <a:p>
            <a:r>
              <a:rPr lang="en-US" dirty="0"/>
              <a:t>Size of Segment</a:t>
            </a:r>
          </a:p>
          <a:p>
            <a:pPr lvl="1"/>
            <a:r>
              <a:rPr lang="en-US" sz="2000" dirty="0"/>
              <a:t>781</a:t>
            </a:r>
          </a:p>
          <a:p>
            <a:r>
              <a:rPr lang="en-US" dirty="0"/>
              <a:t>Recommended Perk</a:t>
            </a:r>
          </a:p>
          <a:p>
            <a:pPr lvl="1"/>
            <a:r>
              <a:rPr lang="en-US" sz="2000" dirty="0"/>
              <a:t>Exclusive Discounts</a:t>
            </a:r>
          </a:p>
        </p:txBody>
      </p:sp>
      <p:pic>
        <p:nvPicPr>
          <p:cNvPr id="7" name="Picture 6" descr="A graph of blue bars&#10;&#10;Description automatically generated">
            <a:extLst>
              <a:ext uri="{FF2B5EF4-FFF2-40B4-BE49-F238E27FC236}">
                <a16:creationId xmlns:a16="http://schemas.microsoft.com/office/drawing/2014/main" id="{D09BBCE5-F75D-6996-FC0F-14DFDF8C7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19" y="1700783"/>
            <a:ext cx="6313109" cy="4024607"/>
          </a:xfrm>
          <a:prstGeom prst="rect">
            <a:avLst/>
          </a:prstGeom>
          <a:noFill/>
        </p:spPr>
      </p:pic>
    </p:spTree>
    <p:extLst>
      <p:ext uri="{BB962C8B-B14F-4D97-AF65-F5344CB8AC3E}">
        <p14:creationId xmlns:p14="http://schemas.microsoft.com/office/powerpoint/2010/main" val="2372775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The Planner’s Choice</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Criteria</a:t>
            </a:r>
          </a:p>
          <a:p>
            <a:pPr lvl="1"/>
            <a:r>
              <a:rPr lang="en-US" sz="2000" dirty="0"/>
              <a:t>Early Bookings and 1-Night Stays</a:t>
            </a:r>
          </a:p>
          <a:p>
            <a:r>
              <a:rPr lang="en-US" dirty="0"/>
              <a:t>Average Customer Lifetime Value</a:t>
            </a:r>
          </a:p>
          <a:p>
            <a:pPr lvl="1"/>
            <a:r>
              <a:rPr lang="en-US" sz="2000" dirty="0"/>
              <a:t>$2,495</a:t>
            </a:r>
          </a:p>
          <a:p>
            <a:r>
              <a:rPr lang="en-US" dirty="0"/>
              <a:t>Size of Segment</a:t>
            </a:r>
          </a:p>
          <a:p>
            <a:pPr lvl="1"/>
            <a:r>
              <a:rPr lang="en-US" sz="2000" dirty="0"/>
              <a:t>416</a:t>
            </a:r>
          </a:p>
          <a:p>
            <a:r>
              <a:rPr lang="en-US" dirty="0"/>
              <a:t>Recommended Perk</a:t>
            </a:r>
          </a:p>
          <a:p>
            <a:pPr lvl="1"/>
            <a:r>
              <a:rPr lang="en-US" sz="2000" dirty="0"/>
              <a:t>Free Hotel Meal</a:t>
            </a:r>
          </a:p>
        </p:txBody>
      </p:sp>
      <p:pic>
        <p:nvPicPr>
          <p:cNvPr id="5" name="Picture 4" descr="A graph of blue bars&#10;&#10;Description automatically generated">
            <a:extLst>
              <a:ext uri="{FF2B5EF4-FFF2-40B4-BE49-F238E27FC236}">
                <a16:creationId xmlns:a16="http://schemas.microsoft.com/office/drawing/2014/main" id="{F6D28077-E44A-0815-4F40-5663640E4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1700784"/>
            <a:ext cx="6278880" cy="4034180"/>
          </a:xfrm>
          <a:prstGeom prst="rect">
            <a:avLst/>
          </a:prstGeom>
          <a:noFill/>
        </p:spPr>
      </p:pic>
    </p:spTree>
    <p:extLst>
      <p:ext uri="{BB962C8B-B14F-4D97-AF65-F5344CB8AC3E}">
        <p14:creationId xmlns:p14="http://schemas.microsoft.com/office/powerpoint/2010/main" val="3636101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The Long-Stay Guests</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Criteria</a:t>
            </a:r>
          </a:p>
          <a:p>
            <a:pPr lvl="1"/>
            <a:r>
              <a:rPr lang="en-US" sz="2000" dirty="0"/>
              <a:t>Trips of 4 nights or more</a:t>
            </a:r>
          </a:p>
          <a:p>
            <a:r>
              <a:rPr lang="en-US" dirty="0"/>
              <a:t>Average Customer Lifetime Value</a:t>
            </a:r>
          </a:p>
          <a:p>
            <a:pPr lvl="1"/>
            <a:r>
              <a:rPr lang="en-US" sz="2000" dirty="0"/>
              <a:t>$1,886</a:t>
            </a:r>
          </a:p>
          <a:p>
            <a:r>
              <a:rPr lang="en-US" dirty="0"/>
              <a:t>Size of Segment</a:t>
            </a:r>
          </a:p>
          <a:p>
            <a:pPr lvl="1"/>
            <a:r>
              <a:rPr lang="en-US" sz="2000" dirty="0"/>
              <a:t>2,389</a:t>
            </a:r>
          </a:p>
          <a:p>
            <a:r>
              <a:rPr lang="en-US" dirty="0"/>
              <a:t>Recommended Perk</a:t>
            </a:r>
          </a:p>
          <a:p>
            <a:pPr lvl="1"/>
            <a:r>
              <a:rPr lang="en-US" sz="2000" dirty="0"/>
              <a:t>Free Night Hotel Stay with Flight</a:t>
            </a:r>
          </a:p>
        </p:txBody>
      </p:sp>
      <p:pic>
        <p:nvPicPr>
          <p:cNvPr id="6" name="Picture 5" descr="A graph of blue bars&#10;&#10;Description automatically generated">
            <a:extLst>
              <a:ext uri="{FF2B5EF4-FFF2-40B4-BE49-F238E27FC236}">
                <a16:creationId xmlns:a16="http://schemas.microsoft.com/office/drawing/2014/main" id="{9FA35FB3-B5B0-A266-0C26-8C6DCB2B6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1700784"/>
            <a:ext cx="6278880" cy="4018483"/>
          </a:xfrm>
          <a:prstGeom prst="rect">
            <a:avLst/>
          </a:prstGeom>
          <a:noFill/>
        </p:spPr>
      </p:pic>
    </p:spTree>
    <p:extLst>
      <p:ext uri="{BB962C8B-B14F-4D97-AF65-F5344CB8AC3E}">
        <p14:creationId xmlns:p14="http://schemas.microsoft.com/office/powerpoint/2010/main" val="56563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The Global Traveler</a:t>
            </a:r>
          </a:p>
        </p:txBody>
      </p:sp>
      <p:sp>
        <p:nvSpPr>
          <p:cNvPr id="14" name="Content Placeholder 2"/>
          <p:cNvSpPr>
            <a:spLocks noGrp="1"/>
          </p:cNvSpPr>
          <p:nvPr>
            <p:ph sz="half" idx="1"/>
          </p:nvPr>
        </p:nvSpPr>
        <p:spPr>
          <a:xfrm>
            <a:off x="1341120" y="1901952"/>
            <a:ext cx="4572000" cy="4123944"/>
          </a:xfrm>
        </p:spPr>
        <p:txBody>
          <a:bodyPr>
            <a:normAutofit/>
          </a:bodyPr>
          <a:lstStyle/>
          <a:p>
            <a:r>
              <a:rPr lang="en-US" dirty="0"/>
              <a:t>Criteria</a:t>
            </a:r>
          </a:p>
          <a:p>
            <a:pPr lvl="1"/>
            <a:r>
              <a:rPr lang="en-US" sz="2000" dirty="0"/>
              <a:t>International Travelers</a:t>
            </a:r>
          </a:p>
          <a:p>
            <a:r>
              <a:rPr lang="en-US" dirty="0"/>
              <a:t>Average Customer Lifetime Value</a:t>
            </a:r>
          </a:p>
          <a:p>
            <a:pPr lvl="1"/>
            <a:r>
              <a:rPr lang="en-US" sz="2000" dirty="0"/>
              <a:t>$2,261</a:t>
            </a:r>
          </a:p>
          <a:p>
            <a:r>
              <a:rPr lang="en-US" dirty="0"/>
              <a:t>Size of Segment</a:t>
            </a:r>
          </a:p>
          <a:p>
            <a:pPr lvl="1"/>
            <a:r>
              <a:rPr lang="en-US" sz="2000" dirty="0"/>
              <a:t>96</a:t>
            </a:r>
          </a:p>
          <a:p>
            <a:r>
              <a:rPr lang="en-US" dirty="0"/>
              <a:t>Recommended Perk</a:t>
            </a:r>
          </a:p>
          <a:p>
            <a:pPr lvl="1"/>
            <a:r>
              <a:rPr lang="en-US" sz="2000" dirty="0"/>
              <a:t>Complementary Lounge Access</a:t>
            </a:r>
          </a:p>
        </p:txBody>
      </p:sp>
      <p:pic>
        <p:nvPicPr>
          <p:cNvPr id="3" name="Picture 2" descr="A graph of blue bars&#10;&#10;Description automatically generated">
            <a:extLst>
              <a:ext uri="{FF2B5EF4-FFF2-40B4-BE49-F238E27FC236}">
                <a16:creationId xmlns:a16="http://schemas.microsoft.com/office/drawing/2014/main" id="{7869EF15-AF95-61C9-B65B-469FFADE7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1700783"/>
            <a:ext cx="6278880" cy="4065575"/>
          </a:xfrm>
          <a:prstGeom prst="rect">
            <a:avLst/>
          </a:prstGeom>
          <a:noFill/>
        </p:spPr>
      </p:pic>
    </p:spTree>
    <p:extLst>
      <p:ext uri="{BB962C8B-B14F-4D97-AF65-F5344CB8AC3E}">
        <p14:creationId xmlns:p14="http://schemas.microsoft.com/office/powerpoint/2010/main" val="4253473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467360"/>
            <a:ext cx="9509760" cy="1233424"/>
          </a:xfrm>
        </p:spPr>
        <p:txBody>
          <a:bodyPr anchor="b">
            <a:normAutofit/>
          </a:bodyPr>
          <a:lstStyle/>
          <a:p>
            <a:r>
              <a:rPr lang="en-US" dirty="0"/>
              <a:t>Families and Groups</a:t>
            </a:r>
          </a:p>
        </p:txBody>
      </p:sp>
      <p:sp>
        <p:nvSpPr>
          <p:cNvPr id="14" name="Content Placeholder 2"/>
          <p:cNvSpPr>
            <a:spLocks noGrp="1"/>
          </p:cNvSpPr>
          <p:nvPr>
            <p:ph sz="half" idx="1"/>
          </p:nvPr>
        </p:nvSpPr>
        <p:spPr>
          <a:xfrm>
            <a:off x="1341120" y="1901952"/>
            <a:ext cx="4572000" cy="4123944"/>
          </a:xfrm>
        </p:spPr>
        <p:txBody>
          <a:bodyPr>
            <a:normAutofit lnSpcReduction="10000"/>
          </a:bodyPr>
          <a:lstStyle/>
          <a:p>
            <a:r>
              <a:rPr lang="en-US" dirty="0"/>
              <a:t>Criteria</a:t>
            </a:r>
          </a:p>
          <a:p>
            <a:pPr lvl="1"/>
            <a:r>
              <a:rPr lang="en-US" sz="2000" dirty="0"/>
              <a:t>Families: Married with Children</a:t>
            </a:r>
          </a:p>
          <a:p>
            <a:pPr lvl="1"/>
            <a:r>
              <a:rPr lang="en-US" sz="2000" dirty="0"/>
              <a:t>Groups: 6 or more airplane seats OR 3 or more hotel rooms booked</a:t>
            </a:r>
          </a:p>
          <a:p>
            <a:r>
              <a:rPr lang="en-US" dirty="0"/>
              <a:t>Average Customer Lifetime Value</a:t>
            </a:r>
          </a:p>
          <a:p>
            <a:pPr lvl="1"/>
            <a:r>
              <a:rPr lang="en-US" sz="2000" dirty="0"/>
              <a:t>$1,085</a:t>
            </a:r>
          </a:p>
          <a:p>
            <a:r>
              <a:rPr lang="en-US" dirty="0"/>
              <a:t>Size of Segment</a:t>
            </a:r>
          </a:p>
          <a:p>
            <a:pPr lvl="1"/>
            <a:r>
              <a:rPr lang="en-US" sz="2000" dirty="0"/>
              <a:t>473</a:t>
            </a:r>
          </a:p>
          <a:p>
            <a:r>
              <a:rPr lang="en-US" dirty="0"/>
              <a:t>Recommended Perk</a:t>
            </a:r>
          </a:p>
          <a:p>
            <a:pPr lvl="1"/>
            <a:r>
              <a:rPr lang="en-US" sz="2000" dirty="0"/>
              <a:t>Free Checked Bag</a:t>
            </a:r>
          </a:p>
        </p:txBody>
      </p:sp>
      <p:pic>
        <p:nvPicPr>
          <p:cNvPr id="4" name="Picture 3" descr="A graph of blue bars&#10;&#10;Description automatically generated">
            <a:extLst>
              <a:ext uri="{FF2B5EF4-FFF2-40B4-BE49-F238E27FC236}">
                <a16:creationId xmlns:a16="http://schemas.microsoft.com/office/drawing/2014/main" id="{AC2E072E-E256-E154-0743-3D98D5E3D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1" y="1700784"/>
            <a:ext cx="6276910" cy="4024607"/>
          </a:xfrm>
          <a:prstGeom prst="rect">
            <a:avLst/>
          </a:prstGeom>
        </p:spPr>
      </p:pic>
    </p:spTree>
    <p:extLst>
      <p:ext uri="{BB962C8B-B14F-4D97-AF65-F5344CB8AC3E}">
        <p14:creationId xmlns:p14="http://schemas.microsoft.com/office/powerpoint/2010/main" val="1070714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321</TotalTime>
  <Words>2371</Words>
  <Application>Microsoft Office PowerPoint</Application>
  <PresentationFormat>Widescreen</PresentationFormat>
  <Paragraphs>166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Euphemia</vt:lpstr>
      <vt:lpstr>Söhne</vt:lpstr>
      <vt:lpstr>Banded Design Blue 16x9</vt:lpstr>
      <vt:lpstr>Unlocking Customer Loyalty: TravelTide's Path Forward</vt:lpstr>
      <vt:lpstr>Unlocking Customer Loyalty: TravelTide's Path Forward</vt:lpstr>
      <vt:lpstr>Objectives</vt:lpstr>
      <vt:lpstr>Key Findings: Who Are Our Customers</vt:lpstr>
      <vt:lpstr>High Value Travelers</vt:lpstr>
      <vt:lpstr>The Planner’s Choice</vt:lpstr>
      <vt:lpstr>The Long-Stay Guests</vt:lpstr>
      <vt:lpstr>The Global Traveler</vt:lpstr>
      <vt:lpstr>Families and Groups</vt:lpstr>
      <vt:lpstr>The Flexible Traveler</vt:lpstr>
      <vt:lpstr>Key Findings: Who Are Our Customers?</vt:lpstr>
      <vt:lpstr>Recommendations:  A/B Testing for Segment Validation</vt:lpstr>
      <vt:lpstr>Recommendations:  Launch the Rewards Program</vt:lpstr>
      <vt:lpstr>Questions and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Customer Loyalty: TravelTide's Path Forward</dc:title>
  <dc:creator>Bradley Hazelton</dc:creator>
  <cp:lastModifiedBy>Bradley Hazelton</cp:lastModifiedBy>
  <cp:revision>1</cp:revision>
  <dcterms:created xsi:type="dcterms:W3CDTF">2023-09-03T19:44:38Z</dcterms:created>
  <dcterms:modified xsi:type="dcterms:W3CDTF">2023-09-04T01:06:04Z</dcterms:modified>
</cp:coreProperties>
</file>