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391" r:id="rId2"/>
    <p:sldId id="1393" r:id="rId3"/>
    <p:sldId id="1388" r:id="rId4"/>
  </p:sldIdLst>
  <p:sldSz cx="9144000" cy="6858000" type="screen4x3"/>
  <p:notesSz cx="6797675" cy="9926638"/>
  <p:embeddedFontLst>
    <p:embeddedFont>
      <p:font typeface="Rix고딕 B" panose="02020603020101020101" pitchFamily="18" charset="-127"/>
      <p:regular r:id="rId7"/>
    </p:embeddedFont>
    <p:embeddedFont>
      <p:font typeface="맑은 고딕" panose="020B0503020000020004" pitchFamily="50" charset="-127"/>
      <p:regular r:id="rId8"/>
      <p:bold r:id="rId9"/>
    </p:embeddedFont>
    <p:embeddedFont>
      <p:font typeface="HY견고딕" panose="02030600000101010101" pitchFamily="18" charset="-127"/>
      <p:regular r:id="rId10"/>
    </p:embeddedFont>
    <p:embeddedFont>
      <p:font typeface="KoPub돋움체 Bold" panose="02020603020101020101" pitchFamily="18" charset="-127"/>
      <p:regular r:id="rId11"/>
    </p:embeddedFont>
    <p:embeddedFont>
      <p:font typeface="Cambria Math" panose="02040503050406030204" pitchFamily="18" charset="0"/>
      <p:regular r:id="rId12"/>
    </p:embeddedFont>
    <p:embeddedFont>
      <p:font typeface="Futura Md BT" panose="020B0602020204020303" pitchFamily="34" charset="0"/>
      <p:regular r:id="rId13"/>
      <p:bold r:id="rId1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3" orient="horz" pos="1842">
          <p15:clr>
            <a:srgbClr val="A4A3A4"/>
          </p15:clr>
        </p15:guide>
        <p15:guide id="4" pos="2880">
          <p15:clr>
            <a:srgbClr val="A4A3A4"/>
          </p15:clr>
        </p15:guide>
        <p15:guide id="5" pos="40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93F"/>
    <a:srgbClr val="E9EDF4"/>
    <a:srgbClr val="E9EAF4"/>
    <a:srgbClr val="D0D8E8"/>
    <a:srgbClr val="FFC671"/>
    <a:srgbClr val="C49500"/>
    <a:srgbClr val="F85636"/>
    <a:srgbClr val="FFFF99"/>
    <a:srgbClr val="65B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0" autoAdjust="0"/>
    <p:restoredTop sz="91116" autoAdjust="0"/>
  </p:normalViewPr>
  <p:slideViewPr>
    <p:cSldViewPr>
      <p:cViewPr varScale="1">
        <p:scale>
          <a:sx n="98" d="100"/>
          <a:sy n="98" d="100"/>
        </p:scale>
        <p:origin x="768" y="72"/>
      </p:cViewPr>
      <p:guideLst>
        <p:guide orient="horz" pos="754"/>
        <p:guide pos="295"/>
        <p:guide orient="horz" pos="1842"/>
        <p:guide pos="2880"/>
        <p:guide pos="4059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224"/>
        <p:guide pos="2239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5793"/>
          </a:xfrm>
          <a:prstGeom prst="rect">
            <a:avLst/>
          </a:prstGeom>
        </p:spPr>
        <p:txBody>
          <a:bodyPr vert="horz" lIns="88187" tIns="44093" rIns="88187" bIns="440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50" y="1"/>
            <a:ext cx="2945405" cy="495793"/>
          </a:xfrm>
          <a:prstGeom prst="rect">
            <a:avLst/>
          </a:prstGeom>
        </p:spPr>
        <p:txBody>
          <a:bodyPr vert="horz" lIns="88187" tIns="44093" rIns="88187" bIns="44093" rtlCol="0"/>
          <a:lstStyle>
            <a:lvl1pPr algn="r">
              <a:defRPr sz="1200"/>
            </a:lvl1pPr>
          </a:lstStyle>
          <a:p>
            <a:fld id="{830A631A-5E55-451B-8CA9-A6BB934E0C53}" type="datetimeFigureOut">
              <a:rPr lang="ko-KR" altLang="en-US" smtClean="0"/>
              <a:pPr/>
              <a:t>2017-02-06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9306"/>
            <a:ext cx="2945406" cy="495793"/>
          </a:xfrm>
          <a:prstGeom prst="rect">
            <a:avLst/>
          </a:prstGeom>
        </p:spPr>
        <p:txBody>
          <a:bodyPr vert="horz" lIns="88187" tIns="44093" rIns="88187" bIns="440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50" y="9429306"/>
            <a:ext cx="2945405" cy="495793"/>
          </a:xfrm>
          <a:prstGeom prst="rect">
            <a:avLst/>
          </a:prstGeom>
        </p:spPr>
        <p:txBody>
          <a:bodyPr vert="horz" lIns="88187" tIns="44093" rIns="88187" bIns="44093" rtlCol="0" anchor="b"/>
          <a:lstStyle>
            <a:lvl1pPr algn="r">
              <a:defRPr sz="1200"/>
            </a:lvl1pPr>
          </a:lstStyle>
          <a:p>
            <a:fld id="{1B2C1F30-21A8-4A90-8950-AEF9F57F08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391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2946925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defTabSz="917081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 bwMode="auto">
          <a:xfrm>
            <a:off x="3849232" y="1"/>
            <a:ext cx="2946925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algn="r" defTabSz="917081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D0C3C3-27B9-41C9-BF6D-FAF3492BDA22}" type="datetimeFigureOut">
              <a:rPr lang="ko-KR" altLang="en-US"/>
              <a:pPr/>
              <a:t>2017-02-06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87" tIns="44093" rIns="88187" bIns="44093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 bwMode="auto">
          <a:xfrm>
            <a:off x="679009" y="4714653"/>
            <a:ext cx="5439658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 bwMode="auto">
          <a:xfrm>
            <a:off x="1" y="9429306"/>
            <a:ext cx="2946925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defTabSz="917081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xfrm>
            <a:off x="3849232" y="9429306"/>
            <a:ext cx="2946925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algn="r" defTabSz="917081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8B95FDB-2036-4584-AA01-D8F722C5EE5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4934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even_seas_tr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4D4D4D">
                <a:alpha val="50000"/>
              </a:srgbClr>
            </a:outerShdw>
          </a:effectLst>
        </p:spPr>
      </p:pic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179388" y="6249988"/>
            <a:ext cx="4032250" cy="471487"/>
            <a:chOff x="214312" y="6688413"/>
            <a:chExt cx="4173937" cy="557138"/>
          </a:xfrm>
        </p:grpSpPr>
        <p:sp>
          <p:nvSpPr>
            <p:cNvPr id="6" name="직사각형 5"/>
            <p:cNvSpPr/>
            <p:nvPr/>
          </p:nvSpPr>
          <p:spPr>
            <a:xfrm>
              <a:off x="643208" y="6688413"/>
              <a:ext cx="3745041" cy="50461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1200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U</a:t>
              </a:r>
              <a:r>
                <a:rPr lang="en-US" altLang="ko-KR" sz="1200" b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biquitous Computing </a:t>
              </a:r>
              <a:r>
                <a:rPr lang="en-US" altLang="ko-KR" sz="1200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T</a:t>
              </a:r>
              <a:r>
                <a:rPr lang="en-US" altLang="ko-KR" sz="1200" b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echnology </a:t>
              </a:r>
              <a:r>
                <a:rPr lang="en-US" altLang="ko-KR" sz="1200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R</a:t>
              </a:r>
              <a:r>
                <a:rPr lang="en-US" altLang="ko-KR" sz="1200" b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esearch </a:t>
              </a:r>
              <a:r>
                <a:rPr lang="en-US" altLang="ko-KR" sz="1200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I</a:t>
              </a:r>
              <a:r>
                <a:rPr lang="en-US" altLang="ko-KR" sz="1200" b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nstitute</a:t>
              </a: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2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rPr>
                <a:t>SungKyunKwan University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latin typeface="Cambria Math" pitchFamily="18" charset="0"/>
              </a:endParaRPr>
            </a:p>
          </p:txBody>
        </p:sp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/>
            </a:blip>
            <a:srcRect/>
            <a:stretch>
              <a:fillRect/>
            </a:stretch>
          </p:blipFill>
          <p:spPr bwMode="auto">
            <a:xfrm>
              <a:off x="214312" y="6688413"/>
              <a:ext cx="477916" cy="557138"/>
            </a:xfrm>
            <a:prstGeom prst="ellipse">
              <a:avLst/>
            </a:prstGeom>
            <a:noFill/>
            <a:ln>
              <a:noFill/>
            </a:ln>
            <a:effectLst/>
            <a:extLst/>
          </p:spPr>
        </p:pic>
      </p:grp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838200"/>
          </a:xfrm>
          <a:ln>
            <a:noFill/>
          </a:ln>
        </p:spPr>
        <p:txBody>
          <a:bodyPr/>
          <a:lstStyle>
            <a:lvl1pPr>
              <a:defRPr b="1" cap="none" spc="0">
                <a:ln>
                  <a:noFill/>
                </a:ln>
                <a:solidFill>
                  <a:srgbClr val="FFC000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733800"/>
            <a:ext cx="7086600" cy="5334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BB7D3-7AE1-49A4-96CF-27B9343472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2A0D8-FAA7-4DD0-B246-7A89290232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81750"/>
            <a:ext cx="91440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그룹 8"/>
          <p:cNvGrpSpPr>
            <a:grpSpLocks/>
          </p:cNvGrpSpPr>
          <p:nvPr userDrawn="1"/>
        </p:nvGrpSpPr>
        <p:grpSpPr bwMode="auto">
          <a:xfrm>
            <a:off x="107950" y="6457950"/>
            <a:ext cx="3095625" cy="427038"/>
            <a:chOff x="179512" y="6458347"/>
            <a:chExt cx="3097077" cy="427037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49514" y="6458347"/>
              <a:ext cx="2827075" cy="4270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900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U</a:t>
              </a:r>
              <a:r>
                <a:rPr lang="en-US" altLang="ko-KR" sz="900" b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biquitous Computing </a:t>
              </a:r>
              <a:r>
                <a:rPr lang="en-US" altLang="ko-KR" sz="900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T</a:t>
              </a:r>
              <a:r>
                <a:rPr lang="en-US" altLang="ko-KR" sz="900" b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echnology </a:t>
              </a:r>
              <a:r>
                <a:rPr lang="en-US" altLang="ko-KR" sz="900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R</a:t>
              </a:r>
              <a:r>
                <a:rPr lang="en-US" altLang="ko-KR" sz="900" b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esearch </a:t>
              </a:r>
              <a:r>
                <a:rPr lang="en-US" altLang="ko-KR" sz="900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I</a:t>
              </a:r>
              <a:r>
                <a:rPr lang="en-US" altLang="ko-KR" sz="900" b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nstitute</a:t>
              </a:r>
            </a:p>
            <a:p>
              <a:pPr>
                <a:defRPr/>
              </a:pPr>
              <a:r>
                <a:rPr lang="en-US" altLang="ko-KR" sz="800" b="1" dirty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SungKyunKwan University</a:t>
              </a:r>
              <a:endParaRPr lang="ko-KR" altLang="en-US" sz="800" b="1" dirty="0">
                <a:solidFill>
                  <a:srgbClr val="0070C0"/>
                </a:solidFill>
                <a:latin typeface="Cambria Math" pitchFamily="18" charset="0"/>
              </a:endParaRPr>
            </a:p>
          </p:txBody>
        </p:sp>
        <p:pic>
          <p:nvPicPr>
            <p:cNvPr id="8" name="Picture 2" descr="C:\Users\bk\Desktop\SymbolMark.jp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/>
            </a:blip>
            <a:srcRect l="21198" t="19481" r="15753" b="18887"/>
            <a:stretch/>
          </p:blipFill>
          <p:spPr bwMode="auto">
            <a:xfrm>
              <a:off x="179512" y="6541934"/>
              <a:ext cx="360040" cy="316066"/>
            </a:xfrm>
            <a:prstGeom prst="ellipse">
              <a:avLst/>
            </a:prstGeom>
            <a:noFill/>
            <a:ex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19256" cy="864096"/>
          </a:xfrm>
        </p:spPr>
        <p:txBody>
          <a:bodyPr>
            <a:normAutofit/>
          </a:bodyPr>
          <a:lstStyle>
            <a:lvl1pPr algn="l">
              <a:defRPr kumimoji="1" lang="ko-KR" altLang="en-US" sz="32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200">
                <a:latin typeface="HY견고딕" pitchFamily="18" charset="-127"/>
                <a:ea typeface="HY견고딕" pitchFamily="18" charset="-127"/>
              </a:defRPr>
            </a:lvl1pPr>
            <a:lvl2pPr>
              <a:defRPr sz="1800">
                <a:latin typeface="HY견고딕" pitchFamily="18" charset="-127"/>
                <a:ea typeface="HY견고딕" pitchFamily="18" charset="-127"/>
              </a:defRPr>
            </a:lvl2pPr>
            <a:lvl3pPr>
              <a:defRPr sz="1600">
                <a:latin typeface="Times New Roman" pitchFamily="18" charset="0"/>
                <a:ea typeface="HY견고딕" pitchFamily="18" charset="-127"/>
                <a:cs typeface="Times New Roman" pitchFamily="18" charset="0"/>
              </a:defRPr>
            </a:lvl3pPr>
            <a:lvl4pPr>
              <a:defRPr sz="1200">
                <a:latin typeface="Times New Roman" pitchFamily="18" charset="0"/>
                <a:ea typeface="HY견고딕" pitchFamily="18" charset="-127"/>
                <a:cs typeface="Times New Roman" pitchFamily="18" charset="0"/>
              </a:defRPr>
            </a:lvl4pPr>
            <a:lvl5pPr>
              <a:defRPr sz="1200">
                <a:latin typeface="Times New Roman" pitchFamily="18" charset="0"/>
                <a:ea typeface="HY견고딕" pitchFamily="18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588125" y="6500813"/>
            <a:ext cx="2133600" cy="31273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D62562D-98E7-42EB-A3A3-69E317C12C3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3207F-24A0-4EB2-BC0C-29C8C8DCA4D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624B4-D3A7-4FEA-86EE-8FF55B3A05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A5320-B664-4913-ABFA-5AD8DEF7A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E5A83-E7DA-46F3-85D6-7B85083D7D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F1791-188F-4B53-82B9-D444AA5825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200">
                <a:latin typeface="Times New Roman" pitchFamily="18" charset="0"/>
                <a:cs typeface="Times New Roman" pitchFamily="18" charset="0"/>
              </a:defRPr>
            </a:lvl4pPr>
            <a:lvl5pPr>
              <a:defRPr sz="1200">
                <a:latin typeface="Times New Roman" pitchFamily="18" charset="0"/>
                <a:cs typeface="Times New Roman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A2A34-F77B-4B14-AD88-38843B90414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183AA-CCB0-4D0F-8A41-667DA9C2ADB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843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492500" y="635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FB9948-2915-4FF6-B17C-F5639955FB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0" r:id="rId1"/>
    <p:sldLayoutId id="2147484881" r:id="rId2"/>
    <p:sldLayoutId id="2147484871" r:id="rId3"/>
    <p:sldLayoutId id="2147484872" r:id="rId4"/>
    <p:sldLayoutId id="2147484873" r:id="rId5"/>
    <p:sldLayoutId id="2147484874" r:id="rId6"/>
    <p:sldLayoutId id="2147484875" r:id="rId7"/>
    <p:sldLayoutId id="2147484876" r:id="rId8"/>
    <p:sldLayoutId id="2147484877" r:id="rId9"/>
    <p:sldLayoutId id="2147484878" r:id="rId10"/>
    <p:sldLayoutId id="214748487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pitchFamily="50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 bwMode="auto">
          <a:xfrm rot="10800000" flipV="1">
            <a:off x="5076053" y="1060315"/>
            <a:ext cx="4067946" cy="53210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000">
                <a:schemeClr val="bg1"/>
              </a:gs>
              <a:gs pos="9000">
                <a:schemeClr val="bg1">
                  <a:lumMod val="95000"/>
                </a:schemeClr>
              </a:gs>
              <a:gs pos="93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19050">
            <a:noFill/>
          </a:ln>
          <a:effectLst>
            <a:reflection blurRad="6350" stA="52000" endA="300" endPos="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64000" rIns="0" bIns="0" anchor="ctr"/>
          <a:lstStyle/>
          <a:p>
            <a:pPr algn="ctr"/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EA4316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지능형 </a:t>
            </a:r>
            <a:r>
              <a:rPr lang="en-US" altLang="ko-KR" dirty="0"/>
              <a:t>IoT </a:t>
            </a:r>
            <a:r>
              <a:rPr lang="ko-KR" altLang="en-US" dirty="0"/>
              <a:t>관련 </a:t>
            </a:r>
            <a:r>
              <a:rPr lang="ko-KR" altLang="en-US" dirty="0" smtClean="0"/>
              <a:t>사업화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4618853" cy="48574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sz="1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기술의 이해와 시장 분석</a:t>
            </a:r>
            <a:endParaRPr kumimoji="1" lang="en-US" altLang="ko-KR" sz="1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IoT / Edge Computing </a:t>
            </a:r>
            <a:r>
              <a:rPr kumimoji="1"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기술 이해</a:t>
            </a:r>
            <a:endParaRPr kumimoji="1" lang="en-US" altLang="ko-KR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IoT / </a:t>
            </a:r>
            <a:r>
              <a:rPr kumimoji="1"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Edge </a:t>
            </a:r>
            <a:r>
              <a:rPr kumimoji="1"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Computing </a:t>
            </a:r>
            <a:r>
              <a:rPr kumimoji="1"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관련</a:t>
            </a:r>
            <a:r>
              <a:rPr kumimoji="1"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</a:t>
            </a:r>
            <a:r>
              <a:rPr kumimoji="1"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시장 </a:t>
            </a:r>
            <a:r>
              <a:rPr kumimoji="1" lang="ko-KR" altLang="en-US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분석</a:t>
            </a:r>
            <a:endParaRPr kumimoji="1" lang="en-US" altLang="ko-KR" sz="16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  <a:p>
            <a:pPr lvl="1">
              <a:lnSpc>
                <a:spcPct val="150000"/>
              </a:lnSpc>
            </a:pPr>
            <a:endParaRPr kumimoji="1" lang="en-US" altLang="ko-KR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IoT </a:t>
            </a:r>
            <a:r>
              <a:rPr kumimoji="1" lang="ko-KR" altLang="en-US" sz="2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플랫폼 분석</a:t>
            </a:r>
            <a:endParaRPr kumimoji="1"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AWS, MS, Google, IBM, LG, KT, SK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PTC </a:t>
            </a:r>
            <a:r>
              <a:rPr kumimoji="1" lang="en-US" altLang="ko-KR" sz="16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ThingWorx</a:t>
            </a:r>
            <a:endParaRPr kumimoji="1" lang="en-US" altLang="ko-KR" sz="16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  <a:p>
            <a:pPr lvl="1">
              <a:lnSpc>
                <a:spcPct val="150000"/>
              </a:lnSpc>
            </a:pPr>
            <a:endParaRPr kumimoji="1" lang="en-US" altLang="ko-KR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Edge &amp; Cloud </a:t>
            </a:r>
            <a:r>
              <a:rPr kumimoji="1" lang="en-US" altLang="ko-KR" sz="20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HyperWorks</a:t>
            </a:r>
            <a:endParaRPr kumimoji="1"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Virtual Edge Network(</a:t>
            </a:r>
            <a:r>
              <a:rPr kumimoji="1" lang="ko-KR" altLang="en-US" sz="16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엣지망</a:t>
            </a:r>
            <a:r>
              <a:rPr kumimoji="1"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간의 연동</a:t>
            </a:r>
            <a:r>
              <a:rPr kumimoji="1"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Virtual IoT(</a:t>
            </a:r>
            <a:r>
              <a:rPr kumimoji="1"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가상 </a:t>
            </a:r>
            <a:r>
              <a:rPr kumimoji="1"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IoT </a:t>
            </a:r>
            <a:r>
              <a:rPr kumimoji="1"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단말</a:t>
            </a:r>
            <a:r>
              <a:rPr kumimoji="1"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62562D-98E7-42EB-A3A3-69E317C12C31}" type="slidenum">
              <a:rPr lang="ko-KR" altLang="en-US" smtClean="0"/>
              <a:pPr>
                <a:defRPr/>
              </a:pPr>
              <a:t>0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705" y="524514"/>
            <a:ext cx="986037" cy="503659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5446177" y="4170629"/>
            <a:ext cx="3043369" cy="1809023"/>
            <a:chOff x="5271178" y="4454039"/>
            <a:chExt cx="3043369" cy="1809023"/>
          </a:xfrm>
        </p:grpSpPr>
        <p:sp>
          <p:nvSpPr>
            <p:cNvPr id="12" name="Shape 127"/>
            <p:cNvSpPr/>
            <p:nvPr/>
          </p:nvSpPr>
          <p:spPr>
            <a:xfrm>
              <a:off x="5271178" y="5278110"/>
              <a:ext cx="956221" cy="98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FF"/>
            </a:solidFill>
            <a:ln w="762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300"/>
              </a:lvl1pPr>
            </a:lstStyle>
            <a:p>
              <a:pPr>
                <a:defRPr sz="1300"/>
              </a:pP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Edge</a:t>
              </a:r>
            </a:p>
            <a:p>
              <a:pPr>
                <a:defRPr sz="1300"/>
              </a:pP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Manager</a:t>
              </a:r>
            </a:p>
          </p:txBody>
        </p:sp>
        <p:sp>
          <p:nvSpPr>
            <p:cNvPr id="13" name="Shape 128"/>
            <p:cNvSpPr/>
            <p:nvPr/>
          </p:nvSpPr>
          <p:spPr>
            <a:xfrm>
              <a:off x="5792965" y="4454039"/>
              <a:ext cx="956221" cy="98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FF"/>
            </a:solidFill>
            <a:ln w="762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/>
              </a:pPr>
              <a:r>
                <a:rPr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Edge</a:t>
              </a:r>
            </a:p>
            <a:p>
              <a:pPr algn="ctr">
                <a:defRPr sz="1300"/>
              </a:pP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Computing</a:t>
              </a:r>
              <a:endParaRPr lang="en-US" altLang="ko-KR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4" name="Shape 129"/>
            <p:cNvSpPr/>
            <p:nvPr/>
          </p:nvSpPr>
          <p:spPr>
            <a:xfrm>
              <a:off x="6314752" y="5278111"/>
              <a:ext cx="956221" cy="98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FF"/>
            </a:solidFill>
            <a:ln w="76200" cap="flat">
              <a:solidFill>
                <a:schemeClr val="accent2">
                  <a:lumMod val="7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/>
              </a:pP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Virtual 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Edge 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Network</a:t>
              </a:r>
              <a:endParaRPr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5" name="Shape 130"/>
            <p:cNvSpPr/>
            <p:nvPr/>
          </p:nvSpPr>
          <p:spPr>
            <a:xfrm>
              <a:off x="6836539" y="4454039"/>
              <a:ext cx="956221" cy="98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FF"/>
            </a:solidFill>
            <a:ln w="76200" cap="flat">
              <a:solidFill>
                <a:schemeClr val="accent2">
                  <a:lumMod val="7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300"/>
              </a:lvl1pPr>
            </a:lstStyle>
            <a:p>
              <a:r>
                <a:rPr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Virtual IoT</a:t>
              </a:r>
            </a:p>
          </p:txBody>
        </p:sp>
        <p:sp>
          <p:nvSpPr>
            <p:cNvPr id="16" name="Shape 131"/>
            <p:cNvSpPr/>
            <p:nvPr/>
          </p:nvSpPr>
          <p:spPr>
            <a:xfrm>
              <a:off x="7358326" y="5278110"/>
              <a:ext cx="956221" cy="98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FF"/>
            </a:solidFill>
            <a:ln w="762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300"/>
              </a:lvl1pPr>
            </a:lstStyle>
            <a:p>
              <a:pPr>
                <a:defRPr sz="1300"/>
              </a:pPr>
              <a:r>
                <a:rPr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Cloud </a:t>
              </a:r>
              <a:endParaRPr lang="en-US" sz="1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>
                <a:defRPr sz="1300"/>
              </a:pPr>
              <a:r>
                <a:rPr sz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Service</a:t>
              </a:r>
              <a:endParaRPr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436096" y="1556792"/>
            <a:ext cx="3063087" cy="1724605"/>
            <a:chOff x="5829393" y="1744793"/>
            <a:chExt cx="3063087" cy="1724605"/>
          </a:xfrm>
        </p:grpSpPr>
        <p:grpSp>
          <p:nvGrpSpPr>
            <p:cNvPr id="9" name="그룹 8"/>
            <p:cNvGrpSpPr/>
            <p:nvPr/>
          </p:nvGrpSpPr>
          <p:grpSpPr>
            <a:xfrm>
              <a:off x="5829393" y="2596514"/>
              <a:ext cx="1075995" cy="544454"/>
              <a:chOff x="6300192" y="2972751"/>
              <a:chExt cx="1075995" cy="544454"/>
            </a:xfrm>
          </p:grpSpPr>
          <p:pic>
            <p:nvPicPr>
              <p:cNvPr id="28" name="pasted-image.tif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300192" y="2972751"/>
                <a:ext cx="1075995" cy="544454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34" name="Shape 136"/>
              <p:cNvSpPr/>
              <p:nvPr/>
            </p:nvSpPr>
            <p:spPr>
              <a:xfrm>
                <a:off x="6618065" y="3193526"/>
                <a:ext cx="502508" cy="3077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1800"/>
                </a:lvl1pPr>
              </a:lstStyle>
              <a:p>
                <a:r>
                  <a:rPr sz="14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Edge</a:t>
                </a:r>
                <a:endParaRPr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6808373" y="2924944"/>
              <a:ext cx="1075995" cy="544454"/>
              <a:chOff x="7857328" y="2972751"/>
              <a:chExt cx="1075995" cy="544454"/>
            </a:xfrm>
          </p:grpSpPr>
          <p:pic>
            <p:nvPicPr>
              <p:cNvPr id="35" name="pasted-image.tif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857328" y="2972751"/>
                <a:ext cx="1075995" cy="544454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36" name="Shape 136"/>
              <p:cNvSpPr/>
              <p:nvPr/>
            </p:nvSpPr>
            <p:spPr>
              <a:xfrm>
                <a:off x="8175201" y="3193526"/>
                <a:ext cx="502508" cy="3077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1800"/>
                </a:lvl1pPr>
              </a:lstStyle>
              <a:p>
                <a:r>
                  <a:rPr sz="14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Edge</a:t>
                </a: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6208008" y="1744793"/>
              <a:ext cx="2252424" cy="969655"/>
              <a:chOff x="6732240" y="1530972"/>
              <a:chExt cx="2252424" cy="1457211"/>
            </a:xfrm>
          </p:grpSpPr>
          <p:pic>
            <p:nvPicPr>
              <p:cNvPr id="18" name="pasted-image.tif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6732240" y="1530972"/>
                <a:ext cx="2252424" cy="1457211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37" name="Shape 136"/>
              <p:cNvSpPr/>
              <p:nvPr/>
            </p:nvSpPr>
            <p:spPr>
              <a:xfrm>
                <a:off x="7539368" y="2065514"/>
                <a:ext cx="615616" cy="50878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1800"/>
                </a:lvl1pPr>
              </a:lstStyle>
              <a:p>
                <a:r>
                  <a:rPr lang="en-US" sz="16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Cloud</a:t>
                </a:r>
                <a:endParaRPr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7816485" y="2672323"/>
              <a:ext cx="1075995" cy="544454"/>
              <a:chOff x="8562745" y="3957941"/>
              <a:chExt cx="1075995" cy="544454"/>
            </a:xfrm>
          </p:grpSpPr>
          <p:pic>
            <p:nvPicPr>
              <p:cNvPr id="39" name="pasted-image.tif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8562745" y="3957941"/>
                <a:ext cx="1075995" cy="544454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40" name="Shape 136"/>
              <p:cNvSpPr/>
              <p:nvPr/>
            </p:nvSpPr>
            <p:spPr>
              <a:xfrm>
                <a:off x="8880618" y="4178716"/>
                <a:ext cx="502508" cy="3077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1800"/>
                </a:lvl1pPr>
              </a:lstStyle>
              <a:p>
                <a:r>
                  <a:rPr sz="14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Edge</a:t>
                </a:r>
              </a:p>
            </p:txBody>
          </p:sp>
        </p:grpSp>
        <p:cxnSp>
          <p:nvCxnSpPr>
            <p:cNvPr id="6" name="직선 연결선 5"/>
            <p:cNvCxnSpPr>
              <a:stCxn id="28" idx="3"/>
              <a:endCxn id="18" idx="2"/>
            </p:cNvCxnSpPr>
            <p:nvPr/>
          </p:nvCxnSpPr>
          <p:spPr>
            <a:xfrm flipV="1">
              <a:off x="6905388" y="2714448"/>
              <a:ext cx="428832" cy="15429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35" idx="0"/>
              <a:endCxn id="18" idx="2"/>
            </p:cNvCxnSpPr>
            <p:nvPr/>
          </p:nvCxnSpPr>
          <p:spPr>
            <a:xfrm flipH="1" flipV="1">
              <a:off x="7334220" y="2714448"/>
              <a:ext cx="12151" cy="210496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39" idx="1"/>
              <a:endCxn id="18" idx="2"/>
            </p:cNvCxnSpPr>
            <p:nvPr/>
          </p:nvCxnSpPr>
          <p:spPr>
            <a:xfrm flipH="1" flipV="1">
              <a:off x="7334220" y="2714448"/>
              <a:ext cx="482265" cy="230102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5769374" y="3429000"/>
            <a:ext cx="26190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Edge-Cloud Platform</a:t>
            </a:r>
            <a:endParaRPr lang="en-US" altLang="ko-KR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6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연차 별 </a:t>
            </a:r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588125" y="5708551"/>
            <a:ext cx="2133600" cy="312737"/>
          </a:xfrm>
        </p:spPr>
        <p:txBody>
          <a:bodyPr/>
          <a:lstStyle/>
          <a:p>
            <a:pPr>
              <a:defRPr/>
            </a:pPr>
            <a:fld id="{7D62562D-98E7-42EB-A3A3-69E317C12C31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705" y="524514"/>
            <a:ext cx="986037" cy="503659"/>
          </a:xfrm>
          <a:prstGeom prst="rect">
            <a:avLst/>
          </a:prstGeom>
        </p:spPr>
      </p:pic>
      <p:sp>
        <p:nvSpPr>
          <p:cNvPr id="24" name="자유형 23"/>
          <p:cNvSpPr/>
          <p:nvPr/>
        </p:nvSpPr>
        <p:spPr>
          <a:xfrm>
            <a:off x="329471" y="2258753"/>
            <a:ext cx="8617655" cy="263770"/>
          </a:xfrm>
          <a:custGeom>
            <a:avLst/>
            <a:gdLst>
              <a:gd name="connsiteX0" fmla="*/ 7520563 w 7986945"/>
              <a:gd name="connsiteY0" fmla="*/ 0 h 176627"/>
              <a:gd name="connsiteX1" fmla="*/ 7986945 w 7986945"/>
              <a:gd name="connsiteY1" fmla="*/ 176237 h 176627"/>
              <a:gd name="connsiteX2" fmla="*/ 7985913 w 7986945"/>
              <a:gd name="connsiteY2" fmla="*/ 176627 h 176627"/>
              <a:gd name="connsiteX3" fmla="*/ 0 w 7986945"/>
              <a:gd name="connsiteY3" fmla="*/ 176627 h 176627"/>
              <a:gd name="connsiteX4" fmla="*/ 0 w 7986945"/>
              <a:gd name="connsiteY4" fmla="*/ 88118 h 176627"/>
              <a:gd name="connsiteX5" fmla="*/ 7520563 w 7986945"/>
              <a:gd name="connsiteY5" fmla="*/ 88118 h 176627"/>
              <a:gd name="connsiteX6" fmla="*/ 7520563 w 7986945"/>
              <a:gd name="connsiteY6" fmla="*/ 0 h 17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6945" h="176627">
                <a:moveTo>
                  <a:pt x="7520563" y="0"/>
                </a:moveTo>
                <a:lnTo>
                  <a:pt x="7986945" y="176237"/>
                </a:lnTo>
                <a:lnTo>
                  <a:pt x="7985913" y="176627"/>
                </a:lnTo>
                <a:lnTo>
                  <a:pt x="0" y="176627"/>
                </a:lnTo>
                <a:lnTo>
                  <a:pt x="0" y="88118"/>
                </a:lnTo>
                <a:lnTo>
                  <a:pt x="7520563" y="88118"/>
                </a:lnTo>
                <a:lnTo>
                  <a:pt x="7520563" y="0"/>
                </a:lnTo>
                <a:close/>
              </a:path>
            </a:pathLst>
          </a:custGeom>
          <a:gradFill>
            <a:gsLst>
              <a:gs pos="0">
                <a:srgbClr val="083967"/>
              </a:gs>
              <a:gs pos="100000">
                <a:srgbClr val="5FCFF7"/>
              </a:gs>
            </a:gsLst>
            <a:lin ang="0" scaled="0"/>
          </a:gradFill>
          <a:ln>
            <a:noFill/>
          </a:ln>
          <a:effectLst>
            <a:outerShdw blurRad="38100" dist="12700" dir="18600000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90"/>
          <p:cNvSpPr>
            <a:spLocks noChangeArrowheads="1"/>
          </p:cNvSpPr>
          <p:nvPr/>
        </p:nvSpPr>
        <p:spPr bwMode="gray">
          <a:xfrm>
            <a:off x="2134324" y="5650595"/>
            <a:ext cx="2707532" cy="2985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3000">
                <a:srgbClr val="0889BC"/>
              </a:gs>
              <a:gs pos="61000">
                <a:srgbClr val="0998D3"/>
              </a:gs>
              <a:gs pos="100000">
                <a:srgbClr val="0998D3"/>
              </a:gs>
            </a:gsLst>
            <a:lin ang="2700000" scaled="1"/>
            <a:tileRect/>
          </a:gradFill>
          <a:ln w="6350" cap="flat" cmpd="sng" algn="ctr">
            <a:solidFill>
              <a:srgbClr val="0FB3F5"/>
            </a:solidFill>
            <a:prstDash val="solid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400" latinLnBrk="0"/>
            <a:r>
              <a:rPr lang="ko-KR" altLang="en-US" sz="1400" kern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다키 M" charset="-127"/>
              </a:rPr>
              <a:t>사업화</a:t>
            </a:r>
            <a:r>
              <a:rPr lang="en-US" altLang="ko-KR" sz="1400" kern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다키 M" charset="-127"/>
              </a:rPr>
              <a:t> </a:t>
            </a:r>
            <a:r>
              <a:rPr lang="ko-KR" altLang="en-US" sz="1400" kern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다키 M" charset="-127"/>
              </a:rPr>
              <a:t>모델 특허 출원</a:t>
            </a:r>
            <a:endParaRPr lang="en-US" altLang="ko-KR" sz="1400" kern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다키 M" charset="-127"/>
            </a:endParaRPr>
          </a:p>
        </p:txBody>
      </p:sp>
      <p:sp>
        <p:nvSpPr>
          <p:cNvPr id="34" name="직사각형 90"/>
          <p:cNvSpPr>
            <a:spLocks noChangeArrowheads="1"/>
          </p:cNvSpPr>
          <p:nvPr/>
        </p:nvSpPr>
        <p:spPr bwMode="gray">
          <a:xfrm>
            <a:off x="6353677" y="5650595"/>
            <a:ext cx="2707532" cy="2985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3000">
                <a:srgbClr val="0889BC"/>
              </a:gs>
              <a:gs pos="61000">
                <a:srgbClr val="0998D3"/>
              </a:gs>
              <a:gs pos="100000">
                <a:srgbClr val="0998D3"/>
              </a:gs>
            </a:gsLst>
            <a:lin ang="2700000" scaled="1"/>
            <a:tileRect/>
          </a:gradFill>
          <a:ln w="6350" cap="flat" cmpd="sng" algn="ctr">
            <a:solidFill>
              <a:srgbClr val="0FB3F5"/>
            </a:solidFill>
            <a:prstDash val="solid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400" latinLnBrk="0"/>
            <a:r>
              <a:rPr lang="en-US" altLang="ko-KR" sz="1400" kern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다키 M" charset="-127"/>
              </a:rPr>
              <a:t>IoT/Edge </a:t>
            </a:r>
            <a:r>
              <a:rPr lang="ko-KR" altLang="en-US" sz="1400" kern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다키 M" charset="-127"/>
              </a:rPr>
              <a:t>솔루션</a:t>
            </a:r>
            <a:r>
              <a:rPr lang="en-US" altLang="ko-KR" sz="1400" kern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다키 M" charset="-127"/>
              </a:rPr>
              <a:t>/</a:t>
            </a:r>
            <a:r>
              <a:rPr lang="ko-KR" altLang="en-US" sz="1400" kern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다키 M" charset="-127"/>
              </a:rPr>
              <a:t>서비스 상용화</a:t>
            </a:r>
            <a:endParaRPr lang="en-US" altLang="ko-KR" sz="1400" kern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다키 M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4871" y="2723870"/>
            <a:ext cx="2314881" cy="2404811"/>
            <a:chOff x="2189396" y="4244272"/>
            <a:chExt cx="2764103" cy="2404811"/>
          </a:xfrm>
        </p:grpSpPr>
        <p:sp>
          <p:nvSpPr>
            <p:cNvPr id="38" name="사다리꼴 37"/>
            <p:cNvSpPr/>
            <p:nvPr/>
          </p:nvSpPr>
          <p:spPr>
            <a:xfrm>
              <a:off x="2350745" y="4244272"/>
              <a:ext cx="2421972" cy="168450"/>
            </a:xfrm>
            <a:prstGeom prst="trapezoid">
              <a:avLst>
                <a:gd name="adj" fmla="val 132004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 bwMode="auto">
            <a:xfrm rot="10800000" flipV="1">
              <a:off x="2306329" y="4607626"/>
              <a:ext cx="2492744" cy="185394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000">
                  <a:schemeClr val="bg1"/>
                </a:gs>
                <a:gs pos="9000">
                  <a:schemeClr val="bg1">
                    <a:lumMod val="95000"/>
                  </a:schemeClr>
                </a:gs>
                <a:gs pos="9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19050">
              <a:noFill/>
            </a:ln>
            <a:effectLst>
              <a:reflection blurRad="6350" stA="52000" endA="300" endPos="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864000" rIns="0" bIns="0" anchor="ctr"/>
            <a:lstStyle/>
            <a:p>
              <a:pPr algn="ctr"/>
              <a:endPara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A4316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40" name="양쪽 모서리가 둥근 사각형 39"/>
            <p:cNvSpPr/>
            <p:nvPr/>
          </p:nvSpPr>
          <p:spPr bwMode="auto">
            <a:xfrm>
              <a:off x="2306345" y="4401726"/>
              <a:ext cx="2492744" cy="320407"/>
            </a:xfrm>
            <a:prstGeom prst="round2Same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prstClr val="white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393524" y="4437530"/>
              <a:ext cx="2303968" cy="2582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32659" tIns="32659" rIns="32659" bIns="326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400" kern="0" spc="-54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2017</a:t>
              </a:r>
              <a:endParaRPr lang="ko-KR" altLang="en-US" sz="1400" kern="0" spc="-54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42" name="Picture 66" descr="eee-01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371"/>
            <a:stretch/>
          </p:blipFill>
          <p:spPr bwMode="auto">
            <a:xfrm rot="16200000" flipV="1">
              <a:off x="3477692" y="5173275"/>
              <a:ext cx="187512" cy="2764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2370910" y="4809365"/>
              <a:ext cx="2452824" cy="1370939"/>
            </a:xfrm>
            <a:prstGeom prst="rect">
              <a:avLst/>
            </a:prstGeom>
          </p:spPr>
          <p:txBody>
            <a:bodyPr wrap="square" lIns="54000" tIns="54000" rIns="54000" bIns="54000" anchor="t">
              <a:spAutoFit/>
            </a:bodyPr>
            <a:lstStyle>
              <a:defPPr>
                <a:defRPr lang="ko-KR"/>
              </a:defPPr>
              <a:lvl1pPr marL="92075" indent="-92075" defTabSz="914400" latinLnBrk="0">
                <a:lnSpc>
                  <a:spcPct val="110000"/>
                </a:lnSpc>
                <a:spcBef>
                  <a:spcPts val="200"/>
                </a:spcBef>
                <a:buClr>
                  <a:srgbClr val="048DD2"/>
                </a:buClr>
                <a:buSzPct val="100000"/>
                <a:buFont typeface="Futura Md BT" panose="020B0602020204020303" pitchFamily="34" charset="0"/>
                <a:buChar char="I"/>
                <a:defRPr sz="900" b="1" kern="0" spc="-8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Rix고딕 M" panose="02020603020101020101" pitchFamily="18" charset="-127"/>
                  <a:ea typeface="Rix고딕 M" panose="02020603020101020101" pitchFamily="18" charset="-127"/>
                </a:defRPr>
              </a:lvl1pPr>
            </a:lstStyle>
            <a:p>
              <a:pPr marL="174625" indent="-174625"/>
              <a:r>
                <a:rPr lang="en-US" altLang="ko-KR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IoT / Edge Computing </a:t>
              </a:r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기술 이해</a:t>
              </a:r>
              <a:endPara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74625" indent="-174625"/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사업화 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아이템 </a:t>
              </a:r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발굴</a:t>
              </a:r>
              <a:endPara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74625" indent="-174625"/>
              <a:endPara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74625" indent="-174625"/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연차 별 통합 </a:t>
              </a:r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시험</a:t>
              </a:r>
              <a:endPara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284663" y="2713317"/>
            <a:ext cx="2314881" cy="2415364"/>
            <a:chOff x="2189396" y="4244272"/>
            <a:chExt cx="2764103" cy="2415364"/>
          </a:xfrm>
        </p:grpSpPr>
        <p:sp>
          <p:nvSpPr>
            <p:cNvPr id="44" name="사다리꼴 43"/>
            <p:cNvSpPr/>
            <p:nvPr/>
          </p:nvSpPr>
          <p:spPr>
            <a:xfrm>
              <a:off x="2350745" y="4244272"/>
              <a:ext cx="2421972" cy="168450"/>
            </a:xfrm>
            <a:prstGeom prst="trapezoid">
              <a:avLst>
                <a:gd name="adj" fmla="val 132004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 bwMode="auto">
            <a:xfrm rot="10800000" flipV="1">
              <a:off x="2306329" y="4607626"/>
              <a:ext cx="2492744" cy="186449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000">
                  <a:schemeClr val="bg1"/>
                </a:gs>
                <a:gs pos="9000">
                  <a:schemeClr val="bg1">
                    <a:lumMod val="95000"/>
                  </a:schemeClr>
                </a:gs>
                <a:gs pos="9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19050">
              <a:noFill/>
            </a:ln>
            <a:effectLst>
              <a:reflection blurRad="6350" stA="52000" endA="300" endPos="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864000" rIns="0" bIns="0" anchor="ctr"/>
            <a:lstStyle/>
            <a:p>
              <a:pPr algn="ctr"/>
              <a:endPara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A4316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46" name="양쪽 모서리가 둥근 사각형 45"/>
            <p:cNvSpPr/>
            <p:nvPr/>
          </p:nvSpPr>
          <p:spPr bwMode="auto">
            <a:xfrm>
              <a:off x="2306345" y="4401726"/>
              <a:ext cx="2492744" cy="320407"/>
            </a:xfrm>
            <a:prstGeom prst="round2Same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393524" y="4437530"/>
              <a:ext cx="2303968" cy="2582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32659" tIns="32659" rIns="32659" bIns="326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400" kern="0" spc="-54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2018</a:t>
              </a:r>
              <a:endParaRPr lang="ko-KR" altLang="en-US" sz="1400" kern="0" spc="-54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48" name="Picture 66" descr="eee-01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371"/>
            <a:stretch/>
          </p:blipFill>
          <p:spPr bwMode="auto">
            <a:xfrm rot="16200000" flipV="1">
              <a:off x="3477692" y="5183828"/>
              <a:ext cx="187512" cy="2764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370910" y="4809365"/>
              <a:ext cx="2452824" cy="1370939"/>
            </a:xfrm>
            <a:prstGeom prst="rect">
              <a:avLst/>
            </a:prstGeom>
          </p:spPr>
          <p:txBody>
            <a:bodyPr wrap="square" lIns="54000" tIns="54000" rIns="54000" bIns="54000" anchor="t">
              <a:spAutoFit/>
            </a:bodyPr>
            <a:lstStyle>
              <a:defPPr>
                <a:defRPr lang="ko-KR"/>
              </a:defPPr>
              <a:lvl1pPr marL="92075" indent="-92075" defTabSz="914400" latinLnBrk="0">
                <a:lnSpc>
                  <a:spcPct val="110000"/>
                </a:lnSpc>
                <a:spcBef>
                  <a:spcPts val="200"/>
                </a:spcBef>
                <a:buClr>
                  <a:srgbClr val="048DD2"/>
                </a:buClr>
                <a:buSzPct val="100000"/>
                <a:buFont typeface="Futura Md BT" panose="020B0602020204020303" pitchFamily="34" charset="0"/>
                <a:buChar char="I"/>
                <a:defRPr sz="900" b="1" kern="0" spc="-8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Rix고딕 M" panose="02020603020101020101" pitchFamily="18" charset="-127"/>
                  <a:ea typeface="Rix고딕 M" panose="02020603020101020101" pitchFamily="18" charset="-127"/>
                </a:defRPr>
              </a:lvl1pPr>
            </a:lstStyle>
            <a:p>
              <a:pPr marL="174625" indent="-174625"/>
              <a:r>
                <a:rPr lang="en-US" altLang="ko-KR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IoT 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/ Edge 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운영 플랫폼 설계</a:t>
              </a:r>
              <a:endPara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74625" indent="-174625"/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사업화 아이템 발굴</a:t>
              </a:r>
              <a:endPara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74625" indent="-174625"/>
              <a:endPara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74625" indent="-174625"/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연차 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별 통합 </a:t>
              </a:r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시험</a:t>
              </a:r>
              <a:endPara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4455" y="2713317"/>
            <a:ext cx="2314881" cy="2415364"/>
            <a:chOff x="2189396" y="4244272"/>
            <a:chExt cx="2764103" cy="2415364"/>
          </a:xfrm>
        </p:grpSpPr>
        <p:sp>
          <p:nvSpPr>
            <p:cNvPr id="51" name="사다리꼴 50"/>
            <p:cNvSpPr/>
            <p:nvPr/>
          </p:nvSpPr>
          <p:spPr>
            <a:xfrm>
              <a:off x="2350745" y="4244272"/>
              <a:ext cx="2421972" cy="168450"/>
            </a:xfrm>
            <a:prstGeom prst="trapezoid">
              <a:avLst>
                <a:gd name="adj" fmla="val 132004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 bwMode="auto">
            <a:xfrm rot="10800000" flipV="1">
              <a:off x="2306329" y="4607627"/>
              <a:ext cx="2492744" cy="1864496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000">
                  <a:schemeClr val="bg1"/>
                </a:gs>
                <a:gs pos="9000">
                  <a:schemeClr val="bg1">
                    <a:lumMod val="95000"/>
                  </a:schemeClr>
                </a:gs>
                <a:gs pos="9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19050">
              <a:noFill/>
            </a:ln>
            <a:effectLst>
              <a:reflection blurRad="6350" stA="52000" endA="300" endPos="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864000" rIns="0" bIns="0" anchor="ctr"/>
            <a:lstStyle/>
            <a:p>
              <a:pPr algn="ctr"/>
              <a:endPara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A4316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53" name="양쪽 모서리가 둥근 사각형 52"/>
            <p:cNvSpPr/>
            <p:nvPr/>
          </p:nvSpPr>
          <p:spPr bwMode="auto">
            <a:xfrm>
              <a:off x="2306345" y="4401726"/>
              <a:ext cx="2492744" cy="320407"/>
            </a:xfrm>
            <a:prstGeom prst="round2Same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393524" y="4437530"/>
              <a:ext cx="2303968" cy="2582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32659" tIns="32659" rIns="32659" bIns="326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400" kern="0" spc="-54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2019</a:t>
              </a:r>
              <a:endParaRPr lang="ko-KR" altLang="en-US" sz="1400" kern="0" spc="-54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55" name="Picture 66" descr="eee-01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371"/>
            <a:stretch/>
          </p:blipFill>
          <p:spPr bwMode="auto">
            <a:xfrm rot="16200000" flipV="1">
              <a:off x="3477692" y="5183828"/>
              <a:ext cx="187512" cy="2764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2370910" y="4809365"/>
              <a:ext cx="2452824" cy="1612030"/>
            </a:xfrm>
            <a:prstGeom prst="rect">
              <a:avLst/>
            </a:prstGeom>
          </p:spPr>
          <p:txBody>
            <a:bodyPr wrap="square" lIns="54000" tIns="54000" rIns="54000" bIns="54000" anchor="t">
              <a:spAutoFit/>
            </a:bodyPr>
            <a:lstStyle>
              <a:defPPr>
                <a:defRPr lang="ko-KR"/>
              </a:defPPr>
              <a:lvl1pPr marL="92075" indent="-92075" defTabSz="914400" latinLnBrk="0">
                <a:lnSpc>
                  <a:spcPct val="110000"/>
                </a:lnSpc>
                <a:spcBef>
                  <a:spcPts val="200"/>
                </a:spcBef>
                <a:buClr>
                  <a:srgbClr val="048DD2"/>
                </a:buClr>
                <a:buSzPct val="100000"/>
                <a:buFont typeface="Futura Md BT" panose="020B0602020204020303" pitchFamily="34" charset="0"/>
                <a:buChar char="I"/>
                <a:defRPr sz="900" b="1" kern="0" spc="-8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Rix고딕 M" panose="02020603020101020101" pitchFamily="18" charset="-127"/>
                  <a:ea typeface="Rix고딕 M" panose="02020603020101020101" pitchFamily="18" charset="-127"/>
                </a:defRPr>
              </a:lvl1pPr>
            </a:lstStyle>
            <a:p>
              <a:pPr marL="174625" indent="-174625"/>
              <a:r>
                <a:rPr lang="en-US" altLang="ko-KR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IoT 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/ Edge 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운영 플랫폼 </a:t>
              </a:r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개발</a:t>
              </a:r>
              <a:endPara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74625" indent="-174625"/>
              <a:endPara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74625" indent="-174625"/>
              <a:endPara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74625" indent="-174625"/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연차 별 통합 </a:t>
              </a:r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시험</a:t>
              </a:r>
              <a:endPara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79375" indent="-79375">
                <a:lnSpc>
                  <a:spcPct val="100000"/>
                </a:lnSpc>
                <a:spcAft>
                  <a:spcPts val="300"/>
                </a:spcAft>
                <a:buClr>
                  <a:prstClr val="black">
                    <a:lumMod val="65000"/>
                    <a:lumOff val="35000"/>
                  </a:prstClr>
                </a:buClr>
              </a:pPr>
              <a:endParaRPr lang="ko-KR" altLang="en-US" sz="1400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804248" y="2708920"/>
            <a:ext cx="2314881" cy="2419761"/>
            <a:chOff x="2189396" y="4244272"/>
            <a:chExt cx="2764103" cy="2419761"/>
          </a:xfrm>
        </p:grpSpPr>
        <p:sp>
          <p:nvSpPr>
            <p:cNvPr id="58" name="사다리꼴 57"/>
            <p:cNvSpPr/>
            <p:nvPr/>
          </p:nvSpPr>
          <p:spPr>
            <a:xfrm>
              <a:off x="2350745" y="4244272"/>
              <a:ext cx="2421972" cy="168450"/>
            </a:xfrm>
            <a:prstGeom prst="trapezoid">
              <a:avLst>
                <a:gd name="adj" fmla="val 132004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 bwMode="auto">
            <a:xfrm rot="10800000" flipV="1">
              <a:off x="2306329" y="4607626"/>
              <a:ext cx="2492744" cy="186889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000">
                  <a:schemeClr val="bg1"/>
                </a:gs>
                <a:gs pos="9000">
                  <a:schemeClr val="bg1">
                    <a:lumMod val="95000"/>
                  </a:schemeClr>
                </a:gs>
                <a:gs pos="9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19050">
              <a:noFill/>
            </a:ln>
            <a:effectLst>
              <a:reflection blurRad="6350" stA="52000" endA="300" endPos="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864000" rIns="0" bIns="0" anchor="ctr"/>
            <a:lstStyle/>
            <a:p>
              <a:pPr algn="ctr"/>
              <a:endPara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EA4316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60" name="양쪽 모서리가 둥근 사각형 59"/>
            <p:cNvSpPr/>
            <p:nvPr/>
          </p:nvSpPr>
          <p:spPr bwMode="auto">
            <a:xfrm>
              <a:off x="2306345" y="4401726"/>
              <a:ext cx="2492744" cy="320407"/>
            </a:xfrm>
            <a:prstGeom prst="round2Same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393524" y="4437530"/>
              <a:ext cx="2303968" cy="2582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32659" tIns="32659" rIns="32659" bIns="3265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400" kern="0" spc="-54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2020</a:t>
              </a:r>
              <a:endParaRPr lang="ko-KR" altLang="en-US" sz="1400" kern="0" spc="-54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62" name="Picture 66" descr="eee-01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371"/>
            <a:stretch/>
          </p:blipFill>
          <p:spPr bwMode="auto">
            <a:xfrm rot="16200000" flipV="1">
              <a:off x="3477692" y="5188225"/>
              <a:ext cx="187512" cy="2764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2370910" y="4809365"/>
              <a:ext cx="2452824" cy="1612030"/>
            </a:xfrm>
            <a:prstGeom prst="rect">
              <a:avLst/>
            </a:prstGeom>
          </p:spPr>
          <p:txBody>
            <a:bodyPr wrap="square" lIns="54000" tIns="54000" rIns="54000" bIns="54000" anchor="t">
              <a:spAutoFit/>
            </a:bodyPr>
            <a:lstStyle>
              <a:defPPr>
                <a:defRPr lang="ko-KR"/>
              </a:defPPr>
              <a:lvl1pPr marL="92075" indent="-92075" defTabSz="914400" latinLnBrk="0">
                <a:lnSpc>
                  <a:spcPct val="110000"/>
                </a:lnSpc>
                <a:spcBef>
                  <a:spcPts val="200"/>
                </a:spcBef>
                <a:buClr>
                  <a:srgbClr val="048DD2"/>
                </a:buClr>
                <a:buSzPct val="100000"/>
                <a:buFont typeface="Futura Md BT" panose="020B0602020204020303" pitchFamily="34" charset="0"/>
                <a:buChar char="I"/>
                <a:defRPr sz="900" b="1" kern="0" spc="-8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Rix고딕 M" panose="02020603020101020101" pitchFamily="18" charset="-127"/>
                  <a:ea typeface="Rix고딕 M" panose="02020603020101020101" pitchFamily="18" charset="-127"/>
                </a:defRPr>
              </a:lvl1pPr>
            </a:lstStyle>
            <a:p>
              <a:pPr marL="174625" indent="-174625"/>
              <a:r>
                <a:rPr lang="en-US" altLang="ko-KR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IoT 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/ Edge 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운영 플랫폼 </a:t>
              </a:r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상용화</a:t>
              </a:r>
              <a:endPara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74625" indent="-174625"/>
              <a:endPara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74625" indent="-174625"/>
              <a:endPara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74625" indent="-174625"/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연차 별 통합 </a:t>
              </a:r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시험</a:t>
              </a:r>
              <a:endPara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79375" indent="-79375">
                <a:lnSpc>
                  <a:spcPct val="100000"/>
                </a:lnSpc>
                <a:spcAft>
                  <a:spcPts val="300"/>
                </a:spcAft>
                <a:buClr>
                  <a:prstClr val="black">
                    <a:lumMod val="65000"/>
                    <a:lumOff val="35000"/>
                  </a:prstClr>
                </a:buClr>
              </a:pPr>
              <a:endParaRPr lang="ko-KR" altLang="en-US" sz="1400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64" name="타원 63"/>
          <p:cNvSpPr/>
          <p:nvPr/>
        </p:nvSpPr>
        <p:spPr>
          <a:xfrm>
            <a:off x="1043608" y="2379783"/>
            <a:ext cx="113113" cy="1131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A4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323861" y="2379783"/>
            <a:ext cx="113113" cy="1131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A4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604114" y="2379783"/>
            <a:ext cx="113113" cy="1131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A4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884368" y="2379783"/>
            <a:ext cx="113113" cy="1131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A4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3528" y="1547500"/>
            <a:ext cx="8229236" cy="369332"/>
            <a:chOff x="492489" y="1844824"/>
            <a:chExt cx="8229236" cy="369332"/>
          </a:xfrm>
        </p:grpSpPr>
        <p:sp>
          <p:nvSpPr>
            <p:cNvPr id="69" name="직사각형 68"/>
            <p:cNvSpPr/>
            <p:nvPr/>
          </p:nvSpPr>
          <p:spPr>
            <a:xfrm>
              <a:off x="657859" y="1844824"/>
              <a:ext cx="80638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buClr>
                  <a:srgbClr val="ABD03A"/>
                </a:buClr>
              </a:pPr>
              <a:r>
                <a:rPr lang="ko-KR" altLang="en-US" sz="180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초연결</a:t>
              </a:r>
              <a:r>
                <a:rPr lang="ko-KR" altLang="en-US" sz="18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z="1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IoT </a:t>
              </a:r>
              <a:r>
                <a:rPr lang="ko-KR" altLang="en-US" sz="1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노드의 군집 지능화를 통한 </a:t>
              </a:r>
              <a:r>
                <a:rPr lang="en-US" altLang="ko-KR" sz="1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Edge computing </a:t>
              </a:r>
              <a:r>
                <a:rPr lang="ko-KR" altLang="en-US" sz="1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핵심기술 </a:t>
              </a:r>
              <a:r>
                <a:rPr lang="ko-KR" altLang="en-US" sz="18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연구</a:t>
              </a:r>
              <a:endParaRPr lang="en-US" altLang="ko-KR" sz="1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492489" y="1962156"/>
              <a:ext cx="131954" cy="95250"/>
              <a:chOff x="5219700" y="2127250"/>
              <a:chExt cx="152400" cy="95250"/>
            </a:xfrm>
          </p:grpSpPr>
          <p:sp>
            <p:nvSpPr>
              <p:cNvPr id="74" name="Oval 95"/>
              <p:cNvSpPr>
                <a:spLocks noChangeArrowheads="1"/>
              </p:cNvSpPr>
              <p:nvPr/>
            </p:nvSpPr>
            <p:spPr bwMode="auto">
              <a:xfrm>
                <a:off x="5219700" y="2127250"/>
                <a:ext cx="95250" cy="95250"/>
              </a:xfrm>
              <a:prstGeom prst="rect">
                <a:avLst/>
              </a:prstGeom>
              <a:solidFill>
                <a:srgbClr val="29A3FF">
                  <a:alpha val="7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44" tIns="45723" rIns="91444" bIns="45723" anchor="ctr"/>
              <a:lstStyle/>
              <a:p>
                <a:endParaRPr lang="ko-KR" altLang="en-US" sz="20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Oval 96"/>
              <p:cNvSpPr>
                <a:spLocks noChangeArrowheads="1"/>
              </p:cNvSpPr>
              <p:nvPr/>
            </p:nvSpPr>
            <p:spPr bwMode="auto">
              <a:xfrm>
                <a:off x="5276850" y="2127250"/>
                <a:ext cx="95250" cy="95250"/>
              </a:xfrm>
              <a:prstGeom prst="rect">
                <a:avLst/>
              </a:prstGeom>
              <a:solidFill>
                <a:srgbClr val="1264A5">
                  <a:alpha val="5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44" tIns="45723" rIns="91444" bIns="45723" anchor="ctr"/>
              <a:lstStyle/>
              <a:p>
                <a:endParaRPr lang="ko-KR" altLang="en-US" sz="2000" b="1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32" name="Picture 60" descr="Untitled-1"/>
          <p:cNvPicPr>
            <a:picLocks noChangeAspect="1" noChangeArrowheads="1"/>
          </p:cNvPicPr>
          <p:nvPr/>
        </p:nvPicPr>
        <p:blipFill>
          <a:blip r:embed="rId4" cstate="print">
            <a:lum brigh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18502" y="5174346"/>
            <a:ext cx="364938" cy="45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0" descr="Untitled-1"/>
          <p:cNvPicPr>
            <a:picLocks noChangeAspect="1" noChangeArrowheads="1"/>
          </p:cNvPicPr>
          <p:nvPr/>
        </p:nvPicPr>
        <p:blipFill>
          <a:blip r:embed="rId4" cstate="print">
            <a:lum brigh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482998" y="5174346"/>
            <a:ext cx="364938" cy="45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9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세림</a:t>
            </a:r>
            <a:r>
              <a:rPr lang="en-US" altLang="ko-KR" dirty="0" smtClean="0"/>
              <a:t> TSG </a:t>
            </a:r>
            <a:r>
              <a:rPr lang="ko-KR" altLang="en-US" dirty="0" smtClean="0"/>
              <a:t>참여 인력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62562D-98E7-42EB-A3A3-69E317C12C31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65150" y="1268760"/>
            <a:ext cx="2895853" cy="369332"/>
            <a:chOff x="565150" y="1259468"/>
            <a:chExt cx="2895853" cy="369332"/>
          </a:xfrm>
        </p:grpSpPr>
        <p:sp>
          <p:nvSpPr>
            <p:cNvPr id="12" name="직사각형 11"/>
            <p:cNvSpPr/>
            <p:nvPr/>
          </p:nvSpPr>
          <p:spPr>
            <a:xfrm>
              <a:off x="697104" y="1259468"/>
              <a:ext cx="27638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buClr>
                  <a:srgbClr val="ABD03A"/>
                </a:buClr>
              </a:pPr>
              <a:r>
                <a:rPr lang="ko-KR" altLang="en-US" sz="1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참여 인력</a:t>
              </a:r>
              <a:endParaRPr lang="en-US" altLang="ko-KR" sz="1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65150" y="1385099"/>
              <a:ext cx="131954" cy="95250"/>
              <a:chOff x="5219700" y="2127250"/>
              <a:chExt cx="152400" cy="95250"/>
            </a:xfrm>
          </p:grpSpPr>
          <p:sp>
            <p:nvSpPr>
              <p:cNvPr id="14" name="Oval 95"/>
              <p:cNvSpPr>
                <a:spLocks noChangeArrowheads="1"/>
              </p:cNvSpPr>
              <p:nvPr/>
            </p:nvSpPr>
            <p:spPr bwMode="auto">
              <a:xfrm>
                <a:off x="5219700" y="2127250"/>
                <a:ext cx="95250" cy="95250"/>
              </a:xfrm>
              <a:prstGeom prst="rect">
                <a:avLst/>
              </a:prstGeom>
              <a:solidFill>
                <a:srgbClr val="29A3FF">
                  <a:alpha val="7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44" tIns="45723" rIns="91444" bIns="45723" anchor="ctr"/>
              <a:lstStyle/>
              <a:p>
                <a:endParaRPr lang="ko-KR" altLang="en-US" sz="20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Oval 96"/>
              <p:cNvSpPr>
                <a:spLocks noChangeArrowheads="1"/>
              </p:cNvSpPr>
              <p:nvPr/>
            </p:nvSpPr>
            <p:spPr bwMode="auto">
              <a:xfrm>
                <a:off x="5276850" y="2127250"/>
                <a:ext cx="95250" cy="95250"/>
              </a:xfrm>
              <a:prstGeom prst="rect">
                <a:avLst/>
              </a:prstGeom>
              <a:solidFill>
                <a:srgbClr val="1264A5">
                  <a:alpha val="5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44" tIns="45723" rIns="91444" bIns="45723" anchor="ctr"/>
              <a:lstStyle/>
              <a:p>
                <a:endParaRPr lang="ko-KR" altLang="en-US" sz="2000" b="1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705" y="524514"/>
            <a:ext cx="986037" cy="503659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7127"/>
              </p:ext>
            </p:extLst>
          </p:nvPr>
        </p:nvGraphicFramePr>
        <p:xfrm>
          <a:off x="740694" y="1686416"/>
          <a:ext cx="7647730" cy="3902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2"/>
                <a:gridCol w="1296144"/>
                <a:gridCol w="2376264"/>
                <a:gridCol w="1872208"/>
                <a:gridCol w="1368152"/>
              </a:tblGrid>
              <a:tr h="44867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성명</a:t>
                      </a:r>
                      <a:endParaRPr kumimoji="1" lang="ko-KR" altLang="en-US" sz="16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직급</a:t>
                      </a:r>
                      <a:endParaRPr kumimoji="1" lang="ko-KR" altLang="en-US" sz="16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수행업무</a:t>
                      </a:r>
                      <a:endParaRPr kumimoji="1" lang="ko-KR" altLang="en-US" sz="16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kern="120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이메일</a:t>
                      </a:r>
                      <a:endParaRPr kumimoji="1" lang="ko-KR" altLang="en-US" sz="16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연락처</a:t>
                      </a:r>
                      <a:endParaRPr kumimoji="1" lang="ko-KR" altLang="en-US" sz="16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</a:tr>
              <a:tr h="553156"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박준석</a:t>
                      </a:r>
                      <a:endParaRPr kumimoji="1" lang="ko-KR" altLang="en-US" sz="14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수석연구원</a:t>
                      </a:r>
                      <a:endParaRPr kumimoji="1" lang="ko-KR" altLang="en-US" sz="14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과제책임자</a:t>
                      </a:r>
                      <a:endParaRPr kumimoji="1" lang="ko-KR" altLang="en-US" sz="14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2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junseok@selim.co.kr</a:t>
                      </a:r>
                      <a:endParaRPr kumimoji="1" lang="ko-KR" altLang="en-US" sz="12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2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042-600-0674</a:t>
                      </a:r>
                    </a:p>
                    <a:p>
                      <a:pPr latinLnBrk="1"/>
                      <a:r>
                        <a:rPr kumimoji="1" lang="en-US" altLang="ko-KR" sz="12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010-2616-0086</a:t>
                      </a:r>
                      <a:endParaRPr kumimoji="1" lang="ko-KR" altLang="en-US" sz="12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</a:tr>
              <a:tr h="448671"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김영오</a:t>
                      </a:r>
                      <a:endParaRPr kumimoji="1" lang="ko-KR" altLang="en-US" sz="14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부장</a:t>
                      </a:r>
                      <a:endParaRPr kumimoji="1" lang="ko-KR" altLang="en-US" sz="14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사업화 총괄</a:t>
                      </a:r>
                      <a:endParaRPr kumimoji="1" lang="ko-KR" altLang="en-US" sz="14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12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12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</a:tr>
              <a:tr h="448671"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이상혁</a:t>
                      </a:r>
                      <a:endParaRPr kumimoji="1" lang="ko-KR" altLang="en-US" sz="14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수석연구원</a:t>
                      </a:r>
                      <a:endParaRPr kumimoji="1" lang="ko-KR" altLang="en-US" sz="14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플랫폼 개발 총괄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kern="120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kern="120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</a:tr>
              <a:tr h="553156"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이현일</a:t>
                      </a:r>
                      <a:endParaRPr kumimoji="1" lang="ko-KR" altLang="en-US" sz="14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책임연구원</a:t>
                      </a:r>
                      <a:endParaRPr kumimoji="1" lang="ko-KR" altLang="en-US" sz="14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통합 시험 총괄</a:t>
                      </a:r>
                      <a:r>
                        <a:rPr kumimoji="1" lang="en-US" altLang="ko-KR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행정 지원</a:t>
                      </a:r>
                      <a:endParaRPr kumimoji="1" lang="ko-KR" altLang="en-US" sz="14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2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jobbs@selim.co.kr</a:t>
                      </a:r>
                      <a:endParaRPr kumimoji="1" lang="ko-KR" altLang="en-US" sz="12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2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042-600-0677</a:t>
                      </a:r>
                    </a:p>
                    <a:p>
                      <a:pPr latinLnBrk="1"/>
                      <a:r>
                        <a:rPr kumimoji="1" lang="en-US" altLang="ko-KR" sz="12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010-3858-0816</a:t>
                      </a:r>
                      <a:endParaRPr kumimoji="1" lang="ko-KR" altLang="en-US" sz="12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</a:tr>
              <a:tr h="448671"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이다정</a:t>
                      </a:r>
                      <a:endParaRPr kumimoji="1" lang="ko-KR" altLang="en-US" sz="14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연구원</a:t>
                      </a:r>
                      <a:endParaRPr kumimoji="1" lang="ko-KR" altLang="en-US" sz="14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플랫폼 개발 및 통합 </a:t>
                      </a:r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시험 지원</a:t>
                      </a:r>
                      <a:endParaRPr kumimoji="1" lang="ko-KR" altLang="en-US" sz="14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12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12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</a:tr>
              <a:tr h="448671"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400" kern="120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천강타</a:t>
                      </a:r>
                      <a:endParaRPr kumimoji="1" lang="ko-KR" altLang="en-US" sz="14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연구원</a:t>
                      </a:r>
                      <a:endParaRPr kumimoji="1" lang="ko-KR" altLang="en-US" sz="14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플랫폼 개발 및 통합 </a:t>
                      </a:r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시험 지원</a:t>
                      </a:r>
                      <a:endParaRPr kumimoji="1" lang="ko-KR" altLang="en-US" sz="14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12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12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</a:tr>
              <a:tr h="553156"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조유진</a:t>
                      </a:r>
                      <a:endParaRPr kumimoji="1" lang="ko-KR" altLang="en-US" sz="14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차장</a:t>
                      </a:r>
                      <a:endParaRPr kumimoji="1" lang="ko-KR" altLang="en-US" sz="14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4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회계 지원</a:t>
                      </a:r>
                      <a:endParaRPr kumimoji="1" lang="ko-KR" altLang="en-US" sz="14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2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yujin@selim.co.kr</a:t>
                      </a:r>
                      <a:endParaRPr kumimoji="1" lang="ko-KR" altLang="en-US" sz="12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2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042-600-0600</a:t>
                      </a:r>
                    </a:p>
                    <a:p>
                      <a:pPr latinLnBrk="1"/>
                      <a:r>
                        <a:rPr kumimoji="1" lang="en-US" altLang="ko-KR" sz="120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010-6403-5778</a:t>
                      </a:r>
                      <a:endParaRPr kumimoji="1" lang="ko-KR" altLang="en-US" sz="120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7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18557</TotalTime>
  <Words>210</Words>
  <Application>Microsoft Office PowerPoint</Application>
  <PresentationFormat>화면 슬라이드 쇼(4:3)</PresentationFormat>
  <Paragraphs>89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Rix고딕 B</vt:lpstr>
      <vt:lpstr>맑은 고딕</vt:lpstr>
      <vt:lpstr>굴림</vt:lpstr>
      <vt:lpstr>Times New Roman</vt:lpstr>
      <vt:lpstr>HY견고딕</vt:lpstr>
      <vt:lpstr>다키 M</vt:lpstr>
      <vt:lpstr>KoPub돋움체 Bold</vt:lpstr>
      <vt:lpstr>Arial</vt:lpstr>
      <vt:lpstr>Cambria Math</vt:lpstr>
      <vt:lpstr>Futura Md BT</vt:lpstr>
      <vt:lpstr>Office 테마</vt:lpstr>
      <vt:lpstr>지능형 IoT 관련 사업화</vt:lpstr>
      <vt:lpstr>연차 별 계획</vt:lpstr>
      <vt:lpstr>세림 TSG 참여 인력</vt:lpstr>
    </vt:vector>
  </TitlesOfParts>
  <Company>Samsung Electronics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SEC</dc:creator>
  <cp:lastModifiedBy>박준석</cp:lastModifiedBy>
  <cp:revision>1641</cp:revision>
  <cp:lastPrinted>2016-03-08T07:58:39Z</cp:lastPrinted>
  <dcterms:created xsi:type="dcterms:W3CDTF">2010-08-06T07:25:08Z</dcterms:created>
  <dcterms:modified xsi:type="dcterms:W3CDTF">2017-02-06T02:36:31Z</dcterms:modified>
</cp:coreProperties>
</file>