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61" r:id="rId6"/>
    <p:sldId id="368" r:id="rId7"/>
    <p:sldId id="365" r:id="rId8"/>
    <p:sldId id="366" r:id="rId9"/>
    <p:sldId id="367" r:id="rId10"/>
    <p:sldId id="369" r:id="rId11"/>
    <p:sldId id="353" r:id="rId12"/>
    <p:sldId id="372" r:id="rId13"/>
    <p:sldId id="375" r:id="rId14"/>
    <p:sldId id="371" r:id="rId15"/>
    <p:sldId id="373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6" autoAdjust="0"/>
  </p:normalViewPr>
  <p:slideViewPr>
    <p:cSldViewPr snapToGrid="0">
      <p:cViewPr varScale="1">
        <p:scale>
          <a:sx n="92" d="100"/>
          <a:sy n="92" d="100"/>
        </p:scale>
        <p:origin x="77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6,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Census Income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Logistic Regression and 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Barsha Bhattarai</a:t>
            </a:r>
            <a:endParaRPr lang="en-US" dirty="0"/>
          </a:p>
          <a:p>
            <a:r>
              <a:rPr lang="en-US" dirty="0"/>
              <a:t>BANA 320 Wed 7:00 PM</a:t>
            </a:r>
          </a:p>
          <a:p>
            <a:r>
              <a:rPr lang="en-US" dirty="0"/>
              <a:t>December 6,2023</a:t>
            </a:r>
          </a:p>
          <a:p>
            <a:endParaRPr lang="en-US" dirty="0"/>
          </a:p>
        </p:txBody>
      </p:sp>
      <p:pic>
        <p:nvPicPr>
          <p:cNvPr id="5" name="Picture 4" descr="A hand writing a document&#10;&#10;Description automatically generated">
            <a:extLst>
              <a:ext uri="{FF2B5EF4-FFF2-40B4-BE49-F238E27FC236}">
                <a16:creationId xmlns:a16="http://schemas.microsoft.com/office/drawing/2014/main" id="{3FA18F86-B70E-89A2-730D-B79825A4F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95" y="0"/>
            <a:ext cx="4175603" cy="27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FA8829-6B66-939A-132D-37C960A6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171671"/>
            <a:ext cx="4941477" cy="610863"/>
          </a:xfrm>
        </p:spPr>
        <p:txBody>
          <a:bodyPr>
            <a:normAutofit/>
          </a:bodyPr>
          <a:lstStyle/>
          <a:p>
            <a:r>
              <a:rPr lang="en-US" sz="3600"/>
              <a:t>Model 2:</a:t>
            </a: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2683-7AA7-FABE-9864-A6EE64AA89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8B76-4FD9-58DC-78B0-BF35ABC88A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  <p:pic>
        <p:nvPicPr>
          <p:cNvPr id="18" name="Picture 17" descr="A diagram of a diagram&#10;&#10;Description automatically generated">
            <a:extLst>
              <a:ext uri="{FF2B5EF4-FFF2-40B4-BE49-F238E27FC236}">
                <a16:creationId xmlns:a16="http://schemas.microsoft.com/office/drawing/2014/main" id="{329F8FB3-0168-BF65-E8A1-70992ACC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4" y="1076830"/>
            <a:ext cx="7222490" cy="49947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A8D701-22D5-6C52-73BD-B256D6CF5AA1}"/>
              </a:ext>
            </a:extLst>
          </p:cNvPr>
          <p:cNvSpPr txBox="1"/>
          <p:nvPr/>
        </p:nvSpPr>
        <p:spPr>
          <a:xfrm>
            <a:off x="157734" y="2267712"/>
            <a:ext cx="50543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2: Decision Tree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CenIncome_mod2 = Cen_Income[['Age','Hours_Per_Week','Income']]   CenIncome_mod2.drop('Income',axis=1)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Y = Cen_Income['Income’]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8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3EE561-F3F5-B87B-D405-BE3C509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06" y="1052163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FA86A-9A13-FEC2-AF15-39DB7DC7AA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EA3-FE45-77AB-D3C2-1BA0663961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048381-D514-D33E-A024-1E1239BF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72042"/>
              </p:ext>
            </p:extLst>
          </p:nvPr>
        </p:nvGraphicFramePr>
        <p:xfrm>
          <a:off x="2492721" y="2446990"/>
          <a:ext cx="7206558" cy="29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37">
                  <a:extLst>
                    <a:ext uri="{9D8B030D-6E8A-4147-A177-3AD203B41FA5}">
                      <a16:colId xmlns:a16="http://schemas.microsoft.com/office/drawing/2014/main" val="1037196172"/>
                    </a:ext>
                  </a:extLst>
                </a:gridCol>
                <a:gridCol w="2497783">
                  <a:extLst>
                    <a:ext uri="{9D8B030D-6E8A-4147-A177-3AD203B41FA5}">
                      <a16:colId xmlns:a16="http://schemas.microsoft.com/office/drawing/2014/main" val="3442864599"/>
                    </a:ext>
                  </a:extLst>
                </a:gridCol>
                <a:gridCol w="2557838">
                  <a:extLst>
                    <a:ext uri="{9D8B030D-6E8A-4147-A177-3AD203B41FA5}">
                      <a16:colId xmlns:a16="http://schemas.microsoft.com/office/drawing/2014/main" val="999199338"/>
                    </a:ext>
                  </a:extLst>
                </a:gridCol>
              </a:tblGrid>
              <a:tr h="976055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AUROC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67070"/>
                  </a:ext>
                </a:extLst>
              </a:tr>
              <a:tr h="976055">
                <a:tc>
                  <a:txBody>
                    <a:bodyPr/>
                    <a:lstStyle/>
                    <a:p>
                      <a:r>
                        <a:rPr lang="en-US" sz="1600" dirty="0"/>
                        <a:t>Model 1</a:t>
                      </a:r>
                    </a:p>
                    <a:p>
                      <a:r>
                        <a:rPr lang="en-US" sz="1600" dirty="0"/>
                        <a:t>(Logistic Regression)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0.7395507534830822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0.7058418886422493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01493"/>
                  </a:ext>
                </a:extLst>
              </a:tr>
              <a:tr h="976055">
                <a:tc>
                  <a:txBody>
                    <a:bodyPr/>
                    <a:lstStyle/>
                    <a:p>
                      <a:r>
                        <a:rPr lang="en-US" sz="1600" dirty="0"/>
                        <a:t>Model2 </a:t>
                      </a:r>
                    </a:p>
                    <a:p>
                      <a:r>
                        <a:rPr lang="en-US" sz="1600" dirty="0"/>
                        <a:t>(Decision tree)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0.7383237364043506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0.703330683251032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2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86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333F87-3A97-D74B-A6AB-E20532D3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3234C-06FC-7B7E-DB15-4BFBE9D8C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47733" cy="279523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Primary goal is to identify and understand factors that determines whether an individual income exceeds$50K.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Helps to understand how work pattern is associated to higher income.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Helps in effective resources allocation, workforce planning and management strategies to improve financial situation of individuals, businesses and contribute to country economy as well.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Considering age and working hours, business can make informed decision which can impact employee well being in a positive way.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FDE98-5771-C817-D1D6-41434EED3A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4D1C-04F3-97CF-A043-84BE6A9660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81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and touching a screen&#10;&#10;Description automatically generated">
            <a:extLst>
              <a:ext uri="{FF2B5EF4-FFF2-40B4-BE49-F238E27FC236}">
                <a16:creationId xmlns:a16="http://schemas.microsoft.com/office/drawing/2014/main" id="{291CE484-4EF2-9C19-CE41-9E7974A82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0" r="38528" b="-1"/>
          <a:stretch/>
        </p:blipFill>
        <p:spPr>
          <a:xfrm>
            <a:off x="6096000" y="-22543"/>
            <a:ext cx="6096000" cy="690308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879063"/>
            <a:ext cx="4941477" cy="610863"/>
          </a:xfrm>
        </p:spPr>
        <p:txBody>
          <a:bodyPr anchor="b">
            <a:no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>
            <a:normAutofit/>
          </a:bodyPr>
          <a:lstStyle/>
          <a:p>
            <a:r>
              <a:rPr lang="en-US" b="1" dirty="0"/>
              <a:t>Barsha Bhattarai  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82E1D1F-C04A-3AC7-1552-33AE6FE4FA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Annual Review</a:t>
            </a:r>
            <a:endParaRPr lang="en-US" b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BFF76DB-7E12-CBB2-05E5-70B468DA80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954" y="2160054"/>
            <a:ext cx="4801320" cy="2795232"/>
          </a:xfrm>
        </p:spPr>
        <p:txBody>
          <a:bodyPr/>
          <a:lstStyle/>
          <a:p>
            <a:r>
              <a:rPr lang="en-US" sz="2000" dirty="0"/>
              <a:t>UCI Machine Learning Repository </a:t>
            </a:r>
          </a:p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https://archive.ics.uci.edu/dataset/20/census+income</a:t>
            </a:r>
          </a:p>
          <a:p>
            <a:r>
              <a:rPr lang="en-US" sz="2000" dirty="0"/>
              <a:t>Census Income(Donated on 4/30/1996)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December 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74CF-1821-DC11-8369-FBE0D23BCF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61C3B-A3C2-4403-7699-91895726B9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67" name="Picture 66" descr="A white grid with black and orange text&#10;&#10;Description automatically generated with medium confidence">
            <a:extLst>
              <a:ext uri="{FF2B5EF4-FFF2-40B4-BE49-F238E27FC236}">
                <a16:creationId xmlns:a16="http://schemas.microsoft.com/office/drawing/2014/main" id="{4E1BF646-B2E9-7501-8BBC-64AC1A403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7" y="935181"/>
            <a:ext cx="11261666" cy="498763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4D04064-41E6-E955-05C5-8B2102C7EC7E}"/>
              </a:ext>
            </a:extLst>
          </p:cNvPr>
          <p:cNvSpPr txBox="1"/>
          <p:nvPr/>
        </p:nvSpPr>
        <p:spPr>
          <a:xfrm>
            <a:off x="775855" y="517236"/>
            <a:ext cx="439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15 variables, 32561 observations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C449E19-BA97-A400-7A79-302B31E6F456}"/>
              </a:ext>
            </a:extLst>
          </p:cNvPr>
          <p:cNvSpPr/>
          <p:nvPr/>
        </p:nvSpPr>
        <p:spPr>
          <a:xfrm>
            <a:off x="11240296" y="384048"/>
            <a:ext cx="351697" cy="50252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8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24E282-3F8F-03FB-5782-31DD619F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536" y="386771"/>
            <a:ext cx="5706438" cy="100476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dirty="0"/>
              <a:t>Data Understanding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18131-5908-C0E6-93E6-1AE1A49C7F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426891" cy="2795232"/>
          </a:xfrm>
        </p:spPr>
        <p:txBody>
          <a:bodyPr/>
          <a:lstStyle/>
          <a:p>
            <a:r>
              <a:rPr lang="en-US" sz="4800" dirty="0"/>
              <a:t>Variables: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Age (Independent Variable)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Sex (Independent Variable)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Hours_Per_Week (Independent Variable)</a:t>
            </a:r>
          </a:p>
          <a:p>
            <a:pPr lvl="1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Income (Dependent Variable)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11763-F94A-BBB7-0BE1-0B90245E9C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AEB46-F528-FEBD-26D8-ECCDCC69F9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CFAE42D-D886-3D24-159B-F89993A586F8}"/>
              </a:ext>
            </a:extLst>
          </p:cNvPr>
          <p:cNvSpPr/>
          <p:nvPr/>
        </p:nvSpPr>
        <p:spPr>
          <a:xfrm>
            <a:off x="6957588" y="3099276"/>
            <a:ext cx="1113576" cy="20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E959CD5-FDF6-FA64-8D17-9BEEE09A45C6}"/>
              </a:ext>
            </a:extLst>
          </p:cNvPr>
          <p:cNvSpPr/>
          <p:nvPr/>
        </p:nvSpPr>
        <p:spPr>
          <a:xfrm>
            <a:off x="6953061" y="3948398"/>
            <a:ext cx="1113576" cy="20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C3917F-1CD6-E590-CF50-E5DDF5D1EE94}"/>
              </a:ext>
            </a:extLst>
          </p:cNvPr>
          <p:cNvSpPr/>
          <p:nvPr/>
        </p:nvSpPr>
        <p:spPr>
          <a:xfrm>
            <a:off x="6953061" y="4354697"/>
            <a:ext cx="1113576" cy="20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9BB98D4-72E6-822A-D93C-1CBA25E3080A}"/>
              </a:ext>
            </a:extLst>
          </p:cNvPr>
          <p:cNvSpPr/>
          <p:nvPr/>
        </p:nvSpPr>
        <p:spPr>
          <a:xfrm>
            <a:off x="6953061" y="3501193"/>
            <a:ext cx="1113576" cy="20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9D5BA-B3A1-E5CF-7FC7-48B411B52570}"/>
              </a:ext>
            </a:extLst>
          </p:cNvPr>
          <p:cNvSpPr txBox="1"/>
          <p:nvPr/>
        </p:nvSpPr>
        <p:spPr>
          <a:xfrm>
            <a:off x="7928760" y="3034447"/>
            <a:ext cx="30280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>
                <a:solidFill>
                  <a:schemeClr val="tx2"/>
                </a:solidFill>
              </a:rPr>
              <a:t>Numerical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E728A-C2BF-1220-4562-3AEC140AC2BC}"/>
              </a:ext>
            </a:extLst>
          </p:cNvPr>
          <p:cNvSpPr txBox="1"/>
          <p:nvPr/>
        </p:nvSpPr>
        <p:spPr>
          <a:xfrm>
            <a:off x="8374079" y="3415231"/>
            <a:ext cx="276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Categorical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494D8-7B4C-F45B-4D34-3A26970032F6}"/>
              </a:ext>
            </a:extLst>
          </p:cNvPr>
          <p:cNvSpPr txBox="1"/>
          <p:nvPr/>
        </p:nvSpPr>
        <p:spPr>
          <a:xfrm>
            <a:off x="8437453" y="3819001"/>
            <a:ext cx="26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Numerical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C560F-D904-F95D-E2C1-621A143841A9}"/>
              </a:ext>
            </a:extLst>
          </p:cNvPr>
          <p:cNvSpPr txBox="1"/>
          <p:nvPr/>
        </p:nvSpPr>
        <p:spPr>
          <a:xfrm>
            <a:off x="8374079" y="4178823"/>
            <a:ext cx="259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76491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CB7644-354B-1CD7-F99D-2A9B0D50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"/>
            <a:ext cx="9311660" cy="1702050"/>
          </a:xfrm>
        </p:spPr>
        <p:txBody>
          <a:bodyPr>
            <a:normAutofit/>
          </a:bodyPr>
          <a:lstStyle/>
          <a:p>
            <a:r>
              <a:rPr lang="en-US" sz="3200" dirty="0"/>
              <a:t>Predict whether income exceeds $50K/year based on a Census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C5381-C1B4-9E08-D788-52E5D5C03D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Target Variable: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Categories: &gt;50K, &lt;=50K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Variable has Categorical datatype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Classification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Logistic Regression and Decision Tree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F58F-09C6-8BA3-ADCD-561E15F71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231E-73CF-29C3-6D1E-7AEA8D68CF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891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72BB04-0DC8-EEF2-9309-D43E62E9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7F10E-1EE9-D107-D45F-E69970044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249" y="2142652"/>
            <a:ext cx="11239501" cy="4568637"/>
          </a:xfrm>
        </p:spPr>
        <p:txBody>
          <a:bodyPr/>
          <a:lstStyle/>
          <a:p>
            <a:r>
              <a:rPr lang="en-US" sz="1800" dirty="0"/>
              <a:t>         1. Checking for any missing or null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Cen_Income.isna().sum()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Output: Age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Work_Class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Education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Marital_Status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Occupation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Relationship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Race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Sex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Capital_Gain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Capital_Loss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Hours_Per_Week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Income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dtype: int64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Removing unnecessary columns</a:t>
            </a:r>
          </a:p>
          <a:p>
            <a:r>
              <a:rPr lang="en-US" dirty="0"/>
              <a:t>3. Checking for datatypes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2012-2621-46CB-5340-2C1D4B38E9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923D-552B-6225-FB3B-ED47F03038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85824-5BF0-778A-F28A-6D27FB34BEDB}"/>
              </a:ext>
            </a:extLst>
          </p:cNvPr>
          <p:cNvSpPr txBox="1"/>
          <p:nvPr/>
        </p:nvSpPr>
        <p:spPr>
          <a:xfrm>
            <a:off x="5905500" y="4970315"/>
            <a:ext cx="557391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Removing unnecessary columns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Cen_Income = Cen_Income.drop(columns = ['fnlwgt','Education_Num','NativeCountry’])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Cen_Income.shape</a:t>
            </a:r>
          </a:p>
          <a:p>
            <a:endParaRPr lang="en-US" sz="11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Output: (32561, 12)</a:t>
            </a:r>
          </a:p>
          <a:p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F48416-DE19-C0C1-13A0-20FF879EAF11}"/>
              </a:ext>
            </a:extLst>
          </p:cNvPr>
          <p:cNvSpPr txBox="1"/>
          <p:nvPr/>
        </p:nvSpPr>
        <p:spPr>
          <a:xfrm>
            <a:off x="5905500" y="1938716"/>
            <a:ext cx="3246376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Checking for datatypes</a:t>
            </a: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Cen_Income.dtypes</a:t>
            </a:r>
          </a:p>
          <a:p>
            <a:endParaRPr lang="en-US" sz="1600" b="1" dirty="0">
              <a:solidFill>
                <a:schemeClr val="bg1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Output: Age int64 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        Work_Class object 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        Education object 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        Marital_Status object           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        Occupation object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        Relationship object 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        Race object 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        Sex object 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        Capital_Gain int64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        Capital_Loss int64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        Hours_Per_Week int64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        Income object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</a:rPr>
              <a:t>        dtype: object</a:t>
            </a:r>
          </a:p>
        </p:txBody>
      </p:sp>
    </p:spTree>
    <p:extLst>
      <p:ext uri="{BB962C8B-B14F-4D97-AF65-F5344CB8AC3E}">
        <p14:creationId xmlns:p14="http://schemas.microsoft.com/office/powerpoint/2010/main" val="163368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400A0-2657-B21B-E859-0EBE9BA1A8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027" y="644695"/>
            <a:ext cx="4751185" cy="4506154"/>
          </a:xfrm>
        </p:spPr>
        <p:txBody>
          <a:bodyPr/>
          <a:lstStyle/>
          <a:p>
            <a:r>
              <a:rPr lang="en-US" sz="1800" dirty="0"/>
              <a:t>4. Checking for outliers (Boxplot)</a:t>
            </a:r>
          </a:p>
          <a:p>
            <a:endParaRPr lang="en-US" sz="1800" dirty="0"/>
          </a:p>
          <a:p>
            <a:pPr>
              <a:spcBef>
                <a:spcPts val="0"/>
              </a:spcBef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sns.boxplot(data=Cen_Income, x='Age’)</a:t>
            </a:r>
          </a:p>
          <a:p>
            <a:pPr>
              <a:spcBef>
                <a:spcPts val="0"/>
              </a:spcBef>
              <a:defRPr/>
            </a:pPr>
            <a:endParaRPr lang="en-US" sz="1400" b="1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q1 = Cen_Income['Age'].quantile(0.25)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q3 = Cen_Income['Age'].quantile(0.75)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iqr = q3 - q1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threshold = 1.5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lower_fence = q1 - threshold * iqr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upper_fence = q3 + threshold * iqr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Cen_Income =Cen_Income[(Cen_Income['Age']&gt;lower_fence)&amp;(Cen_Income['Age']&lt;upper_fence)]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D307-0236-F6F4-6CC7-9F9C31BA73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9E252-CD17-7548-6B9E-92F8E1236E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9" name="Picture 8" descr="A graph with a bar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E58EA75B-CC36-D95F-4D13-383378FAE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90" y="644695"/>
            <a:ext cx="3888878" cy="2522298"/>
          </a:xfrm>
          <a:prstGeom prst="rect">
            <a:avLst/>
          </a:prstGeom>
        </p:spPr>
      </p:pic>
      <p:pic>
        <p:nvPicPr>
          <p:cNvPr id="11" name="Picture 10" descr="A blue rectangular bar graph&#10;&#10;Description automatically generated">
            <a:extLst>
              <a:ext uri="{FF2B5EF4-FFF2-40B4-BE49-F238E27FC236}">
                <a16:creationId xmlns:a16="http://schemas.microsoft.com/office/drawing/2014/main" id="{30C1D88F-373C-8192-99C2-539E099D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90" y="3736778"/>
            <a:ext cx="3888878" cy="28430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A38318-BD84-574A-16F7-547C4C6614F3}"/>
              </a:ext>
            </a:extLst>
          </p:cNvPr>
          <p:cNvSpPr txBox="1"/>
          <p:nvPr/>
        </p:nvSpPr>
        <p:spPr>
          <a:xfrm>
            <a:off x="7315200" y="336918"/>
            <a:ext cx="294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Before removing outliers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E85F2-7A32-7DA0-BB6A-7D2F2A802943}"/>
              </a:ext>
            </a:extLst>
          </p:cNvPr>
          <p:cNvSpPr txBox="1"/>
          <p:nvPr/>
        </p:nvSpPr>
        <p:spPr>
          <a:xfrm>
            <a:off x="7315200" y="3383231"/>
            <a:ext cx="294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After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16617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3400" dirty="0"/>
              <a:t>Data Visualization:</a:t>
            </a:r>
            <a:endParaRPr lang="en-US" sz="3400" b="1" i="0" kern="1200" spc="1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4B2CCAB-F624-1B4D-AD6C-8A846EB0D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Count Plot showing count of each category of Income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0FFC6F-2BF3-42FE-80C1-0A76D4B6C7CE}"/>
              </a:ext>
            </a:extLst>
          </p:cNvPr>
          <p:cNvSpPr txBox="1">
            <a:spLocks/>
          </p:cNvSpPr>
          <p:nvPr/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b="0" i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Histogram showing frequency of Age</a:t>
            </a:r>
          </a:p>
        </p:txBody>
      </p:sp>
      <p:pic>
        <p:nvPicPr>
          <p:cNvPr id="11" name="Picture 10" descr="A blue and orange bar graph&#10;&#10;Description automatically generated">
            <a:extLst>
              <a:ext uri="{FF2B5EF4-FFF2-40B4-BE49-F238E27FC236}">
                <a16:creationId xmlns:a16="http://schemas.microsoft.com/office/drawing/2014/main" id="{460C2B2A-E10A-CF43-C8B7-11ABECAE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72" y="2782422"/>
            <a:ext cx="4764828" cy="3549797"/>
          </a:xfrm>
          <a:prstGeom prst="rect">
            <a:avLst/>
          </a:prstGeom>
          <a:noFill/>
        </p:spPr>
      </p:pic>
      <p:pic>
        <p:nvPicPr>
          <p:cNvPr id="13" name="Picture 12" descr="A graph of age and age&#10;&#10;Description automatically generated">
            <a:extLst>
              <a:ext uri="{FF2B5EF4-FFF2-40B4-BE49-F238E27FC236}">
                <a16:creationId xmlns:a16="http://schemas.microsoft.com/office/drawing/2014/main" id="{7080EF60-ACEF-2970-2871-D12EF9B06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36" y="2782423"/>
            <a:ext cx="4764828" cy="3549797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Annual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032FE8-DC6E-E089-3EB2-D0C89FC7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65" y="1142422"/>
            <a:ext cx="4941477" cy="610863"/>
          </a:xfrm>
        </p:spPr>
        <p:txBody>
          <a:bodyPr>
            <a:normAutofit/>
          </a:bodyPr>
          <a:lstStyle/>
          <a:p>
            <a:r>
              <a:rPr lang="en-US" sz="3600" dirty="0"/>
              <a:t>Model 1: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4C1A8-9EAF-3365-7527-E3D03C0DE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8165" y="2162615"/>
            <a:ext cx="5384927" cy="3350946"/>
          </a:xfrm>
        </p:spPr>
        <p:txBody>
          <a:bodyPr/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dirty="0">
                <a:highlight>
                  <a:srgbClr val="FFFF00"/>
                </a:highlight>
              </a:rPr>
              <a:t>CenIncome_mod1 = Cen_Income[['Age','Hours_Per_Week','Income']]                    </a:t>
            </a:r>
          </a:p>
          <a:p>
            <a:r>
              <a:rPr lang="en-US" dirty="0">
                <a:highlight>
                  <a:srgbClr val="FFFF00"/>
                </a:highlight>
              </a:rPr>
              <a:t>X1 = CenIncome_mod1.drop('Income',axis=1)</a:t>
            </a:r>
          </a:p>
          <a:p>
            <a:r>
              <a:rPr lang="en-US" dirty="0">
                <a:highlight>
                  <a:srgbClr val="FFFF00"/>
                </a:highlight>
              </a:rPr>
              <a:t>Y = Cen_Income['Income']</a:t>
            </a:r>
          </a:p>
          <a:p>
            <a:r>
              <a:rPr lang="en-US" b="1" dirty="0"/>
              <a:t>Coefficients</a:t>
            </a:r>
            <a:r>
              <a:rPr lang="en-US" dirty="0"/>
              <a:t>: </a:t>
            </a:r>
          </a:p>
          <a:p>
            <a:r>
              <a:rPr lang="en-US" dirty="0"/>
              <a:t>Intercept: -1.211221</a:t>
            </a:r>
          </a:p>
          <a:p>
            <a:r>
              <a:rPr lang="en-US" dirty="0"/>
              <a:t> Age: 0.606783</a:t>
            </a:r>
          </a:p>
          <a:p>
            <a:r>
              <a:rPr lang="en-US" dirty="0"/>
              <a:t> Hours_Per_Week: 0.437671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2276-4E63-32E9-8855-3824932AD9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50D1-D14D-AA1B-D8EC-E002298C9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3AD08-0D7C-5181-6E83-022C033B4C6C}"/>
              </a:ext>
            </a:extLst>
          </p:cNvPr>
          <p:cNvSpPr txBox="1"/>
          <p:nvPr/>
        </p:nvSpPr>
        <p:spPr>
          <a:xfrm>
            <a:off x="5366442" y="2697480"/>
            <a:ext cx="6596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</a:rPr>
              <a:t>Logistic regression equation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Logit(P(Income&gt;50k)) = ln(P(Income&gt;50k)/(1-P(Income&gt;50k)))</a:t>
            </a:r>
          </a:p>
          <a:p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                                      =</a:t>
            </a:r>
            <a:r>
              <a:rPr lang="el-GR" b="1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Google Sans"/>
              </a:rPr>
              <a:t>β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0+</a:t>
            </a:r>
            <a:r>
              <a:rPr lang="el-GR" b="1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Google Sans"/>
              </a:rPr>
              <a:t>β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1*Age+</a:t>
            </a:r>
            <a:r>
              <a:rPr lang="el-GR" b="1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Google Sans"/>
              </a:rPr>
              <a:t>β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2*Hours_Per_Week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</a:t>
            </a:r>
            <a:r>
              <a:rPr lang="en-US" sz="1800" dirty="0"/>
              <a:t>-=-</a:t>
            </a:r>
          </a:p>
          <a:p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= -1.211221+0.606783*Age+0.437671*Hours_Per_Week</a:t>
            </a:r>
          </a:p>
        </p:txBody>
      </p:sp>
    </p:spTree>
    <p:extLst>
      <p:ext uri="{BB962C8B-B14F-4D97-AF65-F5344CB8AC3E}">
        <p14:creationId xmlns:p14="http://schemas.microsoft.com/office/powerpoint/2010/main" val="7172135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{0D777E73-5D46-4385-9DAF-10A89DF44B56}tf78853419_win32</Template>
  <TotalTime>1669</TotalTime>
  <Words>746</Words>
  <Application>Microsoft Office PowerPoint</Application>
  <PresentationFormat>Widescreen</PresentationFormat>
  <Paragraphs>153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Franklin Gothic Book</vt:lpstr>
      <vt:lpstr>Franklin Gothic Demi</vt:lpstr>
      <vt:lpstr>Google Sans</vt:lpstr>
      <vt:lpstr>Wingdings</vt:lpstr>
      <vt:lpstr>Theme1</vt:lpstr>
      <vt:lpstr>Census Income Logistic Regression and Decision Tree</vt:lpstr>
      <vt:lpstr>Data Source:</vt:lpstr>
      <vt:lpstr>PowerPoint Presentation</vt:lpstr>
      <vt:lpstr> Data Understanding</vt:lpstr>
      <vt:lpstr>Predict whether income exceeds $50K/year based on a Census data?</vt:lpstr>
      <vt:lpstr>Data Preparation</vt:lpstr>
      <vt:lpstr>PowerPoint Presentation</vt:lpstr>
      <vt:lpstr>Data Visualization:</vt:lpstr>
      <vt:lpstr>Model 1:</vt:lpstr>
      <vt:lpstr>Model 2:</vt:lpstr>
      <vt:lpstr>Model Comparison</vt:lpstr>
      <vt:lpstr>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Income Logistic Regression and Decision Tree</dc:title>
  <dc:creator>Bhattarai, Barsha</dc:creator>
  <cp:lastModifiedBy>Bhattarai, Barsha</cp:lastModifiedBy>
  <cp:revision>5</cp:revision>
  <dcterms:created xsi:type="dcterms:W3CDTF">2023-12-05T20:57:29Z</dcterms:created>
  <dcterms:modified xsi:type="dcterms:W3CDTF">2023-12-07T01:21:27Z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