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>
        <p:scale>
          <a:sx n="100" d="100"/>
          <a:sy n="100" d="100"/>
        </p:scale>
        <p:origin x="8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8787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3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6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7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3573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5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9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5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7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395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AD34A24-5964-42A7-B1C3-3A18E884F0D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E8F26B-EABC-4D9C-B5C9-9360AA647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87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5382-9F43-4A2E-83C6-770F584FA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/>
              <a:t>Modelling the volatility surface OF various S&amp;P500 Options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2642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9E89-EB9A-40FE-95D4-BB277F4D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The Black Scholes Equation</a:t>
            </a:r>
            <a:endParaRPr lang="ko-KR" altLang="en-US" sz="3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BE5014-194D-4C8F-B1BF-A9D010E6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Black Scholes Equation was derived in 1973 giving the price of a European-style call option </a:t>
            </a:r>
            <a:r>
              <a:rPr lang="en-US" altLang="ko-KR" b="1" i="1" dirty="0"/>
              <a:t>f</a:t>
            </a:r>
            <a:r>
              <a:rPr lang="en-US" altLang="ko-KR" dirty="0"/>
              <a:t> as a function of:</a:t>
            </a:r>
          </a:p>
          <a:p>
            <a:pPr lvl="1"/>
            <a:r>
              <a:rPr lang="en-US" altLang="ko-KR" b="1" dirty="0"/>
              <a:t>S</a:t>
            </a:r>
            <a:r>
              <a:rPr lang="en-US" altLang="ko-KR" dirty="0"/>
              <a:t>, the current spot price of the underlying</a:t>
            </a:r>
          </a:p>
          <a:p>
            <a:pPr lvl="1"/>
            <a:r>
              <a:rPr lang="en-US" altLang="ko-KR" b="1" dirty="0"/>
              <a:t>r</a:t>
            </a:r>
            <a:r>
              <a:rPr lang="en-US" altLang="ko-KR" dirty="0"/>
              <a:t>, the current risk-free rate</a:t>
            </a:r>
          </a:p>
          <a:p>
            <a:pPr lvl="1"/>
            <a:r>
              <a:rPr lang="en-US" altLang="ko-KR" b="1" dirty="0"/>
              <a:t>σ</a:t>
            </a:r>
            <a:r>
              <a:rPr lang="en-US" altLang="ko-KR" dirty="0"/>
              <a:t>, the volatility of the underlying asset</a:t>
            </a:r>
          </a:p>
          <a:p>
            <a:pPr lvl="1"/>
            <a:r>
              <a:rPr lang="en-US" altLang="ko-KR" dirty="0"/>
              <a:t>And time </a:t>
            </a:r>
            <a:r>
              <a:rPr lang="en-US" altLang="ko-KR" b="1" dirty="0"/>
              <a:t>t</a:t>
            </a:r>
          </a:p>
          <a:p>
            <a:r>
              <a:rPr lang="en-US" altLang="ko-KR" dirty="0"/>
              <a:t>Of all of these inputs, only the volatility </a:t>
            </a:r>
            <a:r>
              <a:rPr lang="en-US" altLang="ko-KR" b="1" dirty="0"/>
              <a:t>σ </a:t>
            </a:r>
            <a:r>
              <a:rPr lang="en-US" altLang="ko-KR" dirty="0"/>
              <a:t>is unknown at any given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F13F8-0D2E-4331-8F31-A78D957F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228224"/>
            <a:ext cx="4019550" cy="10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4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C04D-A9C6-425B-B093-89284C89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The Black Scholes Equation - Assumptions</a:t>
            </a:r>
            <a:endParaRPr lang="ko-KR" alt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62AD-F0E5-48D8-B8EF-F0AA63F9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6796"/>
            <a:ext cx="9601200" cy="4645403"/>
          </a:xfrm>
        </p:spPr>
        <p:txBody>
          <a:bodyPr/>
          <a:lstStyle/>
          <a:p>
            <a:pPr lvl="1"/>
            <a:r>
              <a:rPr lang="en-US" altLang="ko-KR" dirty="0"/>
              <a:t>Markets are efficient (i.e. market movements cannot be predicted)</a:t>
            </a:r>
          </a:p>
          <a:p>
            <a:pPr lvl="1"/>
            <a:r>
              <a:rPr lang="en-US" altLang="ko-KR" dirty="0"/>
              <a:t>No transaction costs</a:t>
            </a:r>
          </a:p>
          <a:p>
            <a:pPr lvl="1"/>
            <a:r>
              <a:rPr lang="en-US" altLang="ko-KR" dirty="0"/>
              <a:t>The returns on the underlying are normally distributed</a:t>
            </a:r>
          </a:p>
          <a:p>
            <a:pPr lvl="1"/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pPr marL="530352" lvl="1" indent="0">
              <a:buNone/>
            </a:pPr>
            <a:r>
              <a:rPr lang="en-US" altLang="ko-KR" dirty="0"/>
              <a:t>However, the most important of these is:</a:t>
            </a:r>
          </a:p>
          <a:p>
            <a:pPr lvl="1"/>
            <a:r>
              <a:rPr lang="en-US" altLang="ko-KR" b="1" dirty="0"/>
              <a:t>The risk-free rate and volatility of the underlying are known and constant</a:t>
            </a:r>
          </a:p>
          <a:p>
            <a:pPr lvl="1"/>
            <a:r>
              <a:rPr lang="en-US" altLang="ko-KR" dirty="0"/>
              <a:t>This assumption has been shown to be </a:t>
            </a:r>
            <a:r>
              <a:rPr lang="en-US" altLang="ko-KR" b="1" dirty="0"/>
              <a:t>false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5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1AFC-5437-4C96-85AE-82E34767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218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Implied Volatility</a:t>
            </a:r>
            <a:endParaRPr lang="ko-KR" alt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5FE2-8EE8-44B4-8D53-B35534A2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018"/>
            <a:ext cx="9601200" cy="4357382"/>
          </a:xfrm>
        </p:spPr>
        <p:txBody>
          <a:bodyPr/>
          <a:lstStyle/>
          <a:p>
            <a:r>
              <a:rPr lang="en-US" altLang="ko-KR" dirty="0"/>
              <a:t>If the price of the options is known, all other inputs (except the volatility) are already known</a:t>
            </a:r>
          </a:p>
          <a:p>
            <a:r>
              <a:rPr lang="en-US" altLang="ko-KR" dirty="0"/>
              <a:t>This means that, given the price of an option, we can figure out the volatility used to calculate the price of the options</a:t>
            </a:r>
          </a:p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called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implied</a:t>
            </a:r>
            <a:r>
              <a:rPr lang="ko-KR" altLang="en-US" dirty="0"/>
              <a:t> </a:t>
            </a:r>
            <a:r>
              <a:rPr lang="en-US" altLang="ko-KR" dirty="0"/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2353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CBF-A8EC-41EB-8888-6D41AEED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9994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The Volatility Smile</a:t>
            </a:r>
            <a:endParaRPr lang="ko-KR" alt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BDD3-6F2C-40AB-8408-F505936B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793"/>
            <a:ext cx="9601200" cy="5099651"/>
          </a:xfrm>
        </p:spPr>
        <p:txBody>
          <a:bodyPr/>
          <a:lstStyle/>
          <a:p>
            <a:r>
              <a:rPr lang="en-US" altLang="ko-KR" dirty="0"/>
              <a:t>We map out the implied volatility of several options relative to their strike price</a:t>
            </a:r>
          </a:p>
          <a:p>
            <a:r>
              <a:rPr lang="en-US" altLang="ko-KR" dirty="0"/>
              <a:t>According to Black Scholes, this volatility should be a constant regardless of strike price or maturity</a:t>
            </a:r>
          </a:p>
          <a:p>
            <a:r>
              <a:rPr lang="en-US" altLang="ko-KR" dirty="0"/>
              <a:t>However, we see this is not the case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is what we call the “volatility smile”</a:t>
            </a:r>
          </a:p>
          <a:p>
            <a:endParaRPr lang="en-US" altLang="ko-KR" dirty="0"/>
          </a:p>
        </p:txBody>
      </p:sp>
      <p:pic>
        <p:nvPicPr>
          <p:cNvPr id="1028" name="Picture 4" descr="https://people.ucsc.edu/~ealdrich/Teaching/Econ236/LectureNotes/_images/currencySmile.png">
            <a:extLst>
              <a:ext uri="{FF2B5EF4-FFF2-40B4-BE49-F238E27FC236}">
                <a16:creationId xmlns:a16="http://schemas.microsoft.com/office/drawing/2014/main" id="{E51BAB7D-43C2-431B-9892-55791C76F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56" y="2906958"/>
            <a:ext cx="4260487" cy="25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51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29F8-FD54-4BC6-9EC9-35F9AB27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6830"/>
          </a:xfrm>
        </p:spPr>
        <p:txBody>
          <a:bodyPr/>
          <a:lstStyle/>
          <a:p>
            <a:r>
              <a:rPr lang="en-US" altLang="ko-KR" dirty="0"/>
              <a:t>Volatility </a:t>
            </a:r>
            <a:r>
              <a:rPr lang="en-US" altLang="ko-KR" sz="3800" dirty="0"/>
              <a:t>Smile</a:t>
            </a:r>
            <a:r>
              <a:rPr lang="en-US" altLang="ko-KR" dirty="0"/>
              <a:t> Shortcomings</a:t>
            </a:r>
            <a:endParaRPr lang="ko-KR" alt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6C99CF4D-1A22-4447-A830-A4000B7C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9" y="3398940"/>
            <a:ext cx="3022918" cy="201528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15AFBA-F5CC-41A8-9E36-ECE267724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56" y="1413720"/>
            <a:ext cx="3022918" cy="2015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A7ECD2-49D3-4DDA-8637-7AE0D2E7D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9" y="1398690"/>
            <a:ext cx="3022918" cy="20152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96BEAC-4AF7-4052-8291-04209E58A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56" y="3398940"/>
            <a:ext cx="3022918" cy="2015280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6891D9B-7EEE-49B7-BC5C-430D576EE064}"/>
              </a:ext>
            </a:extLst>
          </p:cNvPr>
          <p:cNvSpPr txBox="1">
            <a:spLocks/>
          </p:cNvSpPr>
          <p:nvPr/>
        </p:nvSpPr>
        <p:spPr>
          <a:xfrm>
            <a:off x="1371600" y="1652630"/>
            <a:ext cx="3356734" cy="451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Using historical options data, we created several plots but also varied the time to expiration</a:t>
            </a:r>
          </a:p>
          <a:p>
            <a:r>
              <a:rPr lang="en-US" altLang="ko-KR" dirty="0"/>
              <a:t>The “volatility smile” is not enough to explain variation in implied volatility</a:t>
            </a:r>
          </a:p>
          <a:p>
            <a:r>
              <a:rPr lang="en-US" altLang="ko-KR" dirty="0"/>
              <a:t>We can use a 3D plot called a volatility surface to model the variation of the implied volatility</a:t>
            </a:r>
          </a:p>
        </p:txBody>
      </p:sp>
    </p:spTree>
    <p:extLst>
      <p:ext uri="{BB962C8B-B14F-4D97-AF65-F5344CB8AC3E}">
        <p14:creationId xmlns:p14="http://schemas.microsoft.com/office/powerpoint/2010/main" val="320394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0F5-36FE-421F-A007-B9B3CDFA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606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Volatility Surface - Example</a:t>
            </a:r>
            <a:endParaRPr lang="ko-KR" alt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3E6-C683-4E2F-AC7E-74A9B39E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7406"/>
            <a:ext cx="4724400" cy="4499994"/>
          </a:xfrm>
        </p:spPr>
        <p:txBody>
          <a:bodyPr/>
          <a:lstStyle/>
          <a:p>
            <a:r>
              <a:rPr lang="en-US" altLang="ko-KR" dirty="0"/>
              <a:t>This is an example of a volatility surface generated for the Nikkei options market</a:t>
            </a:r>
          </a:p>
          <a:p>
            <a:r>
              <a:rPr lang="en-US" altLang="ko-KR" dirty="0"/>
              <a:t>This plot shows the varying shape of the volatility surface based on the strike price and time to maturity</a:t>
            </a:r>
          </a:p>
          <a:p>
            <a:r>
              <a:rPr lang="en-US" altLang="ko-KR" dirty="0"/>
              <a:t>Our goal will be to model the volatility surface of the S&amp;P500 options market</a:t>
            </a:r>
          </a:p>
        </p:txBody>
      </p:sp>
      <p:pic>
        <p:nvPicPr>
          <p:cNvPr id="2050" name="Picture 2" descr="Implied volatility surface for Nikkei 225 index options. (July-2002, time to maturity is 20-day or more)Â ">
            <a:extLst>
              <a:ext uri="{FF2B5EF4-FFF2-40B4-BE49-F238E27FC236}">
                <a16:creationId xmlns:a16="http://schemas.microsoft.com/office/drawing/2014/main" id="{4EC662F4-CEE4-4292-8673-DDD5DCEA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53" y="1367406"/>
            <a:ext cx="4815115" cy="36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8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9CC3-135B-44E9-AE93-B52CA3CD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5825"/>
          </a:xfrm>
        </p:spPr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6D16-30F5-4C83-88EB-3FDC1377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4295775"/>
          </a:xfrm>
        </p:spPr>
        <p:txBody>
          <a:bodyPr/>
          <a:lstStyle/>
          <a:p>
            <a:r>
              <a:rPr lang="en-US" altLang="ko-KR" dirty="0"/>
              <a:t>We use historical options market data from September 2012 (</a:t>
            </a:r>
            <a:r>
              <a:rPr lang="en-US" altLang="ko-KR" dirty="0" err="1"/>
              <a:t>OptionMetrics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We look at both European-style call and put options for the S&amp;P500 index</a:t>
            </a:r>
          </a:p>
          <a:p>
            <a:r>
              <a:rPr lang="en-US" altLang="ko-KR" dirty="0"/>
              <a:t>First we filter out all options with expiry shorter than 10 days because of the volatility of these option themselves</a:t>
            </a:r>
          </a:p>
          <a:p>
            <a:r>
              <a:rPr lang="en-US" altLang="ko-KR" dirty="0"/>
              <a:t>We also filter out options with expiry greater than 500 days due to the lack of liquidity</a:t>
            </a:r>
          </a:p>
          <a:p>
            <a:r>
              <a:rPr lang="en-US" altLang="ko-KR" dirty="0"/>
              <a:t>We take into consideration ONLY out-the-money options</a:t>
            </a:r>
          </a:p>
          <a:p>
            <a:r>
              <a:rPr lang="en-US" altLang="ko-KR" dirty="0"/>
              <a:t>We assume a spot price of $1500 and risk-free rate of 2% for simplicity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74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522-15B1-4609-BA4B-501EA3D9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7725"/>
          </a:xfrm>
        </p:spPr>
        <p:txBody>
          <a:bodyPr/>
          <a:lstStyle/>
          <a:p>
            <a:r>
              <a:rPr lang="en-US" altLang="ko-KR" dirty="0"/>
              <a:t>Methods – PCA &amp; RBF Networks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78C3-F27B-4B7B-9077-BBCD2CD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3525"/>
            <a:ext cx="9601200" cy="4333875"/>
          </a:xfrm>
        </p:spPr>
        <p:txBody>
          <a:bodyPr/>
          <a:lstStyle/>
          <a:p>
            <a:r>
              <a:rPr lang="en-US" altLang="ko-KR" dirty="0"/>
              <a:t>We will run Principal Component Analysis on our dataset in order to measure how much of the variation in implied volatility we can capture with our data</a:t>
            </a:r>
          </a:p>
          <a:p>
            <a:r>
              <a:rPr lang="en-US" altLang="ko-KR" dirty="0"/>
              <a:t>We will use radial basis function networks to approximate the volatility surface</a:t>
            </a:r>
          </a:p>
          <a:p>
            <a:r>
              <a:rPr lang="en-US" altLang="ko-KR" dirty="0"/>
              <a:t>We chose radial basis functions because of their ability to theoretically approximate any function in the functional space as a linear combination</a:t>
            </a:r>
          </a:p>
          <a:p>
            <a:r>
              <a:rPr lang="en-US" altLang="ko-KR" dirty="0"/>
              <a:t>The goal now becomes to find the appropriate weightings </a:t>
            </a:r>
            <a:r>
              <a:rPr lang="en-US" altLang="ko-KR" b="1" i="1" dirty="0" err="1"/>
              <a:t>w</a:t>
            </a:r>
            <a:r>
              <a:rPr lang="en-US" altLang="ko-KR" b="1" i="1" baseline="-25000" dirty="0" err="1"/>
              <a:t>i</a:t>
            </a:r>
            <a:r>
              <a:rPr lang="en-US" altLang="ko-KR" b="1" i="1" baseline="-25000" dirty="0"/>
              <a:t> </a:t>
            </a:r>
            <a:r>
              <a:rPr lang="en-US" altLang="ko-KR" dirty="0"/>
              <a:t>and basis functions </a:t>
            </a:r>
            <a:r>
              <a:rPr lang="el-GR" altLang="ko-KR" i="1" dirty="0"/>
              <a:t>φ</a:t>
            </a:r>
            <a:r>
              <a:rPr lang="en-US" altLang="ko-KR" b="1" i="1" baseline="-25000" dirty="0" err="1"/>
              <a:t>i</a:t>
            </a:r>
            <a:endParaRPr lang="en-US" altLang="ko-KR" b="1" i="1" baseline="-25000" dirty="0"/>
          </a:p>
          <a:p>
            <a:r>
              <a:rPr lang="en-US" altLang="ko-KR" dirty="0"/>
              <a:t>This can be achieved by training a radial basis function network with our existing data</a:t>
            </a:r>
          </a:p>
        </p:txBody>
      </p:sp>
    </p:spTree>
    <p:extLst>
      <p:ext uri="{BB962C8B-B14F-4D97-AF65-F5344CB8AC3E}">
        <p14:creationId xmlns:p14="http://schemas.microsoft.com/office/powerpoint/2010/main" val="38360677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181</TotalTime>
  <Words>535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돋움</vt:lpstr>
      <vt:lpstr>Arial</vt:lpstr>
      <vt:lpstr>Franklin Gothic Book</vt:lpstr>
      <vt:lpstr>Crop</vt:lpstr>
      <vt:lpstr>Modelling the volatility surface OF various S&amp;P500 Options</vt:lpstr>
      <vt:lpstr>The Black Scholes Equation</vt:lpstr>
      <vt:lpstr>The Black Scholes Equation - Assumptions</vt:lpstr>
      <vt:lpstr>Implied Volatility</vt:lpstr>
      <vt:lpstr>The Volatility Smile</vt:lpstr>
      <vt:lpstr>Volatility Smile Shortcomings</vt:lpstr>
      <vt:lpstr>Volatility Surface - Example</vt:lpstr>
      <vt:lpstr>Data</vt:lpstr>
      <vt:lpstr>Methods – PCA &amp; RBF Networks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the volatility surface OF various S&amp;P500 Options</dc:title>
  <dc:creator>USER-PC</dc:creator>
  <cp:lastModifiedBy>USER-PC</cp:lastModifiedBy>
  <cp:revision>16</cp:revision>
  <dcterms:created xsi:type="dcterms:W3CDTF">2018-11-29T03:42:15Z</dcterms:created>
  <dcterms:modified xsi:type="dcterms:W3CDTF">2018-11-29T06:43:45Z</dcterms:modified>
</cp:coreProperties>
</file>