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58" r:id="rId4"/>
    <p:sldId id="257" r:id="rId5"/>
    <p:sldId id="260" r:id="rId6"/>
    <p:sldId id="262" r:id="rId7"/>
    <p:sldId id="264" r:id="rId8"/>
    <p:sldId id="263" r:id="rId9"/>
    <p:sldId id="26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8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0876D8-770E-AD44-AC7B-15FD3FCE4AC7}" type="datetimeFigureOut">
              <a:rPr lang="en-US" smtClean="0"/>
              <a:t>9/21/15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2698F2-A449-6A4F-A2CE-CCED9CAB0761}" type="slidenum">
              <a:rPr lang="en-US" smtClean="0"/>
              <a:t>‹#›</a:t>
            </a:fld>
            <a:endParaRPr lang="en-US"/>
          </a:p>
        </p:txBody>
      </p:sp>
    </p:spTree>
    <p:extLst>
      <p:ext uri="{BB962C8B-B14F-4D97-AF65-F5344CB8AC3E}">
        <p14:creationId xmlns:p14="http://schemas.microsoft.com/office/powerpoint/2010/main" val="12697917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2698F2-A449-6A4F-A2CE-CCED9CAB0761}" type="slidenum">
              <a:rPr lang="en-US" smtClean="0"/>
              <a:t>3</a:t>
            </a:fld>
            <a:endParaRPr lang="en-US"/>
          </a:p>
        </p:txBody>
      </p:sp>
    </p:spTree>
    <p:extLst>
      <p:ext uri="{BB962C8B-B14F-4D97-AF65-F5344CB8AC3E}">
        <p14:creationId xmlns:p14="http://schemas.microsoft.com/office/powerpoint/2010/main" val="164313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0E86F3-CD6E-464A-AC30-6B521ABAA0B0}"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CC980-F82D-F44B-AA10-76F160D606A3}" type="slidenum">
              <a:rPr lang="en-US" smtClean="0"/>
              <a:t>‹#›</a:t>
            </a:fld>
            <a:endParaRPr lang="en-US"/>
          </a:p>
        </p:txBody>
      </p:sp>
    </p:spTree>
    <p:extLst>
      <p:ext uri="{BB962C8B-B14F-4D97-AF65-F5344CB8AC3E}">
        <p14:creationId xmlns:p14="http://schemas.microsoft.com/office/powerpoint/2010/main" val="384038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E86F3-CD6E-464A-AC30-6B521ABAA0B0}"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CC980-F82D-F44B-AA10-76F160D606A3}" type="slidenum">
              <a:rPr lang="en-US" smtClean="0"/>
              <a:t>‹#›</a:t>
            </a:fld>
            <a:endParaRPr lang="en-US"/>
          </a:p>
        </p:txBody>
      </p:sp>
    </p:spTree>
    <p:extLst>
      <p:ext uri="{BB962C8B-B14F-4D97-AF65-F5344CB8AC3E}">
        <p14:creationId xmlns:p14="http://schemas.microsoft.com/office/powerpoint/2010/main" val="356304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E86F3-CD6E-464A-AC30-6B521ABAA0B0}"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CC980-F82D-F44B-AA10-76F160D606A3}" type="slidenum">
              <a:rPr lang="en-US" smtClean="0"/>
              <a:t>‹#›</a:t>
            </a:fld>
            <a:endParaRPr lang="en-US"/>
          </a:p>
        </p:txBody>
      </p:sp>
    </p:spTree>
    <p:extLst>
      <p:ext uri="{BB962C8B-B14F-4D97-AF65-F5344CB8AC3E}">
        <p14:creationId xmlns:p14="http://schemas.microsoft.com/office/powerpoint/2010/main" val="395170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E86F3-CD6E-464A-AC30-6B521ABAA0B0}"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CC980-F82D-F44B-AA10-76F160D606A3}" type="slidenum">
              <a:rPr lang="en-US" smtClean="0"/>
              <a:t>‹#›</a:t>
            </a:fld>
            <a:endParaRPr lang="en-US"/>
          </a:p>
        </p:txBody>
      </p:sp>
    </p:spTree>
    <p:extLst>
      <p:ext uri="{BB962C8B-B14F-4D97-AF65-F5344CB8AC3E}">
        <p14:creationId xmlns:p14="http://schemas.microsoft.com/office/powerpoint/2010/main" val="832568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0E86F3-CD6E-464A-AC30-6B521ABAA0B0}"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CC980-F82D-F44B-AA10-76F160D606A3}" type="slidenum">
              <a:rPr lang="en-US" smtClean="0"/>
              <a:t>‹#›</a:t>
            </a:fld>
            <a:endParaRPr lang="en-US"/>
          </a:p>
        </p:txBody>
      </p:sp>
    </p:spTree>
    <p:extLst>
      <p:ext uri="{BB962C8B-B14F-4D97-AF65-F5344CB8AC3E}">
        <p14:creationId xmlns:p14="http://schemas.microsoft.com/office/powerpoint/2010/main" val="186754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0E86F3-CD6E-464A-AC30-6B521ABAA0B0}"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CC980-F82D-F44B-AA10-76F160D606A3}" type="slidenum">
              <a:rPr lang="en-US" smtClean="0"/>
              <a:t>‹#›</a:t>
            </a:fld>
            <a:endParaRPr lang="en-US"/>
          </a:p>
        </p:txBody>
      </p:sp>
    </p:spTree>
    <p:extLst>
      <p:ext uri="{BB962C8B-B14F-4D97-AF65-F5344CB8AC3E}">
        <p14:creationId xmlns:p14="http://schemas.microsoft.com/office/powerpoint/2010/main" val="1164258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0E86F3-CD6E-464A-AC30-6B521ABAA0B0}" type="datetimeFigureOut">
              <a:rPr lang="en-US" smtClean="0"/>
              <a:t>9/21/15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DCC980-F82D-F44B-AA10-76F160D606A3}" type="slidenum">
              <a:rPr lang="en-US" smtClean="0"/>
              <a:t>‹#›</a:t>
            </a:fld>
            <a:endParaRPr lang="en-US"/>
          </a:p>
        </p:txBody>
      </p:sp>
    </p:spTree>
    <p:extLst>
      <p:ext uri="{BB962C8B-B14F-4D97-AF65-F5344CB8AC3E}">
        <p14:creationId xmlns:p14="http://schemas.microsoft.com/office/powerpoint/2010/main" val="1174312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0E86F3-CD6E-464A-AC30-6B521ABAA0B0}" type="datetimeFigureOut">
              <a:rPr lang="en-US" smtClean="0"/>
              <a:t>9/21/15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CC980-F82D-F44B-AA10-76F160D606A3}" type="slidenum">
              <a:rPr lang="en-US" smtClean="0"/>
              <a:t>‹#›</a:t>
            </a:fld>
            <a:endParaRPr lang="en-US"/>
          </a:p>
        </p:txBody>
      </p:sp>
    </p:spTree>
    <p:extLst>
      <p:ext uri="{BB962C8B-B14F-4D97-AF65-F5344CB8AC3E}">
        <p14:creationId xmlns:p14="http://schemas.microsoft.com/office/powerpoint/2010/main" val="47569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E86F3-CD6E-464A-AC30-6B521ABAA0B0}" type="datetimeFigureOut">
              <a:rPr lang="en-US" smtClean="0"/>
              <a:t>9/21/15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DCC980-F82D-F44B-AA10-76F160D606A3}" type="slidenum">
              <a:rPr lang="en-US" smtClean="0"/>
              <a:t>‹#›</a:t>
            </a:fld>
            <a:endParaRPr lang="en-US"/>
          </a:p>
        </p:txBody>
      </p:sp>
    </p:spTree>
    <p:extLst>
      <p:ext uri="{BB962C8B-B14F-4D97-AF65-F5344CB8AC3E}">
        <p14:creationId xmlns:p14="http://schemas.microsoft.com/office/powerpoint/2010/main" val="349204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E86F3-CD6E-464A-AC30-6B521ABAA0B0}"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CC980-F82D-F44B-AA10-76F160D606A3}" type="slidenum">
              <a:rPr lang="en-US" smtClean="0"/>
              <a:t>‹#›</a:t>
            </a:fld>
            <a:endParaRPr lang="en-US"/>
          </a:p>
        </p:txBody>
      </p:sp>
    </p:spTree>
    <p:extLst>
      <p:ext uri="{BB962C8B-B14F-4D97-AF65-F5344CB8AC3E}">
        <p14:creationId xmlns:p14="http://schemas.microsoft.com/office/powerpoint/2010/main" val="40967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E86F3-CD6E-464A-AC30-6B521ABAA0B0}"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CC980-F82D-F44B-AA10-76F160D606A3}" type="slidenum">
              <a:rPr lang="en-US" smtClean="0"/>
              <a:t>‹#›</a:t>
            </a:fld>
            <a:endParaRPr lang="en-US"/>
          </a:p>
        </p:txBody>
      </p:sp>
    </p:spTree>
    <p:extLst>
      <p:ext uri="{BB962C8B-B14F-4D97-AF65-F5344CB8AC3E}">
        <p14:creationId xmlns:p14="http://schemas.microsoft.com/office/powerpoint/2010/main" val="24037090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E86F3-CD6E-464A-AC30-6B521ABAA0B0}" type="datetimeFigureOut">
              <a:rPr lang="en-US" smtClean="0"/>
              <a:t>9/21/15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CC980-F82D-F44B-AA10-76F160D606A3}" type="slidenum">
              <a:rPr lang="en-US" smtClean="0"/>
              <a:t>‹#›</a:t>
            </a:fld>
            <a:endParaRPr lang="en-US"/>
          </a:p>
        </p:txBody>
      </p:sp>
    </p:spTree>
    <p:extLst>
      <p:ext uri="{BB962C8B-B14F-4D97-AF65-F5344CB8AC3E}">
        <p14:creationId xmlns:p14="http://schemas.microsoft.com/office/powerpoint/2010/main" val="428806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ClinGen ILDB </a:t>
            </a:r>
            <a:br>
              <a:rPr lang="en-US" dirty="0" smtClean="0"/>
            </a:br>
            <a:r>
              <a:rPr lang="en-US" sz="2800" dirty="0" smtClean="0"/>
              <a:t>Meeting #4</a:t>
            </a:r>
            <a:endParaRPr lang="en-US" sz="2800" dirty="0"/>
          </a:p>
        </p:txBody>
      </p:sp>
      <p:sp>
        <p:nvSpPr>
          <p:cNvPr id="3" name="Subtitle 2"/>
          <p:cNvSpPr>
            <a:spLocks noGrp="1"/>
          </p:cNvSpPr>
          <p:nvPr>
            <p:ph type="subTitle" idx="1"/>
          </p:nvPr>
        </p:nvSpPr>
        <p:spPr/>
        <p:txBody>
          <a:bodyPr/>
          <a:lstStyle/>
          <a:p>
            <a:r>
              <a:rPr lang="en-US" dirty="0" smtClean="0"/>
              <a:t>Sept 21</a:t>
            </a:r>
            <a:r>
              <a:rPr lang="en-US" baseline="30000" dirty="0" smtClean="0"/>
              <a:t>st</a:t>
            </a:r>
            <a:r>
              <a:rPr lang="en-US" dirty="0" smtClean="0"/>
              <a:t> 2015</a:t>
            </a:r>
          </a:p>
          <a:p>
            <a:endParaRPr lang="en-US" dirty="0"/>
          </a:p>
        </p:txBody>
      </p:sp>
    </p:spTree>
    <p:extLst>
      <p:ext uri="{BB962C8B-B14F-4D97-AF65-F5344CB8AC3E}">
        <p14:creationId xmlns:p14="http://schemas.microsoft.com/office/powerpoint/2010/main" val="167499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“The </a:t>
            </a:r>
            <a:r>
              <a:rPr lang="en-US" dirty="0"/>
              <a:t>ClinGen ILDB project is an umbrella initiative to help patients, laboratories and healthcare entities contribute clinical data (both genomic and phenomic) for the purpose of gene and variant interpretation in the context of disease</a:t>
            </a:r>
            <a:r>
              <a:rPr lang="en-US" dirty="0" smtClean="0"/>
              <a:t>.”</a:t>
            </a:r>
            <a:r>
              <a:rPr lang="en-US" dirty="0" smtClean="0">
                <a:solidFill>
                  <a:srgbClr val="E46C0A"/>
                </a:solidFill>
              </a:rPr>
              <a:t>* </a:t>
            </a:r>
          </a:p>
          <a:p>
            <a:endParaRPr lang="en-US" dirty="0" smtClean="0"/>
          </a:p>
          <a:p>
            <a:r>
              <a:rPr lang="en-US" dirty="0" smtClean="0"/>
              <a:t>“… to facilitate use </a:t>
            </a:r>
            <a:r>
              <a:rPr lang="en-US" dirty="0"/>
              <a:t>of (and conversely</a:t>
            </a:r>
            <a:r>
              <a:rPr lang="en-US" dirty="0" smtClean="0"/>
              <a:t>, to </a:t>
            </a:r>
            <a:r>
              <a:rPr lang="en-US" dirty="0"/>
              <a:t>explicitly define the conditions for non-use of) genomic, phenomic and other relevant health data </a:t>
            </a:r>
            <a:r>
              <a:rPr lang="en-US" dirty="0" smtClean="0"/>
              <a:t>acquired </a:t>
            </a:r>
            <a:r>
              <a:rPr lang="en-US" dirty="0"/>
              <a:t>in a clinical context of delivering patient </a:t>
            </a:r>
            <a:r>
              <a:rPr lang="en-US" dirty="0" smtClean="0"/>
              <a:t>care –  to improve the interpretation and actionability of the genomic markers.”</a:t>
            </a:r>
            <a:r>
              <a:rPr lang="en-US" dirty="0" smtClean="0">
                <a:solidFill>
                  <a:srgbClr val="E46C0A"/>
                </a:solidFill>
              </a:rPr>
              <a:t>*</a:t>
            </a:r>
            <a:endParaRPr lang="en-US" dirty="0">
              <a:solidFill>
                <a:srgbClr val="E46C0A"/>
              </a:solidFill>
            </a:endParaRPr>
          </a:p>
          <a:p>
            <a:endParaRPr lang="en-US" dirty="0"/>
          </a:p>
        </p:txBody>
      </p:sp>
      <p:sp>
        <p:nvSpPr>
          <p:cNvPr id="6" name="Title 1"/>
          <p:cNvSpPr>
            <a:spLocks noGrp="1"/>
          </p:cNvSpPr>
          <p:nvPr>
            <p:ph type="title"/>
          </p:nvPr>
        </p:nvSpPr>
        <p:spPr>
          <a:xfrm>
            <a:off x="457200" y="274638"/>
            <a:ext cx="8229600" cy="1143000"/>
          </a:xfrm>
        </p:spPr>
        <p:txBody>
          <a:bodyPr>
            <a:normAutofit fontScale="90000"/>
          </a:bodyPr>
          <a:lstStyle/>
          <a:p>
            <a:r>
              <a:rPr lang="en-US" dirty="0" smtClean="0"/>
              <a:t>ClinGen ILDB</a:t>
            </a:r>
            <a:r>
              <a:rPr lang="en-US" dirty="0"/>
              <a:t/>
            </a:r>
            <a:br>
              <a:rPr lang="en-US" dirty="0"/>
            </a:br>
            <a:r>
              <a:rPr lang="en-US" sz="3100" dirty="0" smtClean="0">
                <a:solidFill>
                  <a:schemeClr val="bg1">
                    <a:lumMod val="50000"/>
                  </a:schemeClr>
                </a:solidFill>
              </a:rPr>
              <a:t>Definition and Scope</a:t>
            </a:r>
            <a:endParaRPr lang="en-US" sz="3100" dirty="0">
              <a:solidFill>
                <a:schemeClr val="bg1">
                  <a:lumMod val="50000"/>
                </a:schemeClr>
              </a:solidFill>
            </a:endParaRPr>
          </a:p>
        </p:txBody>
      </p:sp>
      <p:sp>
        <p:nvSpPr>
          <p:cNvPr id="7" name="TextBox 6"/>
          <p:cNvSpPr txBox="1"/>
          <p:nvPr/>
        </p:nvSpPr>
        <p:spPr>
          <a:xfrm>
            <a:off x="4197373" y="6105306"/>
            <a:ext cx="4562367" cy="400110"/>
          </a:xfrm>
          <a:prstGeom prst="rect">
            <a:avLst/>
          </a:prstGeom>
          <a:noFill/>
        </p:spPr>
        <p:txBody>
          <a:bodyPr wrap="none" rtlCol="0">
            <a:spAutoFit/>
          </a:bodyPr>
          <a:lstStyle/>
          <a:p>
            <a:r>
              <a:rPr lang="en-US" sz="2000" i="1" dirty="0" smtClean="0">
                <a:solidFill>
                  <a:srgbClr val="E46C0A"/>
                </a:solidFill>
              </a:rPr>
              <a:t>*From ILDB Working Definition Document</a:t>
            </a:r>
            <a:endParaRPr lang="en-US" sz="2000" i="1" dirty="0">
              <a:solidFill>
                <a:srgbClr val="E46C0A"/>
              </a:solidFill>
            </a:endParaRPr>
          </a:p>
        </p:txBody>
      </p:sp>
    </p:spTree>
    <p:extLst>
      <p:ext uri="{BB962C8B-B14F-4D97-AF65-F5344CB8AC3E}">
        <p14:creationId xmlns:p14="http://schemas.microsoft.com/office/powerpoint/2010/main" val="297526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ClinGen ILDB</a:t>
            </a:r>
            <a:r>
              <a:rPr lang="en-US" dirty="0"/>
              <a:t/>
            </a:r>
            <a:br>
              <a:rPr lang="en-US" dirty="0"/>
            </a:br>
            <a:r>
              <a:rPr lang="en-US" sz="3100" dirty="0" smtClean="0">
                <a:solidFill>
                  <a:schemeClr val="bg1">
                    <a:lumMod val="50000"/>
                  </a:schemeClr>
                </a:solidFill>
              </a:rPr>
              <a:t>Project updates</a:t>
            </a:r>
            <a:endParaRPr lang="en-US" sz="3100" dirty="0">
              <a:solidFill>
                <a:schemeClr val="bg1">
                  <a:lumMod val="50000"/>
                </a:schemeClr>
              </a:solidFill>
            </a:endParaRPr>
          </a:p>
        </p:txBody>
      </p:sp>
      <p:sp>
        <p:nvSpPr>
          <p:cNvPr id="3" name="Content Placeholder 2"/>
          <p:cNvSpPr>
            <a:spLocks noGrp="1"/>
          </p:cNvSpPr>
          <p:nvPr>
            <p:ph idx="1"/>
          </p:nvPr>
        </p:nvSpPr>
        <p:spPr/>
        <p:txBody>
          <a:bodyPr>
            <a:normAutofit/>
          </a:bodyPr>
          <a:lstStyle/>
          <a:p>
            <a:r>
              <a:rPr lang="en-US" sz="2800" dirty="0"/>
              <a:t>Budget estimation</a:t>
            </a:r>
          </a:p>
          <a:p>
            <a:pPr lvl="1"/>
            <a:r>
              <a:rPr lang="en-US" sz="2200" dirty="0"/>
              <a:t>Pricing negotiations </a:t>
            </a:r>
            <a:r>
              <a:rPr lang="en-US" sz="2200" dirty="0" smtClean="0"/>
              <a:t>for </a:t>
            </a:r>
            <a:r>
              <a:rPr lang="en-US" sz="2200" dirty="0" err="1" smtClean="0"/>
              <a:t>GeneInsight</a:t>
            </a:r>
            <a:r>
              <a:rPr lang="en-US" sz="2200" dirty="0" smtClean="0"/>
              <a:t> underway with </a:t>
            </a:r>
            <a:r>
              <a:rPr lang="en-US" sz="2200" dirty="0" err="1" smtClean="0"/>
              <a:t>SunQuest</a:t>
            </a:r>
            <a:endParaRPr lang="en-US" sz="2200" dirty="0"/>
          </a:p>
          <a:p>
            <a:r>
              <a:rPr lang="en-US" sz="2800" dirty="0" smtClean="0"/>
              <a:t>Outreach</a:t>
            </a:r>
            <a:endParaRPr lang="en-US" sz="2800" dirty="0" smtClean="0"/>
          </a:p>
          <a:p>
            <a:pPr lvl="1"/>
            <a:r>
              <a:rPr lang="en-US" sz="2200" dirty="0" smtClean="0"/>
              <a:t>Data-contributors (Labs): Partners LMM, </a:t>
            </a:r>
            <a:r>
              <a:rPr lang="en-US" sz="2200" dirty="0" err="1" smtClean="0"/>
              <a:t>Counsyl</a:t>
            </a:r>
            <a:r>
              <a:rPr lang="en-US" sz="2200" dirty="0" smtClean="0"/>
              <a:t>, Ambry</a:t>
            </a:r>
          </a:p>
          <a:p>
            <a:pPr lvl="1"/>
            <a:r>
              <a:rPr lang="en-US" sz="2200" dirty="0" smtClean="0"/>
              <a:t>Data-consumers (ClinGen Domain WG’s): Cardio, PTEN </a:t>
            </a:r>
            <a:endParaRPr lang="en-US" sz="2200" dirty="0" smtClean="0"/>
          </a:p>
          <a:p>
            <a:r>
              <a:rPr lang="en-US" sz="2800" dirty="0"/>
              <a:t>Implementation team</a:t>
            </a:r>
          </a:p>
          <a:p>
            <a:pPr lvl="1"/>
            <a:r>
              <a:rPr lang="en-US" sz="2200" dirty="0"/>
              <a:t>Team constituted, 5 meetings till date</a:t>
            </a:r>
          </a:p>
          <a:p>
            <a:pPr lvl="1"/>
            <a:r>
              <a:rPr lang="en-US" sz="2200" dirty="0"/>
              <a:t>Initial </a:t>
            </a:r>
            <a:r>
              <a:rPr lang="en-US" sz="2200" dirty="0" smtClean="0"/>
              <a:t>technical architecture developed</a:t>
            </a:r>
            <a:endParaRPr lang="en-US" sz="2200" dirty="0"/>
          </a:p>
          <a:p>
            <a:pPr lvl="1"/>
            <a:r>
              <a:rPr lang="en-US" sz="2200" dirty="0" smtClean="0"/>
              <a:t>Use </a:t>
            </a:r>
            <a:r>
              <a:rPr lang="en-US" sz="2200" dirty="0"/>
              <a:t>cases </a:t>
            </a:r>
            <a:r>
              <a:rPr lang="en-US" sz="2200" dirty="0" smtClean="0"/>
              <a:t>for data</a:t>
            </a:r>
            <a:r>
              <a:rPr lang="en-US" sz="2200" dirty="0"/>
              <a:t>-</a:t>
            </a:r>
            <a:r>
              <a:rPr lang="en-US" sz="2200" dirty="0" smtClean="0"/>
              <a:t>contributors being </a:t>
            </a:r>
            <a:r>
              <a:rPr lang="en-US" sz="2200" dirty="0"/>
              <a:t>defined</a:t>
            </a:r>
          </a:p>
          <a:p>
            <a:pPr lvl="1"/>
            <a:r>
              <a:rPr lang="en-US" sz="2200" dirty="0" smtClean="0"/>
              <a:t>Use cases for data</a:t>
            </a:r>
            <a:r>
              <a:rPr lang="en-US" sz="2200" dirty="0"/>
              <a:t>-</a:t>
            </a:r>
            <a:r>
              <a:rPr lang="en-US" sz="2200" dirty="0" smtClean="0"/>
              <a:t>consumers being defined</a:t>
            </a:r>
            <a:endParaRPr lang="en-US" dirty="0"/>
          </a:p>
        </p:txBody>
      </p:sp>
    </p:spTree>
    <p:extLst>
      <p:ext uri="{BB962C8B-B14F-4D97-AF65-F5344CB8AC3E}">
        <p14:creationId xmlns:p14="http://schemas.microsoft.com/office/powerpoint/2010/main" val="36490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ClinGen ILDB</a:t>
            </a:r>
            <a:br>
              <a:rPr lang="en-US" dirty="0" smtClean="0"/>
            </a:br>
            <a:r>
              <a:rPr lang="en-US" sz="3100" dirty="0" smtClean="0">
                <a:solidFill>
                  <a:srgbClr val="7F7F7F"/>
                </a:solidFill>
              </a:rPr>
              <a:t>Canonical Workflow designed for Gene/</a:t>
            </a:r>
            <a:r>
              <a:rPr lang="en-US" sz="3100" dirty="0" err="1" smtClean="0">
                <a:solidFill>
                  <a:srgbClr val="7F7F7F"/>
                </a:solidFill>
              </a:rPr>
              <a:t>Var</a:t>
            </a:r>
            <a:r>
              <a:rPr lang="en-US" sz="3100" dirty="0" smtClean="0">
                <a:solidFill>
                  <a:srgbClr val="7F7F7F"/>
                </a:solidFill>
              </a:rPr>
              <a:t> Curation</a:t>
            </a:r>
            <a:endParaRPr lang="en-US" sz="3100" dirty="0">
              <a:solidFill>
                <a:srgbClr val="7F7F7F"/>
              </a:solidFill>
            </a:endParaRPr>
          </a:p>
        </p:txBody>
      </p:sp>
      <p:sp>
        <p:nvSpPr>
          <p:cNvPr id="3" name="Content Placeholder 2"/>
          <p:cNvSpPr>
            <a:spLocks noGrp="1"/>
          </p:cNvSpPr>
          <p:nvPr>
            <p:ph idx="1"/>
          </p:nvPr>
        </p:nvSpPr>
        <p:spPr/>
        <p:txBody>
          <a:bodyPr>
            <a:normAutofit/>
          </a:bodyPr>
          <a:lstStyle/>
          <a:p>
            <a:pPr marL="0" indent="0">
              <a:buNone/>
            </a:pPr>
            <a:endParaRPr lang="en-US" dirty="0" smtClean="0"/>
          </a:p>
          <a:p>
            <a:pPr marL="514350" indent="-514350">
              <a:buFont typeface="+mj-lt"/>
              <a:buAutoNum type="arabicPeriod"/>
            </a:pPr>
            <a:r>
              <a:rPr lang="en-US" dirty="0" smtClean="0"/>
              <a:t>Initial ILDB infrastructure (</a:t>
            </a:r>
            <a:r>
              <a:rPr lang="en-US" dirty="0" err="1" smtClean="0"/>
              <a:t>GeneInsight</a:t>
            </a:r>
            <a:r>
              <a:rPr lang="en-US" dirty="0" smtClean="0"/>
              <a:t>) </a:t>
            </a:r>
          </a:p>
          <a:p>
            <a:pPr marL="514350" indent="-514350">
              <a:buFont typeface="+mj-lt"/>
              <a:buAutoNum type="arabicPeriod"/>
            </a:pPr>
            <a:endParaRPr lang="en-US" dirty="0" smtClean="0"/>
          </a:p>
          <a:p>
            <a:pPr marL="514350" indent="-514350">
              <a:buFont typeface="+mj-lt"/>
              <a:buAutoNum type="arabicPeriod"/>
            </a:pPr>
            <a:r>
              <a:rPr lang="en-US" dirty="0" smtClean="0"/>
              <a:t>Data Contributors (Labs)</a:t>
            </a:r>
          </a:p>
          <a:p>
            <a:pPr marL="0" indent="0">
              <a:buNone/>
            </a:pPr>
            <a:endParaRPr lang="en-US" dirty="0" smtClean="0"/>
          </a:p>
          <a:p>
            <a:pPr marL="514350" indent="-514350">
              <a:buFont typeface="+mj-lt"/>
              <a:buAutoNum type="arabicPeriod"/>
            </a:pPr>
            <a:r>
              <a:rPr lang="en-US" dirty="0" smtClean="0"/>
              <a:t>Data Consumers (Curators)</a:t>
            </a:r>
          </a:p>
          <a:p>
            <a:pPr marL="0" indent="0">
              <a:buNone/>
            </a:pPr>
            <a:endParaRPr lang="en-US" dirty="0" smtClean="0"/>
          </a:p>
        </p:txBody>
      </p:sp>
    </p:spTree>
    <p:extLst>
      <p:ext uri="{BB962C8B-B14F-4D97-AF65-F5344CB8AC3E}">
        <p14:creationId xmlns:p14="http://schemas.microsoft.com/office/powerpoint/2010/main" val="97575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ClinGen ILDB</a:t>
            </a:r>
            <a:br>
              <a:rPr lang="en-US" dirty="0" smtClean="0"/>
            </a:br>
            <a:r>
              <a:rPr lang="en-US" sz="3100" dirty="0" smtClean="0">
                <a:solidFill>
                  <a:srgbClr val="7F7F7F"/>
                </a:solidFill>
              </a:rPr>
              <a:t>1. Initial Architectural Plan</a:t>
            </a:r>
            <a:endParaRPr lang="en-US" sz="3100" dirty="0">
              <a:solidFill>
                <a:srgbClr val="7F7F7F"/>
              </a:solidFill>
            </a:endParaRPr>
          </a:p>
        </p:txBody>
      </p:sp>
      <p:pic>
        <p:nvPicPr>
          <p:cNvPr id="5" name="Picture 4"/>
          <p:cNvPicPr>
            <a:picLocks noChangeAspect="1"/>
          </p:cNvPicPr>
          <p:nvPr/>
        </p:nvPicPr>
        <p:blipFill>
          <a:blip r:embed="rId2"/>
          <a:stretch>
            <a:fillRect/>
          </a:stretch>
        </p:blipFill>
        <p:spPr>
          <a:xfrm>
            <a:off x="294272" y="1703840"/>
            <a:ext cx="8661668" cy="4563462"/>
          </a:xfrm>
          <a:prstGeom prst="rect">
            <a:avLst/>
          </a:prstGeom>
        </p:spPr>
      </p:pic>
    </p:spTree>
    <p:extLst>
      <p:ext uri="{BB962C8B-B14F-4D97-AF65-F5344CB8AC3E}">
        <p14:creationId xmlns:p14="http://schemas.microsoft.com/office/powerpoint/2010/main" val="40654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ClinGen ILDB</a:t>
            </a:r>
            <a:br>
              <a:rPr lang="en-US" dirty="0" smtClean="0"/>
            </a:br>
            <a:r>
              <a:rPr lang="en-US" sz="3100" dirty="0" smtClean="0">
                <a:solidFill>
                  <a:srgbClr val="7F7F7F"/>
                </a:solidFill>
              </a:rPr>
              <a:t>2. Data Submission</a:t>
            </a:r>
            <a:endParaRPr lang="en-US" sz="3100" dirty="0">
              <a:solidFill>
                <a:srgbClr val="7F7F7F"/>
              </a:solidFill>
            </a:endParaRPr>
          </a:p>
        </p:txBody>
      </p:sp>
      <p:sp>
        <p:nvSpPr>
          <p:cNvPr id="3" name="Content Placeholder 2"/>
          <p:cNvSpPr>
            <a:spLocks noGrp="1"/>
          </p:cNvSpPr>
          <p:nvPr>
            <p:ph idx="1"/>
          </p:nvPr>
        </p:nvSpPr>
        <p:spPr/>
        <p:txBody>
          <a:bodyPr>
            <a:normAutofit fontScale="70000" lnSpcReduction="20000"/>
          </a:bodyPr>
          <a:lstStyle/>
          <a:p>
            <a:r>
              <a:rPr lang="en-US" dirty="0" smtClean="0"/>
              <a:t>What: </a:t>
            </a:r>
          </a:p>
          <a:p>
            <a:pPr lvl="1"/>
            <a:r>
              <a:rPr lang="en-US" dirty="0" smtClean="0"/>
              <a:t>PHI-scrubbed genetic test results of labs. Bulk uploads of several records at once.</a:t>
            </a:r>
          </a:p>
          <a:p>
            <a:r>
              <a:rPr lang="en-US" dirty="0" smtClean="0"/>
              <a:t>How:</a:t>
            </a:r>
          </a:p>
          <a:p>
            <a:pPr lvl="1"/>
            <a:r>
              <a:rPr lang="en-US" dirty="0" smtClean="0"/>
              <a:t>Data upload requires some technical oversight to ensure </a:t>
            </a:r>
            <a:r>
              <a:rPr lang="en-US" dirty="0" smtClean="0"/>
              <a:t>integrity of DB and quality of </a:t>
            </a:r>
            <a:r>
              <a:rPr lang="en-US" dirty="0" smtClean="0"/>
              <a:t>records. Can be human intensive (expensive).</a:t>
            </a:r>
          </a:p>
          <a:p>
            <a:pPr lvl="1"/>
            <a:r>
              <a:rPr lang="en-US" i="1" dirty="0">
                <a:solidFill>
                  <a:srgbClr val="E46C0A"/>
                </a:solidFill>
              </a:rPr>
              <a:t>L</a:t>
            </a:r>
            <a:r>
              <a:rPr lang="en-US" i="1" dirty="0" smtClean="0">
                <a:solidFill>
                  <a:srgbClr val="E46C0A"/>
                </a:solidFill>
              </a:rPr>
              <a:t>arge labs only or individual records from curators too?</a:t>
            </a:r>
          </a:p>
          <a:p>
            <a:r>
              <a:rPr lang="en-US" dirty="0" smtClean="0"/>
              <a:t>Who: </a:t>
            </a:r>
          </a:p>
          <a:p>
            <a:pPr lvl="1"/>
            <a:r>
              <a:rPr lang="en-US" dirty="0" smtClean="0"/>
              <a:t>Partners LMM, </a:t>
            </a:r>
            <a:r>
              <a:rPr lang="en-US" dirty="0" err="1" smtClean="0"/>
              <a:t>Counsyl</a:t>
            </a:r>
            <a:r>
              <a:rPr lang="en-US" dirty="0" smtClean="0"/>
              <a:t>, Ambry. </a:t>
            </a:r>
            <a:r>
              <a:rPr lang="en-US" i="1" dirty="0" smtClean="0">
                <a:solidFill>
                  <a:srgbClr val="E46C0A"/>
                </a:solidFill>
              </a:rPr>
              <a:t>Others?</a:t>
            </a:r>
          </a:p>
          <a:p>
            <a:r>
              <a:rPr lang="en-US" dirty="0" smtClean="0"/>
              <a:t>Why: </a:t>
            </a:r>
          </a:p>
          <a:p>
            <a:pPr lvl="1"/>
            <a:r>
              <a:rPr lang="en-US" i="1" dirty="0" smtClean="0">
                <a:solidFill>
                  <a:schemeClr val="accent6">
                    <a:lumMod val="75000"/>
                  </a:schemeClr>
                </a:solidFill>
              </a:rPr>
              <a:t>ILDB message? Consent issues?</a:t>
            </a:r>
          </a:p>
          <a:p>
            <a:r>
              <a:rPr lang="en-US" dirty="0" smtClean="0"/>
              <a:t>When: </a:t>
            </a:r>
          </a:p>
          <a:p>
            <a:pPr lvl="1"/>
            <a:r>
              <a:rPr lang="en-US" i="1" dirty="0" smtClean="0">
                <a:solidFill>
                  <a:schemeClr val="accent6">
                    <a:lumMod val="75000"/>
                  </a:schemeClr>
                </a:solidFill>
              </a:rPr>
              <a:t>Continuous or batch uploads? Archival issues? IT HR requirements? </a:t>
            </a:r>
          </a:p>
        </p:txBody>
      </p:sp>
    </p:spTree>
    <p:extLst>
      <p:ext uri="{BB962C8B-B14F-4D97-AF65-F5344CB8AC3E}">
        <p14:creationId xmlns:p14="http://schemas.microsoft.com/office/powerpoint/2010/main" val="87086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ClinGen ILDB</a:t>
            </a:r>
            <a:br>
              <a:rPr lang="en-US" dirty="0" smtClean="0"/>
            </a:br>
            <a:r>
              <a:rPr lang="en-US" sz="3100" dirty="0" smtClean="0">
                <a:solidFill>
                  <a:srgbClr val="7F7F7F"/>
                </a:solidFill>
              </a:rPr>
              <a:t>3. Data Usage</a:t>
            </a:r>
            <a:endParaRPr lang="en-US" sz="3100" dirty="0">
              <a:solidFill>
                <a:srgbClr val="7F7F7F"/>
              </a:solidFill>
            </a:endParaRPr>
          </a:p>
        </p:txBody>
      </p:sp>
      <p:sp>
        <p:nvSpPr>
          <p:cNvPr id="3" name="Content Placeholder 2"/>
          <p:cNvSpPr>
            <a:spLocks noGrp="1"/>
          </p:cNvSpPr>
          <p:nvPr>
            <p:ph idx="1"/>
          </p:nvPr>
        </p:nvSpPr>
        <p:spPr/>
        <p:txBody>
          <a:bodyPr>
            <a:normAutofit fontScale="77500" lnSpcReduction="20000"/>
          </a:bodyPr>
          <a:lstStyle/>
          <a:p>
            <a:r>
              <a:rPr lang="en-US" dirty="0" smtClean="0"/>
              <a:t>What: </a:t>
            </a:r>
          </a:p>
          <a:p>
            <a:pPr lvl="1"/>
            <a:r>
              <a:rPr lang="en-US" dirty="0" smtClean="0"/>
              <a:t>Variant/Gene curation process can cite ILDB cases. ILDB will be programmatically linked to curation app (just like any other database resource, e.g. </a:t>
            </a:r>
            <a:r>
              <a:rPr lang="en-US" dirty="0" err="1" smtClean="0"/>
              <a:t>ExAC</a:t>
            </a:r>
            <a:r>
              <a:rPr lang="en-US" dirty="0" smtClean="0"/>
              <a:t>).</a:t>
            </a:r>
          </a:p>
          <a:p>
            <a:r>
              <a:rPr lang="en-US" dirty="0" smtClean="0"/>
              <a:t>How:</a:t>
            </a:r>
          </a:p>
          <a:p>
            <a:pPr lvl="1"/>
            <a:r>
              <a:rPr lang="en-US" dirty="0" smtClean="0"/>
              <a:t>Requires mapping GI case-level fields to ClinGen/ACMG curation process. </a:t>
            </a:r>
          </a:p>
          <a:p>
            <a:r>
              <a:rPr lang="en-US" dirty="0" smtClean="0"/>
              <a:t>Who: </a:t>
            </a:r>
          </a:p>
          <a:p>
            <a:pPr lvl="1"/>
            <a:r>
              <a:rPr lang="en-US" dirty="0" smtClean="0"/>
              <a:t>ClinGen curators and vetted/permitted users.</a:t>
            </a:r>
          </a:p>
          <a:p>
            <a:r>
              <a:rPr lang="en-US" dirty="0" smtClean="0"/>
              <a:t>Why: </a:t>
            </a:r>
          </a:p>
          <a:p>
            <a:pPr lvl="1"/>
            <a:r>
              <a:rPr lang="en-US" i="1" dirty="0" smtClean="0">
                <a:solidFill>
                  <a:schemeClr val="accent6">
                    <a:lumMod val="75000"/>
                  </a:schemeClr>
                </a:solidFill>
              </a:rPr>
              <a:t>Variant curation efforts for submission to </a:t>
            </a:r>
            <a:r>
              <a:rPr lang="en-US" i="1" dirty="0" err="1" smtClean="0">
                <a:solidFill>
                  <a:schemeClr val="accent6">
                    <a:lumMod val="75000"/>
                  </a:schemeClr>
                </a:solidFill>
              </a:rPr>
              <a:t>ClinVar</a:t>
            </a:r>
            <a:r>
              <a:rPr lang="en-US" i="1" dirty="0" smtClean="0">
                <a:solidFill>
                  <a:schemeClr val="accent6">
                    <a:lumMod val="75000"/>
                  </a:schemeClr>
                </a:solidFill>
              </a:rPr>
              <a:t>/</a:t>
            </a:r>
            <a:r>
              <a:rPr lang="en-US" i="1" dirty="0" err="1" smtClean="0">
                <a:solidFill>
                  <a:schemeClr val="accent6">
                    <a:lumMod val="75000"/>
                  </a:schemeClr>
                </a:solidFill>
              </a:rPr>
              <a:t>ClinGenKB</a:t>
            </a:r>
            <a:endParaRPr lang="en-US" i="1" dirty="0" smtClean="0">
              <a:solidFill>
                <a:schemeClr val="accent6">
                  <a:lumMod val="75000"/>
                </a:schemeClr>
              </a:solidFill>
            </a:endParaRPr>
          </a:p>
          <a:p>
            <a:r>
              <a:rPr lang="en-US" dirty="0" smtClean="0"/>
              <a:t>When: </a:t>
            </a:r>
          </a:p>
          <a:p>
            <a:pPr lvl="1"/>
            <a:r>
              <a:rPr lang="en-US" i="1" dirty="0" smtClean="0">
                <a:solidFill>
                  <a:schemeClr val="accent6">
                    <a:lumMod val="75000"/>
                  </a:schemeClr>
                </a:solidFill>
              </a:rPr>
              <a:t>During curation </a:t>
            </a:r>
            <a:r>
              <a:rPr lang="en-US" i="1" dirty="0" smtClean="0">
                <a:solidFill>
                  <a:schemeClr val="accent6">
                    <a:lumMod val="75000"/>
                  </a:schemeClr>
                </a:solidFill>
              </a:rPr>
              <a:t>process through ClinGen app</a:t>
            </a:r>
            <a:endParaRPr lang="en-US" i="1" dirty="0" smtClean="0">
              <a:solidFill>
                <a:schemeClr val="accent6">
                  <a:lumMod val="75000"/>
                </a:schemeClr>
              </a:solidFill>
            </a:endParaRPr>
          </a:p>
        </p:txBody>
      </p:sp>
    </p:spTree>
    <p:extLst>
      <p:ext uri="{BB962C8B-B14F-4D97-AF65-F5344CB8AC3E}">
        <p14:creationId xmlns:p14="http://schemas.microsoft.com/office/powerpoint/2010/main" val="139587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ClinGen ILDB</a:t>
            </a:r>
            <a:br>
              <a:rPr lang="en-US" dirty="0" smtClean="0"/>
            </a:br>
            <a:r>
              <a:rPr lang="en-US" sz="3100" dirty="0" smtClean="0">
                <a:solidFill>
                  <a:srgbClr val="7F7F7F"/>
                </a:solidFill>
              </a:rPr>
              <a:t>Example ILDB queries for pathogenicity assessment</a:t>
            </a:r>
            <a:endParaRPr lang="en-US" sz="3100" dirty="0">
              <a:solidFill>
                <a:srgbClr val="7F7F7F"/>
              </a:solidFill>
            </a:endParaRP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000" dirty="0" smtClean="0"/>
              <a:t>For </a:t>
            </a:r>
            <a:r>
              <a:rPr lang="en-US" sz="2000" dirty="0" smtClean="0"/>
              <a:t>an autosomal recessive disease: Is this variant </a:t>
            </a:r>
            <a:r>
              <a:rPr lang="en-US" sz="2000" dirty="0" err="1" smtClean="0"/>
              <a:t>cis</a:t>
            </a:r>
            <a:r>
              <a:rPr lang="en-US" sz="2000" dirty="0" smtClean="0"/>
              <a:t>/trans with another pathogenic variant? </a:t>
            </a:r>
            <a:r>
              <a:rPr lang="en-US" sz="2000" dirty="0" smtClean="0">
                <a:solidFill>
                  <a:srgbClr val="E46C0A"/>
                </a:solidFill>
              </a:rPr>
              <a:t>(BP2, PM3)</a:t>
            </a:r>
          </a:p>
          <a:p>
            <a:pPr marL="0" indent="0">
              <a:buNone/>
            </a:pPr>
            <a:endParaRPr lang="en-US" sz="2000" dirty="0" smtClean="0"/>
          </a:p>
          <a:p>
            <a:pPr marL="514350" indent="-514350">
              <a:buFont typeface="+mj-lt"/>
              <a:buAutoNum type="arabicPeriod"/>
            </a:pPr>
            <a:r>
              <a:rPr lang="en-US" sz="2000" dirty="0" smtClean="0"/>
              <a:t>For an autosomal dominant disease: Is there a different pathogenic variant in the same/other gene that could explain the disease? </a:t>
            </a:r>
            <a:r>
              <a:rPr lang="en-US" sz="2000" dirty="0" smtClean="0">
                <a:solidFill>
                  <a:srgbClr val="E46C0A"/>
                </a:solidFill>
              </a:rPr>
              <a:t>(BP5)</a:t>
            </a:r>
            <a:endParaRPr lang="en-US" sz="2000" dirty="0">
              <a:solidFill>
                <a:srgbClr val="E46C0A"/>
              </a:solidFill>
            </a:endParaRPr>
          </a:p>
          <a:p>
            <a:pPr marL="514350" indent="-514350">
              <a:buFont typeface="+mj-lt"/>
              <a:buAutoNum type="arabicPeriod"/>
            </a:pPr>
            <a:endParaRPr lang="en-US" sz="2000" dirty="0" smtClean="0"/>
          </a:p>
          <a:p>
            <a:pPr marL="514350" indent="-514350">
              <a:buFont typeface="+mj-lt"/>
              <a:buAutoNum type="arabicPeriod"/>
            </a:pPr>
            <a:r>
              <a:rPr lang="en-US" sz="2000" dirty="0"/>
              <a:t>Has this variant ever been seen de-novo in a case? </a:t>
            </a:r>
            <a:r>
              <a:rPr lang="en-US" sz="2000" dirty="0">
                <a:solidFill>
                  <a:srgbClr val="E46C0A"/>
                </a:solidFill>
              </a:rPr>
              <a:t>(PM6, PS2)</a:t>
            </a:r>
          </a:p>
          <a:p>
            <a:pPr marL="514350" indent="-514350">
              <a:buFont typeface="+mj-lt"/>
              <a:buAutoNum type="arabicPeriod"/>
            </a:pPr>
            <a:endParaRPr lang="en-US" sz="2000" dirty="0" smtClean="0"/>
          </a:p>
          <a:p>
            <a:pPr marL="514350" indent="-514350">
              <a:buFont typeface="+mj-lt"/>
              <a:buAutoNum type="arabicPeriod"/>
            </a:pPr>
            <a:r>
              <a:rPr lang="en-US" sz="2000" dirty="0" smtClean="0"/>
              <a:t>What </a:t>
            </a:r>
            <a:r>
              <a:rPr lang="en-US" sz="2000" dirty="0" smtClean="0"/>
              <a:t>is the phenotype of all cases having the variant of interest? </a:t>
            </a:r>
            <a:r>
              <a:rPr lang="en-US" sz="2000" dirty="0" smtClean="0">
                <a:solidFill>
                  <a:srgbClr val="E46C0A"/>
                </a:solidFill>
              </a:rPr>
              <a:t>(PP4)</a:t>
            </a:r>
          </a:p>
          <a:p>
            <a:pPr marL="514350" indent="-514350">
              <a:buFont typeface="+mj-lt"/>
              <a:buAutoNum type="arabicPeriod"/>
            </a:pPr>
            <a:endParaRPr lang="en-US" sz="2000" dirty="0" smtClean="0"/>
          </a:p>
          <a:p>
            <a:pPr marL="514350" indent="-514350">
              <a:buFont typeface="+mj-lt"/>
              <a:buAutoNum type="arabicPeriod"/>
            </a:pPr>
            <a:r>
              <a:rPr lang="en-US" sz="2000" dirty="0" smtClean="0"/>
              <a:t>What were the phenotypes/genotypes of all the </a:t>
            </a:r>
            <a:r>
              <a:rPr lang="en-US" sz="2000" dirty="0" err="1" smtClean="0"/>
              <a:t>proband’s</a:t>
            </a:r>
            <a:r>
              <a:rPr lang="en-US" sz="2000" dirty="0" smtClean="0"/>
              <a:t> family members who were tested?</a:t>
            </a:r>
            <a:r>
              <a:rPr lang="en-US" sz="2000" dirty="0" smtClean="0">
                <a:solidFill>
                  <a:srgbClr val="E46C0A"/>
                </a:solidFill>
              </a:rPr>
              <a:t> (BS4, PP1, PM6, PS2)</a:t>
            </a:r>
          </a:p>
          <a:p>
            <a:pPr marL="0" indent="0">
              <a:buNone/>
            </a:pPr>
            <a:endParaRPr lang="en-US" sz="2000" dirty="0" smtClean="0">
              <a:solidFill>
                <a:srgbClr val="E46C0A"/>
              </a:solidFill>
            </a:endParaRPr>
          </a:p>
          <a:p>
            <a:pPr marL="514350" indent="-514350">
              <a:buFont typeface="+mj-lt"/>
              <a:buAutoNum type="arabicPeriod"/>
            </a:pPr>
            <a:r>
              <a:rPr lang="en-US" sz="2000" dirty="0" smtClean="0">
                <a:solidFill>
                  <a:srgbClr val="E46C0A"/>
                </a:solidFill>
              </a:rPr>
              <a:t>Systematic identification and specification of queries has just begun …</a:t>
            </a:r>
            <a:endParaRPr lang="en-US" sz="2000" dirty="0" smtClean="0"/>
          </a:p>
          <a:p>
            <a:pPr marL="457200" lvl="1" indent="0">
              <a:buNone/>
            </a:pPr>
            <a:endParaRPr lang="en-US" sz="2000" dirty="0" smtClean="0"/>
          </a:p>
          <a:p>
            <a:pPr marL="0" indent="0">
              <a:buNone/>
            </a:pPr>
            <a:endParaRPr lang="en-US" sz="2000" dirty="0" smtClean="0"/>
          </a:p>
        </p:txBody>
      </p:sp>
    </p:spTree>
    <p:extLst>
      <p:ext uri="{BB962C8B-B14F-4D97-AF65-F5344CB8AC3E}">
        <p14:creationId xmlns:p14="http://schemas.microsoft.com/office/powerpoint/2010/main" val="265986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ClinGen ILDB</a:t>
            </a:r>
            <a:br>
              <a:rPr lang="en-US" dirty="0" smtClean="0"/>
            </a:br>
            <a:r>
              <a:rPr lang="en-US" sz="3100" dirty="0" smtClean="0">
                <a:solidFill>
                  <a:srgbClr val="7F7F7F"/>
                </a:solidFill>
              </a:rPr>
              <a:t>Topics for discussion</a:t>
            </a:r>
            <a:endParaRPr lang="en-US" sz="3100" dirty="0">
              <a:solidFill>
                <a:srgbClr val="7F7F7F"/>
              </a:solidFill>
            </a:endParaRPr>
          </a:p>
        </p:txBody>
      </p:sp>
      <p:sp>
        <p:nvSpPr>
          <p:cNvPr id="3" name="Content Placeholder 2"/>
          <p:cNvSpPr>
            <a:spLocks noGrp="1"/>
          </p:cNvSpPr>
          <p:nvPr>
            <p:ph idx="1"/>
          </p:nvPr>
        </p:nvSpPr>
        <p:spPr/>
        <p:txBody>
          <a:bodyPr>
            <a:normAutofit/>
          </a:bodyPr>
          <a:lstStyle/>
          <a:p>
            <a:r>
              <a:rPr lang="en-US" dirty="0" smtClean="0"/>
              <a:t>Pilot project</a:t>
            </a:r>
          </a:p>
          <a:p>
            <a:r>
              <a:rPr lang="en-US" dirty="0" smtClean="0"/>
              <a:t>Large uploads vs. small manual uploads</a:t>
            </a:r>
          </a:p>
          <a:p>
            <a:r>
              <a:rPr lang="en-US" dirty="0" smtClean="0"/>
              <a:t>Data archiving and security</a:t>
            </a:r>
          </a:p>
          <a:p>
            <a:endParaRPr lang="en-US" dirty="0" smtClean="0"/>
          </a:p>
          <a:p>
            <a:endParaRPr lang="en-US" dirty="0" smtClean="0"/>
          </a:p>
        </p:txBody>
      </p:sp>
    </p:spTree>
    <p:extLst>
      <p:ext uri="{BB962C8B-B14F-4D97-AF65-F5344CB8AC3E}">
        <p14:creationId xmlns:p14="http://schemas.microsoft.com/office/powerpoint/2010/main" val="1129640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3681</TotalTime>
  <Words>499</Words>
  <Application>Microsoft Macintosh PowerPoint</Application>
  <PresentationFormat>On-screen Show (4:3)</PresentationFormat>
  <Paragraphs>66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ClinGen ILDB  Meeting #4</vt:lpstr>
      <vt:lpstr>ClinGen ILDB Definition and Scope</vt:lpstr>
      <vt:lpstr>ClinGen ILDB Project updates</vt:lpstr>
      <vt:lpstr>ClinGen ILDB Canonical Workflow designed for Gene/Var Curation</vt:lpstr>
      <vt:lpstr>ClinGen ILDB 1. Initial Architectural Plan</vt:lpstr>
      <vt:lpstr>ClinGen ILDB 2. Data Submission</vt:lpstr>
      <vt:lpstr>ClinGen ILDB 3. Data Usage</vt:lpstr>
      <vt:lpstr>ClinGen ILDB Example ILDB queries for pathogenicity assessment</vt:lpstr>
      <vt:lpstr>ClinGen ILDB Topics for discussion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ClinGen ILDB  Meeting #4</dc:title>
  <dc:creator>Snehit Prabhu</dc:creator>
  <cp:lastModifiedBy>Snehit Prabhu</cp:lastModifiedBy>
  <cp:revision>30</cp:revision>
  <dcterms:created xsi:type="dcterms:W3CDTF">2015-09-18T19:36:39Z</dcterms:created>
  <dcterms:modified xsi:type="dcterms:W3CDTF">2015-09-21T16:12:37Z</dcterms:modified>
</cp:coreProperties>
</file>