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3716000" cy="100584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" d="100"/>
          <a:sy n="20" d="100"/>
        </p:scale>
        <p:origin x="-2416" y="-112"/>
      </p:cViewPr>
      <p:guideLst>
        <p:guide orient="horz" pos="316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24624"/>
            <a:ext cx="1165860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699760"/>
            <a:ext cx="960120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91397"/>
            <a:ext cx="4629150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91397"/>
            <a:ext cx="13658850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6463454"/>
            <a:ext cx="11658600" cy="199771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4263180"/>
            <a:ext cx="11658600" cy="220027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2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78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63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5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8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40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4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41277"/>
            <a:ext cx="9144000" cy="97370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41277"/>
            <a:ext cx="9144000" cy="97370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2802"/>
            <a:ext cx="12344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51499"/>
            <a:ext cx="6060282" cy="9383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89817"/>
            <a:ext cx="6060282" cy="579522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251499"/>
            <a:ext cx="6062663" cy="9383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3189817"/>
            <a:ext cx="6062663" cy="579522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0473"/>
            <a:ext cx="4512470" cy="170434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00474"/>
            <a:ext cx="7667625" cy="8584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104814"/>
            <a:ext cx="4512470" cy="6880226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7040880"/>
            <a:ext cx="8229600" cy="83121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98737"/>
            <a:ext cx="8229600" cy="6035040"/>
          </a:xfr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872096"/>
            <a:ext cx="8229600" cy="1180464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02802"/>
            <a:ext cx="12344400" cy="16764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46961"/>
            <a:ext cx="12344400" cy="6638079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9322647"/>
            <a:ext cx="3200400" cy="535517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604C-A9BE-0D43-B97E-17A809B4C548}" type="datetimeFigureOut">
              <a:rPr lang="en-US" smtClean="0"/>
              <a:t>7/26/15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9322647"/>
            <a:ext cx="4343400" cy="535517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9322647"/>
            <a:ext cx="3200400" cy="535517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DCE0-47DA-304C-BAB9-E8DAE1BD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1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24" y="299349"/>
            <a:ext cx="465194" cy="465194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2084295" y="4512003"/>
            <a:ext cx="135165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Crowd curation </a:t>
            </a:r>
          </a:p>
          <a:p>
            <a:r>
              <a:rPr lang="en-US" sz="1200" dirty="0" smtClean="0"/>
              <a:t>by domain experts</a:t>
            </a:r>
          </a:p>
        </p:txBody>
      </p:sp>
      <p:cxnSp>
        <p:nvCxnSpPr>
          <p:cNvPr id="8" name="Elbow Connector 7"/>
          <p:cNvCxnSpPr>
            <a:stCxn id="63" idx="2"/>
            <a:endCxn id="239" idx="0"/>
          </p:cNvCxnSpPr>
          <p:nvPr/>
        </p:nvCxnSpPr>
        <p:spPr>
          <a:xfrm rot="16200000" flipH="1">
            <a:off x="2361103" y="1146177"/>
            <a:ext cx="996170" cy="13057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1" idx="2"/>
            <a:endCxn id="239" idx="0"/>
          </p:cNvCxnSpPr>
          <p:nvPr/>
        </p:nvCxnSpPr>
        <p:spPr>
          <a:xfrm rot="16200000" flipH="1">
            <a:off x="3015576" y="1800649"/>
            <a:ext cx="989609" cy="33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5" idx="2"/>
            <a:endCxn id="239" idx="0"/>
          </p:cNvCxnSpPr>
          <p:nvPr/>
        </p:nvCxnSpPr>
        <p:spPr>
          <a:xfrm rot="5400000">
            <a:off x="3732902" y="1080093"/>
            <a:ext cx="996172" cy="143788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39" idx="3"/>
            <a:endCxn id="245" idx="0"/>
          </p:cNvCxnSpPr>
          <p:nvPr/>
        </p:nvCxnSpPr>
        <p:spPr>
          <a:xfrm>
            <a:off x="3850374" y="2635448"/>
            <a:ext cx="1871254" cy="30464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45" idx="2"/>
            <a:endCxn id="253" idx="0"/>
          </p:cNvCxnSpPr>
          <p:nvPr/>
        </p:nvCxnSpPr>
        <p:spPr>
          <a:xfrm rot="5400000">
            <a:off x="4888470" y="3127895"/>
            <a:ext cx="342380" cy="13239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3" idx="3"/>
            <a:endCxn id="15" idx="0"/>
          </p:cNvCxnSpPr>
          <p:nvPr/>
        </p:nvCxnSpPr>
        <p:spPr>
          <a:xfrm>
            <a:off x="5350302" y="4772537"/>
            <a:ext cx="1265731" cy="25852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33" y="5031061"/>
            <a:ext cx="1371600" cy="1371600"/>
          </a:xfrm>
          <a:prstGeom prst="rect">
            <a:avLst/>
          </a:prstGeom>
          <a:effectLst/>
        </p:spPr>
      </p:pic>
      <p:sp>
        <p:nvSpPr>
          <p:cNvPr id="17" name="TextBox 16"/>
          <p:cNvSpPr txBox="1"/>
          <p:nvPr/>
        </p:nvSpPr>
        <p:spPr>
          <a:xfrm>
            <a:off x="5259072" y="5565611"/>
            <a:ext cx="72267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Curation</a:t>
            </a:r>
          </a:p>
          <a:p>
            <a:r>
              <a:rPr lang="en-US" sz="1200" dirty="0" smtClean="0"/>
              <a:t>Process</a:t>
            </a:r>
            <a:endParaRPr lang="en-US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68548" y="2999545"/>
            <a:ext cx="1676629" cy="2335434"/>
            <a:chOff x="4477934" y="2381302"/>
            <a:chExt cx="1676629" cy="2335434"/>
          </a:xfrm>
          <a:effectLst/>
        </p:grpSpPr>
        <p:sp>
          <p:nvSpPr>
            <p:cNvPr id="20" name="TextBox 19"/>
            <p:cNvSpPr txBox="1"/>
            <p:nvPr/>
          </p:nvSpPr>
          <p:spPr>
            <a:xfrm>
              <a:off x="4477934" y="4439737"/>
              <a:ext cx="1664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Pre-existing Knowledge</a:t>
              </a:r>
              <a:endParaRPr lang="en-US" sz="12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944" y="3466763"/>
              <a:ext cx="678579" cy="67857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3034" y="2595248"/>
              <a:ext cx="678579" cy="67857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19434" y="3244143"/>
              <a:ext cx="6733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9843" y="2570720"/>
              <a:ext cx="802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Literature</a:t>
              </a:r>
              <a:endParaRPr lang="en-US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08656" y="2381302"/>
              <a:ext cx="729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Function</a:t>
              </a:r>
              <a:endParaRPr lang="en-US" sz="12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344" y="2788184"/>
              <a:ext cx="678579" cy="67857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477934" y="2381442"/>
              <a:ext cx="1676629" cy="199819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80148" y="3416723"/>
              <a:ext cx="549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0154" y="3643208"/>
              <a:ext cx="678579" cy="6785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2103343" y="49697"/>
            <a:ext cx="2762295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Hospitals, Universities, </a:t>
            </a:r>
            <a:r>
              <a:rPr lang="en-US" sz="1200" dirty="0" smtClean="0"/>
              <a:t>Federal Institutes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75419" y="2216492"/>
            <a:ext cx="95283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Research </a:t>
            </a:r>
          </a:p>
          <a:p>
            <a:r>
              <a:rPr lang="en-US" sz="1200" dirty="0" smtClean="0"/>
              <a:t>participant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repository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(e.g. </a:t>
            </a:r>
            <a:r>
              <a:rPr lang="en-US" sz="1200" dirty="0" err="1" smtClean="0"/>
              <a:t>dbGap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7152" y="435938"/>
            <a:ext cx="611869" cy="9127347"/>
            <a:chOff x="254049" y="310758"/>
            <a:chExt cx="611869" cy="8415472"/>
          </a:xfrm>
          <a:effectLst/>
        </p:grpSpPr>
        <p:cxnSp>
          <p:nvCxnSpPr>
            <p:cNvPr id="36" name="Straight Arrow Connector 35"/>
            <p:cNvCxnSpPr/>
            <p:nvPr/>
          </p:nvCxnSpPr>
          <p:spPr>
            <a:xfrm>
              <a:off x="835877" y="310758"/>
              <a:ext cx="0" cy="8415472"/>
            </a:xfrm>
            <a:prstGeom prst="straightConnector1">
              <a:avLst/>
            </a:prstGeom>
            <a:ln w="63500">
              <a:gradFill flip="none" rotWithShape="1">
                <a:gsLst>
                  <a:gs pos="0">
                    <a:schemeClr val="accent4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  <a:tileRect r="-100000" b="-100000"/>
              </a:gra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4049" y="1173422"/>
              <a:ext cx="582211" cy="25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10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2 to 3</a:t>
              </a:r>
              <a:endParaRPr lang="en-US" sz="1200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4049" y="27445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10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2 to 3</a:t>
              </a:r>
              <a:endParaRPr lang="en-US" sz="1200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3707" y="6435576"/>
              <a:ext cx="582211" cy="25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10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1 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to </a:t>
              </a:r>
              <a:r>
                <a:rPr lang="en-US" sz="1200" baseline="30000" dirty="0" smtClean="0">
                  <a:solidFill>
                    <a:srgbClr val="000000"/>
                  </a:solidFill>
                </a:rPr>
                <a:t>2</a:t>
              </a:r>
              <a:endParaRPr lang="en-US" sz="1200" baseline="30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558914" y="1830748"/>
            <a:ext cx="27443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844815" y="2314722"/>
            <a:ext cx="26837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647378" y="4709442"/>
            <a:ext cx="27934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02" y="299349"/>
            <a:ext cx="465194" cy="465194"/>
          </a:xfrm>
          <a:prstGeom prst="rect">
            <a:avLst/>
          </a:prstGeom>
          <a:effectLst/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32" y="289605"/>
            <a:ext cx="465194" cy="465194"/>
          </a:xfrm>
          <a:prstGeom prst="rect">
            <a:avLst/>
          </a:prstGeom>
          <a:effectLst/>
        </p:spPr>
      </p:pic>
      <p:sp>
        <p:nvSpPr>
          <p:cNvPr id="49" name="TextBox 48"/>
          <p:cNvSpPr txBox="1"/>
          <p:nvPr/>
        </p:nvSpPr>
        <p:spPr>
          <a:xfrm>
            <a:off x="4372467" y="3487575"/>
            <a:ext cx="26672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56007" y="9387859"/>
            <a:ext cx="71335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Time </a:t>
            </a:r>
            <a:br>
              <a:rPr lang="en-US" sz="1200" dirty="0" smtClean="0"/>
            </a:br>
            <a:r>
              <a:rPr lang="en-US" sz="1200" dirty="0" smtClean="0"/>
              <a:t>(in days)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04453" y="4820474"/>
            <a:ext cx="582211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1 </a:t>
            </a:r>
            <a:r>
              <a:rPr lang="en-US" sz="1200" baseline="30000" dirty="0" smtClean="0"/>
              <a:t>to </a:t>
            </a:r>
            <a:r>
              <a:rPr lang="en-US" sz="1200" baseline="30000" dirty="0" smtClean="0"/>
              <a:t>2</a:t>
            </a:r>
            <a:endParaRPr lang="en-US" sz="1200" baseline="30000" dirty="0"/>
          </a:p>
        </p:txBody>
      </p:sp>
      <p:cxnSp>
        <p:nvCxnSpPr>
          <p:cNvPr id="52" name="Elbow Connector 51"/>
          <p:cNvCxnSpPr>
            <a:stCxn id="54" idx="1"/>
            <a:endCxn id="15" idx="3"/>
          </p:cNvCxnSpPr>
          <p:nvPr/>
        </p:nvCxnSpPr>
        <p:spPr>
          <a:xfrm rot="10800000">
            <a:off x="7301833" y="5716861"/>
            <a:ext cx="3923646" cy="767536"/>
          </a:xfrm>
          <a:prstGeom prst="bentConnector3">
            <a:avLst>
              <a:gd name="adj1" fmla="val 53083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067364" y="5816138"/>
            <a:ext cx="1810199" cy="1689562"/>
            <a:chOff x="4369368" y="4147374"/>
            <a:chExt cx="1810199" cy="1689562"/>
          </a:xfrm>
          <a:effectLst/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7483" y="4147374"/>
              <a:ext cx="1261049" cy="133651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69368" y="5375271"/>
              <a:ext cx="1810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Standardized interpretation </a:t>
              </a:r>
              <a:r>
                <a:rPr lang="en-US" sz="1200" dirty="0" smtClean="0">
                  <a:solidFill>
                    <a:srgbClr val="000000"/>
                  </a:solidFill>
                </a:rPr>
                <a:t>guidelines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97191" y="4514066"/>
              <a:ext cx="577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ACMG </a:t>
              </a:r>
              <a:br>
                <a:rPr lang="en-US" sz="1200" dirty="0" smtClean="0"/>
              </a:br>
              <a:r>
                <a:rPr lang="en-US" sz="1200" dirty="0" smtClean="0"/>
                <a:t>+ </a:t>
              </a:r>
              <a:br>
                <a:rPr lang="en-US" sz="1200" dirty="0" smtClean="0"/>
              </a:br>
              <a:r>
                <a:rPr lang="en-US" sz="1200" dirty="0" smtClean="0"/>
                <a:t>AMP</a:t>
              </a:r>
              <a:endParaRPr lang="en-US" sz="1200" dirty="0"/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966" y="768015"/>
            <a:ext cx="539496" cy="539496"/>
          </a:xfrm>
          <a:prstGeom prst="rect">
            <a:avLst/>
          </a:prstGeom>
          <a:effectLst/>
        </p:spPr>
      </p:pic>
      <p:cxnSp>
        <p:nvCxnSpPr>
          <p:cNvPr id="62" name="Elbow Connector 61"/>
          <p:cNvCxnSpPr>
            <a:stCxn id="45" idx="3"/>
            <a:endCxn id="61" idx="3"/>
          </p:cNvCxnSpPr>
          <p:nvPr/>
        </p:nvCxnSpPr>
        <p:spPr>
          <a:xfrm>
            <a:off x="3725896" y="531947"/>
            <a:ext cx="52567" cy="505817"/>
          </a:xfrm>
          <a:prstGeom prst="bentConnector3">
            <a:avLst>
              <a:gd name="adj1" fmla="val 534874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128" y="764544"/>
            <a:ext cx="536406" cy="536406"/>
          </a:xfrm>
          <a:prstGeom prst="rect">
            <a:avLst/>
          </a:prstGeom>
          <a:effectLst/>
        </p:spPr>
      </p:pic>
      <p:cxnSp>
        <p:nvCxnSpPr>
          <p:cNvPr id="64" name="Elbow Connector 63"/>
          <p:cNvCxnSpPr>
            <a:stCxn id="5" idx="3"/>
            <a:endCxn id="63" idx="3"/>
          </p:cNvCxnSpPr>
          <p:nvPr/>
        </p:nvCxnSpPr>
        <p:spPr>
          <a:xfrm>
            <a:off x="2439818" y="531948"/>
            <a:ext cx="34716" cy="500801"/>
          </a:xfrm>
          <a:prstGeom prst="bentConnector3">
            <a:avLst>
              <a:gd name="adj1" fmla="val 758486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265" y="759620"/>
            <a:ext cx="541328" cy="541328"/>
          </a:xfrm>
          <a:prstGeom prst="rect">
            <a:avLst/>
          </a:prstGeom>
          <a:effectLst/>
        </p:spPr>
      </p:pic>
      <p:cxnSp>
        <p:nvCxnSpPr>
          <p:cNvPr id="66" name="Elbow Connector 65"/>
          <p:cNvCxnSpPr>
            <a:stCxn id="46" idx="3"/>
            <a:endCxn id="65" idx="3"/>
          </p:cNvCxnSpPr>
          <p:nvPr/>
        </p:nvCxnSpPr>
        <p:spPr>
          <a:xfrm>
            <a:off x="5132125" y="522202"/>
            <a:ext cx="88467" cy="508082"/>
          </a:xfrm>
          <a:prstGeom prst="bentConnector3">
            <a:avLst>
              <a:gd name="adj1" fmla="val 25150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9" name="Picture 2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718" y="2297120"/>
            <a:ext cx="676656" cy="676656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38" y="2940094"/>
            <a:ext cx="678579" cy="678579"/>
          </a:xfrm>
          <a:prstGeom prst="rect">
            <a:avLst/>
          </a:prstGeom>
        </p:spPr>
      </p:pic>
      <p:cxnSp>
        <p:nvCxnSpPr>
          <p:cNvPr id="250" name="Elbow Connector 249"/>
          <p:cNvCxnSpPr>
            <a:stCxn id="27" idx="1"/>
            <a:endCxn id="15" idx="3"/>
          </p:cNvCxnSpPr>
          <p:nvPr/>
        </p:nvCxnSpPr>
        <p:spPr>
          <a:xfrm rot="10800000" flipV="1">
            <a:off x="7301834" y="3998781"/>
            <a:ext cx="3666715" cy="171808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797228" y="3365810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Associated Variants</a:t>
            </a:r>
            <a:endParaRPr lang="en-US" sz="1200" dirty="0"/>
          </a:p>
          <a:p>
            <a:pPr algn="ctr"/>
            <a:r>
              <a:rPr lang="en-US" sz="1200" dirty="0" smtClean="0"/>
              <a:t>(with relevant metadata)</a:t>
            </a:r>
            <a:endParaRPr lang="en-US" sz="1200" dirty="0" smtClean="0"/>
          </a:p>
        </p:txBody>
      </p:sp>
      <p:cxnSp>
        <p:nvCxnSpPr>
          <p:cNvPr id="141" name="Elbow Connector 140"/>
          <p:cNvCxnSpPr>
            <a:stCxn id="168" idx="2"/>
            <a:endCxn id="158" idx="0"/>
          </p:cNvCxnSpPr>
          <p:nvPr/>
        </p:nvCxnSpPr>
        <p:spPr>
          <a:xfrm rot="16200000" flipH="1">
            <a:off x="6632905" y="1188564"/>
            <a:ext cx="967021" cy="125402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65" idx="2"/>
            <a:endCxn id="158" idx="0"/>
          </p:cNvCxnSpPr>
          <p:nvPr/>
        </p:nvCxnSpPr>
        <p:spPr>
          <a:xfrm rot="5400000">
            <a:off x="7270125" y="1825784"/>
            <a:ext cx="94660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59" idx="2"/>
            <a:endCxn id="158" idx="0"/>
          </p:cNvCxnSpPr>
          <p:nvPr/>
        </p:nvCxnSpPr>
        <p:spPr>
          <a:xfrm rot="5400000">
            <a:off x="7980461" y="1106388"/>
            <a:ext cx="955666" cy="142973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846226" y="53163"/>
            <a:ext cx="1954381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Clinical Genetic Testing Labs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274626" y="2297120"/>
            <a:ext cx="112430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Clinical sample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repository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(e.g. ILDB)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790295" y="1859412"/>
            <a:ext cx="281748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583" y="318269"/>
            <a:ext cx="465194" cy="465194"/>
          </a:xfrm>
          <a:prstGeom prst="rect">
            <a:avLst/>
          </a:prstGeom>
          <a:effectLst/>
        </p:spPr>
      </p:pic>
      <p:cxnSp>
        <p:nvCxnSpPr>
          <p:cNvPr id="157" name="Elbow Connector 156"/>
          <p:cNvCxnSpPr>
            <a:stCxn id="151" idx="3"/>
            <a:endCxn id="159" idx="3"/>
          </p:cNvCxnSpPr>
          <p:nvPr/>
        </p:nvCxnSpPr>
        <p:spPr>
          <a:xfrm>
            <a:off x="9346777" y="550866"/>
            <a:ext cx="96131" cy="522807"/>
          </a:xfrm>
          <a:prstGeom prst="bentConnector3">
            <a:avLst>
              <a:gd name="adj1" fmla="val 337801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5099" y="2299087"/>
            <a:ext cx="676656" cy="676656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3412" y="803925"/>
            <a:ext cx="539496" cy="539496"/>
          </a:xfrm>
          <a:prstGeom prst="rect">
            <a:avLst/>
          </a:prstGeom>
          <a:effectLst/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53" y="327329"/>
            <a:ext cx="465194" cy="465194"/>
          </a:xfrm>
          <a:prstGeom prst="rect">
            <a:avLst/>
          </a:prstGeom>
          <a:effectLst/>
        </p:spPr>
      </p:pic>
      <p:cxnSp>
        <p:nvCxnSpPr>
          <p:cNvPr id="164" name="Elbow Connector 163"/>
          <p:cNvCxnSpPr>
            <a:stCxn id="163" idx="3"/>
            <a:endCxn id="165" idx="3"/>
          </p:cNvCxnSpPr>
          <p:nvPr/>
        </p:nvCxnSpPr>
        <p:spPr>
          <a:xfrm>
            <a:off x="7935647" y="559926"/>
            <a:ext cx="77529" cy="522807"/>
          </a:xfrm>
          <a:prstGeom prst="bentConnector3">
            <a:avLst>
              <a:gd name="adj1" fmla="val 394857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5" name="Picture 1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3680" y="812985"/>
            <a:ext cx="539496" cy="539496"/>
          </a:xfrm>
          <a:prstGeom prst="rect">
            <a:avLst/>
          </a:prstGeom>
          <a:effectLst/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26" y="306914"/>
            <a:ext cx="465194" cy="465194"/>
          </a:xfrm>
          <a:prstGeom prst="rect">
            <a:avLst/>
          </a:prstGeom>
          <a:effectLst/>
        </p:spPr>
      </p:pic>
      <p:cxnSp>
        <p:nvCxnSpPr>
          <p:cNvPr id="167" name="Elbow Connector 166"/>
          <p:cNvCxnSpPr>
            <a:stCxn id="166" idx="3"/>
            <a:endCxn id="168" idx="3"/>
          </p:cNvCxnSpPr>
          <p:nvPr/>
        </p:nvCxnSpPr>
        <p:spPr>
          <a:xfrm>
            <a:off x="6663020" y="539511"/>
            <a:ext cx="96131" cy="522807"/>
          </a:xfrm>
          <a:prstGeom prst="bentConnector3">
            <a:avLst>
              <a:gd name="adj1" fmla="val 337801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655" y="792570"/>
            <a:ext cx="539496" cy="539496"/>
          </a:xfrm>
          <a:prstGeom prst="rect">
            <a:avLst/>
          </a:prstGeom>
          <a:effectLst/>
        </p:spPr>
      </p:pic>
      <p:cxnSp>
        <p:nvCxnSpPr>
          <p:cNvPr id="175" name="Elbow Connector 174"/>
          <p:cNvCxnSpPr>
            <a:stCxn id="158" idx="1"/>
            <a:endCxn id="245" idx="0"/>
          </p:cNvCxnSpPr>
          <p:nvPr/>
        </p:nvCxnSpPr>
        <p:spPr>
          <a:xfrm rot="10800000" flipV="1">
            <a:off x="5721629" y="2637414"/>
            <a:ext cx="1683471" cy="30267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3" name="Picture 2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5079" y="3961053"/>
            <a:ext cx="1905223" cy="1622968"/>
          </a:xfrm>
          <a:prstGeom prst="rect">
            <a:avLst/>
          </a:prstGeom>
        </p:spPr>
      </p:pic>
      <p:sp>
        <p:nvSpPr>
          <p:cNvPr id="211" name="TextBox 210"/>
          <p:cNvSpPr txBox="1"/>
          <p:nvPr/>
        </p:nvSpPr>
        <p:spPr>
          <a:xfrm>
            <a:off x="7093370" y="2355036"/>
            <a:ext cx="281748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7898" y="6764135"/>
            <a:ext cx="3098800" cy="2037461"/>
          </a:xfrm>
          <a:prstGeom prst="rect">
            <a:avLst/>
          </a:prstGeom>
          <a:effectLst/>
        </p:spPr>
      </p:pic>
      <p:sp>
        <p:nvSpPr>
          <p:cNvPr id="31" name="TextBox 30"/>
          <p:cNvSpPr txBox="1"/>
          <p:nvPr/>
        </p:nvSpPr>
        <p:spPr>
          <a:xfrm>
            <a:off x="3389809" y="7002197"/>
            <a:ext cx="83636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ClinVar</a:t>
            </a:r>
            <a:r>
              <a:rPr lang="en-US" sz="1200" dirty="0" smtClean="0"/>
              <a:t> /</a:t>
            </a:r>
          </a:p>
          <a:p>
            <a:r>
              <a:rPr lang="en-US" sz="1200" dirty="0" err="1" smtClean="0"/>
              <a:t>ClinGenKB</a:t>
            </a:r>
            <a:endParaRPr lang="en-US" sz="12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568" y="8041003"/>
            <a:ext cx="539496" cy="539496"/>
          </a:xfrm>
          <a:prstGeom prst="rect">
            <a:avLst/>
          </a:prstGeom>
          <a:effectLst/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408" y="8571739"/>
            <a:ext cx="539496" cy="539496"/>
          </a:xfrm>
          <a:prstGeom prst="rect">
            <a:avLst/>
          </a:prstGeom>
          <a:effectLst/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127" y="8127602"/>
            <a:ext cx="536406" cy="536406"/>
          </a:xfrm>
          <a:prstGeom prst="rect">
            <a:avLst/>
          </a:prstGeom>
          <a:effectLst/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681" y="8559745"/>
            <a:ext cx="539496" cy="539496"/>
          </a:xfrm>
          <a:prstGeom prst="rect">
            <a:avLst/>
          </a:prstGeom>
          <a:effectLst/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724" y="8715493"/>
            <a:ext cx="541328" cy="541328"/>
          </a:xfrm>
          <a:prstGeom prst="rect">
            <a:avLst/>
          </a:prstGeom>
          <a:effectLst/>
        </p:spPr>
      </p:pic>
      <p:cxnSp>
        <p:nvCxnSpPr>
          <p:cNvPr id="268" name="Elbow Connector 267"/>
          <p:cNvCxnSpPr>
            <a:stCxn id="15" idx="2"/>
            <a:endCxn id="14" idx="0"/>
          </p:cNvCxnSpPr>
          <p:nvPr/>
        </p:nvCxnSpPr>
        <p:spPr>
          <a:xfrm rot="5400000">
            <a:off x="5665929" y="5814031"/>
            <a:ext cx="361474" cy="1538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94" idx="2"/>
            <a:endCxn id="151" idx="3"/>
          </p:cNvCxnSpPr>
          <p:nvPr/>
        </p:nvCxnSpPr>
        <p:spPr>
          <a:xfrm rot="5400000" flipH="1" flipV="1">
            <a:off x="3727238" y="3754993"/>
            <a:ext cx="8823665" cy="2415411"/>
          </a:xfrm>
          <a:prstGeom prst="bentConnector4">
            <a:avLst>
              <a:gd name="adj1" fmla="val -2591"/>
              <a:gd name="adj2" fmla="val 121983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92" idx="2"/>
            <a:endCxn id="151" idx="3"/>
          </p:cNvCxnSpPr>
          <p:nvPr/>
        </p:nvCxnSpPr>
        <p:spPr>
          <a:xfrm rot="5400000" flipH="1" flipV="1">
            <a:off x="4392263" y="3752572"/>
            <a:ext cx="8156220" cy="1752807"/>
          </a:xfrm>
          <a:prstGeom prst="bentConnector4">
            <a:avLst>
              <a:gd name="adj1" fmla="val -2803"/>
              <a:gd name="adj2" fmla="val 130294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2" name="Picture 2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73" y="8241892"/>
            <a:ext cx="465194" cy="465194"/>
          </a:xfrm>
          <a:prstGeom prst="rect">
            <a:avLst/>
          </a:prstGeom>
          <a:effectLst/>
        </p:spPr>
      </p:pic>
      <p:cxnSp>
        <p:nvCxnSpPr>
          <p:cNvPr id="293" name="Elbow Connector 292"/>
          <p:cNvCxnSpPr>
            <a:stCxn id="292" idx="1"/>
            <a:endCxn id="74" idx="3"/>
          </p:cNvCxnSpPr>
          <p:nvPr/>
        </p:nvCxnSpPr>
        <p:spPr>
          <a:xfrm rot="10800000">
            <a:off x="7093065" y="8310751"/>
            <a:ext cx="268309" cy="16373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69" y="8909337"/>
            <a:ext cx="465194" cy="465194"/>
          </a:xfrm>
          <a:prstGeom prst="rect">
            <a:avLst/>
          </a:prstGeom>
          <a:effectLst/>
        </p:spPr>
      </p:pic>
      <p:cxnSp>
        <p:nvCxnSpPr>
          <p:cNvPr id="295" name="Elbow Connector 294"/>
          <p:cNvCxnSpPr>
            <a:stCxn id="294" idx="1"/>
            <a:endCxn id="75" idx="3"/>
          </p:cNvCxnSpPr>
          <p:nvPr/>
        </p:nvCxnSpPr>
        <p:spPr>
          <a:xfrm rot="10800000">
            <a:off x="6488905" y="8841488"/>
            <a:ext cx="209865" cy="30044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0290622" y="8128031"/>
            <a:ext cx="2569405" cy="1780052"/>
            <a:chOff x="8381721" y="7700947"/>
            <a:chExt cx="2569405" cy="1780052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8709309" y="7700947"/>
              <a:ext cx="1605" cy="14869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8709309" y="9162965"/>
              <a:ext cx="2241817" cy="176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Freeform 298"/>
            <p:cNvSpPr/>
            <p:nvPr/>
          </p:nvSpPr>
          <p:spPr>
            <a:xfrm>
              <a:off x="8710915" y="8154709"/>
              <a:ext cx="1155919" cy="1043657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9522826" y="9204000"/>
              <a:ext cx="81304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samples</a:t>
              </a:r>
              <a:endParaRPr lang="en-US" sz="1200" dirty="0"/>
            </a:p>
          </p:txBody>
        </p:sp>
        <p:sp>
          <p:nvSpPr>
            <p:cNvPr id="303" name="TextBox 302"/>
            <p:cNvSpPr txBox="1"/>
            <p:nvPr/>
          </p:nvSpPr>
          <p:spPr>
            <a:xfrm rot="16200000">
              <a:off x="8120111" y="8416320"/>
              <a:ext cx="800219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variants</a:t>
              </a:r>
              <a:endParaRPr lang="en-US" sz="1200" dirty="0"/>
            </a:p>
          </p:txBody>
        </p:sp>
        <p:cxnSp>
          <p:nvCxnSpPr>
            <p:cNvPr id="304" name="Straight Connector 303"/>
            <p:cNvCxnSpPr/>
            <p:nvPr/>
          </p:nvCxnSpPr>
          <p:spPr>
            <a:xfrm flipH="1">
              <a:off x="8709309" y="8172040"/>
              <a:ext cx="2132968" cy="45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9862966" y="8022572"/>
              <a:ext cx="0" cy="116535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Freeform 305"/>
            <p:cNvSpPr/>
            <p:nvPr/>
          </p:nvSpPr>
          <p:spPr>
            <a:xfrm>
              <a:off x="9866835" y="8031455"/>
              <a:ext cx="975441" cy="121543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4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/>
            <p:nvPr/>
          </p:nvCxnSpPr>
          <p:spPr>
            <a:xfrm flipH="1">
              <a:off x="8725730" y="8022572"/>
              <a:ext cx="2116548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10842278" y="8022572"/>
              <a:ext cx="0" cy="11403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10634631" y="331158"/>
            <a:ext cx="2569405" cy="1809570"/>
            <a:chOff x="5247728" y="285600"/>
            <a:chExt cx="2569405" cy="1809570"/>
          </a:xfrm>
        </p:grpSpPr>
        <p:cxnSp>
          <p:nvCxnSpPr>
            <p:cNvPr id="317" name="Straight Connector 316"/>
            <p:cNvCxnSpPr/>
            <p:nvPr/>
          </p:nvCxnSpPr>
          <p:spPr>
            <a:xfrm flipV="1">
              <a:off x="5575316" y="315118"/>
              <a:ext cx="1605" cy="14869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V="1">
              <a:off x="5575316" y="1777136"/>
              <a:ext cx="2241817" cy="176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Freeform 318"/>
            <p:cNvSpPr/>
            <p:nvPr/>
          </p:nvSpPr>
          <p:spPr>
            <a:xfrm>
              <a:off x="5576923" y="745789"/>
              <a:ext cx="1183232" cy="1066748"/>
            </a:xfrm>
            <a:custGeom>
              <a:avLst/>
              <a:gdLst>
                <a:gd name="connsiteX0" fmla="*/ 0 w 2243667"/>
                <a:gd name="connsiteY0" fmla="*/ 1651116 h 1651116"/>
                <a:gd name="connsiteX1" fmla="*/ 564445 w 2243667"/>
                <a:gd name="connsiteY1" fmla="*/ 903174 h 1651116"/>
                <a:gd name="connsiteX2" fmla="*/ 1354667 w 2243667"/>
                <a:gd name="connsiteY2" fmla="*/ 352802 h 1651116"/>
                <a:gd name="connsiteX3" fmla="*/ 2243667 w 2243667"/>
                <a:gd name="connsiteY3" fmla="*/ 0 h 16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667" h="1651116">
                  <a:moveTo>
                    <a:pt x="0" y="1651116"/>
                  </a:moveTo>
                  <a:cubicBezTo>
                    <a:pt x="169333" y="1385338"/>
                    <a:pt x="338667" y="1119560"/>
                    <a:pt x="564445" y="903174"/>
                  </a:cubicBezTo>
                  <a:cubicBezTo>
                    <a:pt x="790223" y="686788"/>
                    <a:pt x="1074797" y="503331"/>
                    <a:pt x="1354667" y="352802"/>
                  </a:cubicBezTo>
                  <a:cubicBezTo>
                    <a:pt x="1634537" y="202273"/>
                    <a:pt x="2243667" y="0"/>
                    <a:pt x="2243667" y="0"/>
                  </a:cubicBezTo>
                </a:path>
              </a:pathLst>
            </a:custGeom>
            <a:ln w="12700">
              <a:solidFill>
                <a:schemeClr val="accent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388833" y="1818171"/>
              <a:ext cx="81304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samples</a:t>
              </a:r>
              <a:endParaRPr lang="en-US" sz="1200" dirty="0"/>
            </a:p>
          </p:txBody>
        </p:sp>
        <p:sp>
          <p:nvSpPr>
            <p:cNvPr id="322" name="TextBox 321"/>
            <p:cNvSpPr txBox="1"/>
            <p:nvPr/>
          </p:nvSpPr>
          <p:spPr>
            <a:xfrm rot="16200000">
              <a:off x="4986118" y="1030491"/>
              <a:ext cx="800219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 variants</a:t>
              </a:r>
              <a:endParaRPr lang="en-US" sz="1200" dirty="0"/>
            </a:p>
          </p:txBody>
        </p:sp>
        <p:cxnSp>
          <p:nvCxnSpPr>
            <p:cNvPr id="323" name="Straight Connector 322"/>
            <p:cNvCxnSpPr>
              <a:stCxn id="319" idx="3"/>
            </p:cNvCxnSpPr>
            <p:nvPr/>
          </p:nvCxnSpPr>
          <p:spPr>
            <a:xfrm flipH="1">
              <a:off x="5576923" y="745789"/>
              <a:ext cx="118323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780909" y="745789"/>
              <a:ext cx="1313" cy="103134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5617533" y="285600"/>
              <a:ext cx="124033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Research + clinical samples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6797884" y="956595"/>
              <a:ext cx="90712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detectable</a:t>
              </a:r>
              <a:br>
                <a:rPr lang="en-US" sz="1200" dirty="0" smtClean="0"/>
              </a:br>
              <a:r>
                <a:rPr lang="en-US" sz="1200" dirty="0" smtClean="0"/>
                <a:t>variants</a:t>
              </a:r>
              <a:endParaRPr lang="en-US" sz="1200" dirty="0"/>
            </a:p>
          </p:txBody>
        </p:sp>
      </p:grpSp>
      <p:pic>
        <p:nvPicPr>
          <p:cNvPr id="339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82" y="8989003"/>
            <a:ext cx="465194" cy="465194"/>
          </a:xfrm>
          <a:prstGeom prst="rect">
            <a:avLst/>
          </a:prstGeom>
          <a:effectLst/>
        </p:spPr>
      </p:pic>
      <p:cxnSp>
        <p:nvCxnSpPr>
          <p:cNvPr id="341" name="Elbow Connector 340"/>
          <p:cNvCxnSpPr>
            <a:stCxn id="339" idx="3"/>
            <a:endCxn id="215" idx="1"/>
          </p:cNvCxnSpPr>
          <p:nvPr/>
        </p:nvCxnSpPr>
        <p:spPr>
          <a:xfrm flipV="1">
            <a:off x="5010676" y="8986157"/>
            <a:ext cx="84048" cy="23544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2" name="Picture 3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68" y="8970729"/>
            <a:ext cx="465194" cy="465194"/>
          </a:xfrm>
          <a:prstGeom prst="rect">
            <a:avLst/>
          </a:prstGeom>
          <a:effectLst/>
        </p:spPr>
      </p:pic>
      <p:cxnSp>
        <p:nvCxnSpPr>
          <p:cNvPr id="343" name="Elbow Connector 342"/>
          <p:cNvCxnSpPr>
            <a:stCxn id="342" idx="3"/>
            <a:endCxn id="213" idx="2"/>
          </p:cNvCxnSpPr>
          <p:nvPr/>
        </p:nvCxnSpPr>
        <p:spPr>
          <a:xfrm flipV="1">
            <a:off x="3923462" y="9099241"/>
            <a:ext cx="142967" cy="104085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4" name="Picture 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88" y="8575891"/>
            <a:ext cx="465194" cy="465194"/>
          </a:xfrm>
          <a:prstGeom prst="rect">
            <a:avLst/>
          </a:prstGeom>
          <a:effectLst/>
        </p:spPr>
      </p:pic>
      <p:cxnSp>
        <p:nvCxnSpPr>
          <p:cNvPr id="345" name="Elbow Connector 344"/>
          <p:cNvCxnSpPr>
            <a:stCxn id="344" idx="3"/>
            <a:endCxn id="212" idx="2"/>
          </p:cNvCxnSpPr>
          <p:nvPr/>
        </p:nvCxnSpPr>
        <p:spPr>
          <a:xfrm flipV="1">
            <a:off x="3172382" y="8664008"/>
            <a:ext cx="137948" cy="144480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344" idx="2"/>
            <a:endCxn id="5" idx="1"/>
          </p:cNvCxnSpPr>
          <p:nvPr/>
        </p:nvCxnSpPr>
        <p:spPr>
          <a:xfrm rot="5400000" flipH="1">
            <a:off x="-1797365" y="4303936"/>
            <a:ext cx="8509139" cy="965161"/>
          </a:xfrm>
          <a:prstGeom prst="bentConnector4">
            <a:avLst>
              <a:gd name="adj1" fmla="val -2687"/>
              <a:gd name="adj2" fmla="val 123685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342" idx="2"/>
            <a:endCxn id="5" idx="1"/>
          </p:cNvCxnSpPr>
          <p:nvPr/>
        </p:nvCxnSpPr>
        <p:spPr>
          <a:xfrm rot="5400000" flipH="1">
            <a:off x="-1619244" y="4125815"/>
            <a:ext cx="8903977" cy="1716241"/>
          </a:xfrm>
          <a:prstGeom prst="bentConnector4">
            <a:avLst>
              <a:gd name="adj1" fmla="val -2567"/>
              <a:gd name="adj2" fmla="val 113320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339" idx="2"/>
            <a:endCxn id="5" idx="1"/>
          </p:cNvCxnSpPr>
          <p:nvPr/>
        </p:nvCxnSpPr>
        <p:spPr>
          <a:xfrm rot="5400000" flipH="1">
            <a:off x="-1084774" y="3591345"/>
            <a:ext cx="8922251" cy="2803455"/>
          </a:xfrm>
          <a:prstGeom prst="bentConnector4">
            <a:avLst>
              <a:gd name="adj1" fmla="val -2336"/>
              <a:gd name="adj2" fmla="val 108154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5065295" y="6293251"/>
            <a:ext cx="259807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86" name="TextBox 385"/>
          <p:cNvSpPr txBox="1"/>
          <p:nvPr/>
        </p:nvSpPr>
        <p:spPr>
          <a:xfrm>
            <a:off x="1801424" y="8945746"/>
            <a:ext cx="25537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87" name="TextBox 386"/>
          <p:cNvSpPr txBox="1"/>
          <p:nvPr/>
        </p:nvSpPr>
        <p:spPr>
          <a:xfrm>
            <a:off x="11468271" y="7986161"/>
            <a:ext cx="137322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New samples</a:t>
            </a:r>
          </a:p>
          <a:p>
            <a:r>
              <a:rPr lang="en-US" sz="1200" dirty="0" smtClean="0"/>
              <a:t>(research + clinical)</a:t>
            </a:r>
            <a:endParaRPr lang="en-US" sz="1200" dirty="0"/>
          </a:p>
        </p:txBody>
      </p:sp>
      <p:sp>
        <p:nvSpPr>
          <p:cNvPr id="388" name="TextBox 387"/>
          <p:cNvSpPr txBox="1"/>
          <p:nvPr/>
        </p:nvSpPr>
        <p:spPr>
          <a:xfrm>
            <a:off x="12747659" y="8320658"/>
            <a:ext cx="68561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novel</a:t>
            </a:r>
            <a:br>
              <a:rPr lang="en-US" sz="1200" dirty="0" smtClean="0"/>
            </a:br>
            <a:r>
              <a:rPr lang="en-US" sz="1200" dirty="0" smtClean="0"/>
              <a:t>variants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244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Snehit Prabhu</dc:creator>
  <cp:lastModifiedBy>Snehit Prabhu</cp:lastModifiedBy>
  <cp:revision>1</cp:revision>
  <dcterms:created xsi:type="dcterms:W3CDTF">2015-07-27T00:30:14Z</dcterms:created>
  <dcterms:modified xsi:type="dcterms:W3CDTF">2015-07-27T00:30:36Z</dcterms:modified>
</cp:coreProperties>
</file>