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57" r:id="rId5"/>
    <p:sldId id="258" r:id="rId6"/>
    <p:sldId id="260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A582-0CB5-3F4E-874C-D443A6F3326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B043-735A-EE4A-9317-5DF85470C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nehitp/ClinGen-I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455"/>
            <a:ext cx="7772400" cy="1470025"/>
          </a:xfrm>
        </p:spPr>
        <p:txBody>
          <a:bodyPr/>
          <a:lstStyle/>
          <a:p>
            <a:r>
              <a:rPr lang="en-US" dirty="0" smtClean="0"/>
              <a:t>Individual Level Database (ILDB)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266" y="2480761"/>
            <a:ext cx="8195733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>Snehit Prabhu</a:t>
            </a:r>
            <a:b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ClinGen Steering Committee Meeting</a:t>
            </a:r>
          </a:p>
          <a:p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>October 5</a:t>
            </a:r>
            <a:r>
              <a:rPr lang="en-US" sz="33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> 2015</a:t>
            </a:r>
            <a:endParaRPr lang="en-US" sz="3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65" y="4237563"/>
            <a:ext cx="3111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7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</a:t>
            </a:r>
            <a:br>
              <a:rPr lang="en-US" dirty="0" smtClean="0"/>
            </a:br>
            <a:r>
              <a:rPr lang="en-US" sz="3100" dirty="0" smtClean="0">
                <a:solidFill>
                  <a:srgbClr val="7F7F7F"/>
                </a:solidFill>
              </a:rPr>
              <a:t>Concept and utility of case-level queries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9112" y="1998152"/>
            <a:ext cx="154884" cy="41357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3222" y="1998152"/>
            <a:ext cx="154884" cy="41357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69299" y="1998152"/>
            <a:ext cx="154884" cy="41357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6792" y="1998152"/>
            <a:ext cx="1804120" cy="41357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02315" y="1557048"/>
            <a:ext cx="21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Variant-level Queries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8838" y="1557048"/>
            <a:ext cx="19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Gene-level Queries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2906" y="1557048"/>
            <a:ext cx="238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2884" y="1998155"/>
            <a:ext cx="1300849" cy="41357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812" y="37075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cxnSp>
        <p:nvCxnSpPr>
          <p:cNvPr id="4" name="Straight Arrow Connector 3"/>
          <p:cNvCxnSpPr>
            <a:stCxn id="19" idx="0"/>
          </p:cNvCxnSpPr>
          <p:nvPr/>
        </p:nvCxnSpPr>
        <p:spPr>
          <a:xfrm flipV="1">
            <a:off x="626694" y="1998155"/>
            <a:ext cx="0" cy="1709416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626694" y="4076903"/>
            <a:ext cx="0" cy="2056963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5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</a:t>
            </a:r>
            <a:br>
              <a:rPr lang="en-US" dirty="0" smtClean="0"/>
            </a:br>
            <a:r>
              <a:rPr lang="en-US" sz="3100" dirty="0" smtClean="0">
                <a:solidFill>
                  <a:srgbClr val="7F7F7F"/>
                </a:solidFill>
              </a:rPr>
              <a:t>Concept and utility of case-level queries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059" y="1998152"/>
            <a:ext cx="154884" cy="41357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9169" y="1998152"/>
            <a:ext cx="154884" cy="41357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5246" y="1998152"/>
            <a:ext cx="154884" cy="41357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2739" y="1998152"/>
            <a:ext cx="1804120" cy="41357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8262" y="1557048"/>
            <a:ext cx="212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Variant-level queries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14785" y="1557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Gene-level queries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48831" y="1998155"/>
            <a:ext cx="1300849" cy="41357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2779" y="155704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 queries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22315" y="37075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576567" y="1998155"/>
            <a:ext cx="0" cy="1709416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76567" y="4076903"/>
            <a:ext cx="0" cy="2056963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6238" y="6250850"/>
            <a:ext cx="199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ClinVar</a:t>
            </a:r>
            <a:r>
              <a:rPr lang="en-US" dirty="0" smtClean="0"/>
              <a:t>, </a:t>
            </a:r>
            <a:r>
              <a:rPr lang="en-US" dirty="0" err="1" smtClean="0"/>
              <a:t>DbSNP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459702" y="62508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ClingenKB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464226" y="6250850"/>
            <a:ext cx="256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EMR? </a:t>
            </a:r>
            <a:r>
              <a:rPr lang="en-US" dirty="0" err="1" smtClean="0"/>
              <a:t>Epi</a:t>
            </a:r>
            <a:r>
              <a:rPr lang="en-US" dirty="0" smtClean="0"/>
              <a:t> databases?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87637" y="3551546"/>
            <a:ext cx="6189475" cy="9099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7637" y="2323815"/>
            <a:ext cx="6189475" cy="1661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78128" y="1536377"/>
            <a:ext cx="115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Case-level </a:t>
            </a:r>
          </a:p>
          <a:p>
            <a:r>
              <a:rPr lang="en-US" b="1" dirty="0" smtClean="0"/>
              <a:t>Queries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189656" y="2793743"/>
            <a:ext cx="6189475" cy="1661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778128" y="3652892"/>
            <a:ext cx="107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</a:t>
            </a:r>
            <a:br>
              <a:rPr lang="en-US" dirty="0" smtClean="0"/>
            </a:br>
            <a:r>
              <a:rPr lang="en-US" dirty="0" smtClean="0"/>
              <a:t>queries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78128" y="2313564"/>
            <a:ext cx="110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</a:t>
            </a:r>
          </a:p>
          <a:p>
            <a:r>
              <a:rPr lang="en-US" dirty="0" smtClean="0"/>
              <a:t>queries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06365" y="4949591"/>
            <a:ext cx="6189475" cy="1661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08384" y="5319247"/>
            <a:ext cx="6189475" cy="1661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06365" y="5672191"/>
            <a:ext cx="6189475" cy="1661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778128" y="5065423"/>
            <a:ext cx="101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Pedigree </a:t>
            </a:r>
            <a:br>
              <a:rPr lang="en-US" dirty="0" smtClean="0"/>
            </a:br>
            <a:r>
              <a:rPr lang="en-US" dirty="0" smtClean="0"/>
              <a:t>queries</a:t>
            </a:r>
          </a:p>
        </p:txBody>
      </p:sp>
      <p:cxnSp>
        <p:nvCxnSpPr>
          <p:cNvPr id="44" name="Elbow Connector 43"/>
          <p:cNvCxnSpPr>
            <a:stCxn id="40" idx="3"/>
            <a:endCxn id="41" idx="3"/>
          </p:cNvCxnSpPr>
          <p:nvPr/>
        </p:nvCxnSpPr>
        <p:spPr>
          <a:xfrm>
            <a:off x="7395840" y="5032667"/>
            <a:ext cx="2019" cy="369656"/>
          </a:xfrm>
          <a:prstGeom prst="bentConnector3">
            <a:avLst>
              <a:gd name="adj1" fmla="val 114224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3"/>
            <a:endCxn id="42" idx="3"/>
          </p:cNvCxnSpPr>
          <p:nvPr/>
        </p:nvCxnSpPr>
        <p:spPr>
          <a:xfrm flipH="1">
            <a:off x="7395840" y="5402323"/>
            <a:ext cx="2019" cy="352944"/>
          </a:xfrm>
          <a:prstGeom prst="bentConnector3">
            <a:avLst>
              <a:gd name="adj1" fmla="val -113224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4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</a:t>
            </a:r>
            <a:br>
              <a:rPr lang="en-US" dirty="0" smtClean="0"/>
            </a:br>
            <a:r>
              <a:rPr lang="en-US" sz="3100" dirty="0" smtClean="0">
                <a:solidFill>
                  <a:srgbClr val="7F7F7F"/>
                </a:solidFill>
              </a:rPr>
              <a:t>Example ILDB queries for pathogenicity assessment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For an individual with an autosomal recessive disease: Is this variant </a:t>
            </a:r>
            <a:r>
              <a:rPr lang="en-US" sz="2000" dirty="0" err="1" smtClean="0"/>
              <a:t>cis</a:t>
            </a:r>
            <a:r>
              <a:rPr lang="en-US" sz="2000" dirty="0" smtClean="0"/>
              <a:t>/trans with another pathogenic variant? </a:t>
            </a:r>
            <a:r>
              <a:rPr lang="en-US" sz="2000" dirty="0" smtClean="0">
                <a:solidFill>
                  <a:srgbClr val="E46C0A"/>
                </a:solidFill>
              </a:rPr>
              <a:t>(BP2, PM3)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For an individual with an autosomal dominant disease: Is there a different pathogenic variant in the same/other gene in the patient that could explain the disease? </a:t>
            </a:r>
            <a:r>
              <a:rPr lang="en-US" sz="2000" dirty="0" smtClean="0">
                <a:solidFill>
                  <a:srgbClr val="E46C0A"/>
                </a:solidFill>
              </a:rPr>
              <a:t>(BP5)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Has this variant ever been seen de-novo in a case? </a:t>
            </a:r>
            <a:r>
              <a:rPr lang="en-US" sz="2000" dirty="0">
                <a:solidFill>
                  <a:srgbClr val="E46C0A"/>
                </a:solidFill>
              </a:rPr>
              <a:t>(PM6, PS2</a:t>
            </a:r>
            <a:r>
              <a:rPr lang="en-US" sz="2000" dirty="0" smtClean="0">
                <a:solidFill>
                  <a:srgbClr val="E46C0A"/>
                </a:solidFill>
              </a:rPr>
              <a:t>)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What is the distribution of phenotypes of all cases having the variant of interest? </a:t>
            </a:r>
            <a:r>
              <a:rPr lang="en-US" sz="2000" dirty="0" smtClean="0">
                <a:solidFill>
                  <a:srgbClr val="E46C0A"/>
                </a:solidFill>
              </a:rPr>
              <a:t>(PP4)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What were the phenotypes/genotypes of all the </a:t>
            </a:r>
            <a:r>
              <a:rPr lang="en-US" sz="2000" dirty="0" err="1" smtClean="0"/>
              <a:t>proband’s</a:t>
            </a:r>
            <a:r>
              <a:rPr lang="en-US" sz="2000" dirty="0" smtClean="0"/>
              <a:t> family members who were tested?</a:t>
            </a:r>
            <a:r>
              <a:rPr lang="en-US" sz="2000" dirty="0" smtClean="0">
                <a:solidFill>
                  <a:srgbClr val="E46C0A"/>
                </a:solidFill>
              </a:rPr>
              <a:t> (BS4, PP1, PM6, PS2)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E46C0A"/>
                </a:solidFill>
              </a:rPr>
              <a:t>Systematic identification and specification of queries is ongoing …</a:t>
            </a:r>
            <a:endParaRPr lang="en-US" sz="26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1138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</a:t>
            </a:r>
            <a:br>
              <a:rPr lang="en-US" dirty="0" smtClean="0"/>
            </a:br>
            <a:r>
              <a:rPr lang="en-US" sz="3100" dirty="0" smtClean="0">
                <a:solidFill>
                  <a:srgbClr val="7F7F7F"/>
                </a:solidFill>
              </a:rPr>
              <a:t>Example ILDB queries for pathogenicity assessment</a:t>
            </a:r>
            <a:endParaRPr lang="en-US" sz="3100" dirty="0">
              <a:solidFill>
                <a:srgbClr val="7F7F7F"/>
              </a:solidFill>
            </a:endParaRPr>
          </a:p>
        </p:txBody>
      </p:sp>
      <p:pic>
        <p:nvPicPr>
          <p:cNvPr id="6" name="Picture 5" descr="ACMG Matix.May2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0" y="1371168"/>
            <a:ext cx="7253814" cy="54403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58291" y="5390364"/>
            <a:ext cx="3097692" cy="712520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2803" y="6350716"/>
            <a:ext cx="1037734" cy="415718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69251" y="4969606"/>
            <a:ext cx="2062510" cy="415718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9561" y="6357217"/>
            <a:ext cx="1037734" cy="415718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9603" y="4396535"/>
            <a:ext cx="3097692" cy="573071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</a:t>
            </a:r>
            <a:br>
              <a:rPr lang="en-US" dirty="0" smtClean="0"/>
            </a:br>
            <a:r>
              <a:rPr lang="en-US" sz="3100" dirty="0" smtClean="0">
                <a:solidFill>
                  <a:srgbClr val="7F7F7F"/>
                </a:solidFill>
              </a:rPr>
              <a:t>Powered by </a:t>
            </a:r>
            <a:r>
              <a:rPr lang="en-US" sz="3100" dirty="0" err="1" smtClean="0">
                <a:solidFill>
                  <a:srgbClr val="7F7F7F"/>
                </a:solidFill>
              </a:rPr>
              <a:t>GeneInsight</a:t>
            </a:r>
            <a:endParaRPr lang="en-US" sz="3100" dirty="0">
              <a:solidFill>
                <a:srgbClr val="7F7F7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2" y="1703840"/>
            <a:ext cx="8661668" cy="45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1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riant-Curation-Draft-Workflow_9-10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823606"/>
            <a:ext cx="5214358" cy="6055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</a:t>
            </a:r>
            <a:br>
              <a:rPr lang="en-US" dirty="0" smtClean="0"/>
            </a:br>
            <a:r>
              <a:rPr lang="en-US" sz="3100" dirty="0" smtClean="0">
                <a:solidFill>
                  <a:srgbClr val="7F7F7F"/>
                </a:solidFill>
              </a:rPr>
              <a:t>In the context of variant curation workflow</a:t>
            </a:r>
            <a:endParaRPr lang="en-US" sz="3100" dirty="0">
              <a:solidFill>
                <a:srgbClr val="7F7F7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7" y="1838996"/>
            <a:ext cx="3368150" cy="1774534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13" idx="3"/>
          </p:cNvCxnSpPr>
          <p:nvPr/>
        </p:nvCxnSpPr>
        <p:spPr>
          <a:xfrm>
            <a:off x="3571147" y="2726263"/>
            <a:ext cx="1204055" cy="887267"/>
          </a:xfrm>
          <a:prstGeom prst="bentConnector3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ClinGen ILDB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6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Implementation Team</a:t>
            </a:r>
            <a:br>
              <a:rPr lang="en-US" sz="2800" dirty="0" smtClean="0">
                <a:solidFill>
                  <a:srgbClr val="7F7F7F"/>
                </a:solidFill>
              </a:rPr>
            </a:br>
            <a:endParaRPr lang="en-US" sz="2800" dirty="0" smtClean="0">
              <a:solidFill>
                <a:srgbClr val="7F7F7F"/>
              </a:solidFill>
            </a:endParaRPr>
          </a:p>
          <a:p>
            <a:r>
              <a:rPr lang="en-US" sz="2400" dirty="0" smtClean="0"/>
              <a:t>Sandy Aronson</a:t>
            </a:r>
          </a:p>
          <a:p>
            <a:r>
              <a:rPr lang="en-US" sz="2400" dirty="0" smtClean="0"/>
              <a:t>Samantha Baxter</a:t>
            </a:r>
          </a:p>
          <a:p>
            <a:r>
              <a:rPr lang="en-US" sz="2400" dirty="0" err="1" smtClean="0"/>
              <a:t>Selina</a:t>
            </a:r>
            <a:r>
              <a:rPr lang="en-US" sz="2400" dirty="0" smtClean="0"/>
              <a:t> Dwight</a:t>
            </a:r>
          </a:p>
          <a:p>
            <a:r>
              <a:rPr lang="en-US" sz="2400" dirty="0" smtClean="0"/>
              <a:t>Shana White</a:t>
            </a:r>
          </a:p>
          <a:p>
            <a:r>
              <a:rPr lang="en-US" sz="2400" dirty="0" smtClean="0"/>
              <a:t>Tam </a:t>
            </a:r>
            <a:r>
              <a:rPr lang="en-US" sz="2400" dirty="0" err="1" smtClean="0"/>
              <a:t>Sneddon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58267" y="1600200"/>
            <a:ext cx="3556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  <a:p>
            <a:r>
              <a:rPr lang="en-US" sz="2400" dirty="0" smtClean="0"/>
              <a:t>Carlos Bustamante</a:t>
            </a:r>
          </a:p>
          <a:p>
            <a:r>
              <a:rPr lang="en-US" sz="2400" dirty="0" smtClean="0"/>
              <a:t>Heidi </a:t>
            </a:r>
            <a:r>
              <a:rPr lang="en-US" sz="2400" dirty="0" err="1" smtClean="0"/>
              <a:t>Rehm</a:t>
            </a:r>
            <a:endParaRPr lang="en-US" sz="2400" dirty="0" smtClean="0"/>
          </a:p>
          <a:p>
            <a:r>
              <a:rPr lang="en-US" sz="2400" dirty="0" smtClean="0"/>
              <a:t>Sharon </a:t>
            </a:r>
            <a:r>
              <a:rPr lang="en-US" sz="2400" dirty="0" err="1" smtClean="0"/>
              <a:t>Plon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49867" y="5120902"/>
            <a:ext cx="67225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E46C0A"/>
                </a:solidFill>
              </a:rPr>
              <a:t>Monthly updates on the informatics calls </a:t>
            </a:r>
            <a:br>
              <a:rPr lang="en-US" sz="2800" dirty="0" smtClean="0">
                <a:solidFill>
                  <a:srgbClr val="E46C0A"/>
                </a:solidFill>
              </a:rPr>
            </a:br>
            <a:r>
              <a:rPr lang="en-US" sz="2800" dirty="0" smtClean="0">
                <a:solidFill>
                  <a:srgbClr val="E46C0A"/>
                </a:solidFill>
              </a:rPr>
              <a:t>(3</a:t>
            </a:r>
            <a:r>
              <a:rPr lang="en-US" sz="2800" baseline="30000" dirty="0" smtClean="0">
                <a:solidFill>
                  <a:srgbClr val="E46C0A"/>
                </a:solidFill>
              </a:rPr>
              <a:t>rd</a:t>
            </a:r>
            <a:r>
              <a:rPr lang="en-US" sz="2800" dirty="0" smtClean="0">
                <a:solidFill>
                  <a:srgbClr val="E46C0A"/>
                </a:solidFill>
              </a:rPr>
              <a:t> Monday every month)</a:t>
            </a:r>
            <a:br>
              <a:rPr lang="en-US" sz="2800" dirty="0" smtClean="0">
                <a:solidFill>
                  <a:srgbClr val="E46C0A"/>
                </a:solidFill>
              </a:rPr>
            </a:br>
            <a:r>
              <a:rPr lang="en-US" sz="2800" dirty="0" smtClean="0">
                <a:solidFill>
                  <a:srgbClr val="E46C0A"/>
                </a:solidFill>
                <a:hlinkClick r:id="rId2"/>
              </a:rPr>
              <a:t>https://github.com/snehitp/ClinGen-ILDB</a:t>
            </a:r>
            <a:endParaRPr lang="en-US" sz="2800" dirty="0" smtClean="0">
              <a:solidFill>
                <a:srgbClr val="E46C0A"/>
              </a:solidFill>
            </a:endParaRPr>
          </a:p>
          <a:p>
            <a:pPr algn="ctr"/>
            <a:endParaRPr lang="en-US" sz="2800" dirty="0" smtClean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210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Individual Level Database (ILDB) Workgroup</vt:lpstr>
      <vt:lpstr>ClinGen ILDB Concept and utility of case-level queries</vt:lpstr>
      <vt:lpstr>ClinGen ILDB Concept and utility of case-level queries</vt:lpstr>
      <vt:lpstr>ClinGen ILDB Example ILDB queries for pathogenicity assessment</vt:lpstr>
      <vt:lpstr>ClinGen ILDB Example ILDB queries for pathogenicity assessment</vt:lpstr>
      <vt:lpstr>ClinGen ILDB Powered by GeneInsight</vt:lpstr>
      <vt:lpstr>ClinGen ILDB In the context of variant curation workflow</vt:lpstr>
      <vt:lpstr>ClinGen ILDB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ClinGen ILDB Utility of case-level queries</dc:title>
  <dc:creator>Snehit Prabhu</dc:creator>
  <cp:lastModifiedBy>Snehit Prabhu</cp:lastModifiedBy>
  <cp:revision>48</cp:revision>
  <dcterms:created xsi:type="dcterms:W3CDTF">2015-10-05T14:11:38Z</dcterms:created>
  <dcterms:modified xsi:type="dcterms:W3CDTF">2015-10-19T19:29:00Z</dcterms:modified>
</cp:coreProperties>
</file>