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3" r:id="rId8"/>
    <p:sldId id="264" r:id="rId9"/>
  </p:sldIdLst>
  <p:sldSz cx="12192000" cy="6858000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5"/>
    <p:restoredTop sz="94636"/>
  </p:normalViewPr>
  <p:slideViewPr>
    <p:cSldViewPr snapToGrid="0" snapToObjects="1">
      <p:cViewPr varScale="1">
        <p:scale>
          <a:sx n="116" d="100"/>
          <a:sy n="116" d="100"/>
        </p:scale>
        <p:origin x="-35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86EC34-6087-1E4C-8770-49A3B92EBD58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94EC4060-CC35-CA41-BFA7-F5F0063A814E}">
      <dgm:prSet phldrT="[Text]"/>
      <dgm:spPr/>
      <dgm:t>
        <a:bodyPr/>
        <a:lstStyle/>
        <a:p>
          <a:r>
            <a:rPr lang="en-US" dirty="0" smtClean="0"/>
            <a:t>Identify Labs</a:t>
          </a:r>
          <a:endParaRPr lang="en-US" dirty="0"/>
        </a:p>
      </dgm:t>
    </dgm:pt>
    <dgm:pt modelId="{870CB92D-85A0-7C45-BC67-3995DB179201}" type="parTrans" cxnId="{6E627A1C-FA3B-F247-8258-E64EC62F6551}">
      <dgm:prSet/>
      <dgm:spPr/>
      <dgm:t>
        <a:bodyPr/>
        <a:lstStyle/>
        <a:p>
          <a:endParaRPr lang="en-US"/>
        </a:p>
      </dgm:t>
    </dgm:pt>
    <dgm:pt modelId="{EFFFD5CD-6B42-5240-BF76-0E9576B95E31}" type="sibTrans" cxnId="{6E627A1C-FA3B-F247-8258-E64EC62F6551}">
      <dgm:prSet/>
      <dgm:spPr/>
      <dgm:t>
        <a:bodyPr/>
        <a:lstStyle/>
        <a:p>
          <a:endParaRPr lang="en-US"/>
        </a:p>
      </dgm:t>
    </dgm:pt>
    <dgm:pt modelId="{700024DE-4AF4-E248-AD5B-F149E08EBA59}">
      <dgm:prSet phldrT="[Text]"/>
      <dgm:spPr/>
      <dgm:t>
        <a:bodyPr/>
        <a:lstStyle/>
        <a:p>
          <a:r>
            <a:rPr lang="en-US" dirty="0" smtClean="0"/>
            <a:t>Address Concerns</a:t>
          </a:r>
          <a:endParaRPr lang="en-US" dirty="0"/>
        </a:p>
      </dgm:t>
    </dgm:pt>
    <dgm:pt modelId="{0725CD80-2F0F-4047-A3B3-D97FAACB49B4}" type="parTrans" cxnId="{0ABF9C79-D10D-B84F-9560-D4EDFA7AAD48}">
      <dgm:prSet/>
      <dgm:spPr/>
      <dgm:t>
        <a:bodyPr/>
        <a:lstStyle/>
        <a:p>
          <a:endParaRPr lang="en-US"/>
        </a:p>
      </dgm:t>
    </dgm:pt>
    <dgm:pt modelId="{941880FC-58EB-6146-AD49-0635D2434428}" type="sibTrans" cxnId="{0ABF9C79-D10D-B84F-9560-D4EDFA7AAD48}">
      <dgm:prSet/>
      <dgm:spPr/>
      <dgm:t>
        <a:bodyPr/>
        <a:lstStyle/>
        <a:p>
          <a:endParaRPr lang="en-US"/>
        </a:p>
      </dgm:t>
    </dgm:pt>
    <dgm:pt modelId="{A68CFD5D-9296-F740-A0DC-198168986D06}">
      <dgm:prSet phldrT="[Text]"/>
      <dgm:spPr/>
      <dgm:t>
        <a:bodyPr/>
        <a:lstStyle/>
        <a:p>
          <a:r>
            <a:rPr lang="en-US" dirty="0" smtClean="0"/>
            <a:t>Obtain Data</a:t>
          </a:r>
          <a:endParaRPr lang="en-US" dirty="0"/>
        </a:p>
      </dgm:t>
    </dgm:pt>
    <dgm:pt modelId="{73C710A0-F176-E141-AD4A-36FB519BB246}" type="parTrans" cxnId="{4EB07D5F-E332-B64E-ABE0-C276B3C4B6E9}">
      <dgm:prSet/>
      <dgm:spPr/>
      <dgm:t>
        <a:bodyPr/>
        <a:lstStyle/>
        <a:p>
          <a:endParaRPr lang="en-US"/>
        </a:p>
      </dgm:t>
    </dgm:pt>
    <dgm:pt modelId="{7C08602C-00CD-D949-AEB8-C3A71134C786}" type="sibTrans" cxnId="{4EB07D5F-E332-B64E-ABE0-C276B3C4B6E9}">
      <dgm:prSet/>
      <dgm:spPr/>
      <dgm:t>
        <a:bodyPr/>
        <a:lstStyle/>
        <a:p>
          <a:endParaRPr lang="en-US"/>
        </a:p>
      </dgm:t>
    </dgm:pt>
    <dgm:pt modelId="{5ECD2693-9A3D-1F4C-B778-3039B518909A}">
      <dgm:prSet phldrT="[Text]"/>
      <dgm:spPr/>
      <dgm:t>
        <a:bodyPr/>
        <a:lstStyle/>
        <a:p>
          <a:r>
            <a:rPr lang="en-US" dirty="0" smtClean="0"/>
            <a:t>Map New Lab Data Fields to </a:t>
          </a:r>
          <a:r>
            <a:rPr lang="en-US" dirty="0" err="1" smtClean="0"/>
            <a:t>GeneInsight</a:t>
          </a:r>
          <a:r>
            <a:rPr lang="en-US" dirty="0" smtClean="0"/>
            <a:t> Structure</a:t>
          </a:r>
          <a:endParaRPr lang="en-US" dirty="0"/>
        </a:p>
      </dgm:t>
    </dgm:pt>
    <dgm:pt modelId="{F16C3DCB-190D-1540-A62A-804794691D23}" type="parTrans" cxnId="{83347DBC-B20F-3047-BA22-7C2B8A5E4355}">
      <dgm:prSet/>
      <dgm:spPr/>
      <dgm:t>
        <a:bodyPr/>
        <a:lstStyle/>
        <a:p>
          <a:endParaRPr lang="en-US"/>
        </a:p>
      </dgm:t>
    </dgm:pt>
    <dgm:pt modelId="{DFF94FBA-8E5D-D346-939C-1E65CB27A491}" type="sibTrans" cxnId="{83347DBC-B20F-3047-BA22-7C2B8A5E4355}">
      <dgm:prSet/>
      <dgm:spPr/>
      <dgm:t>
        <a:bodyPr/>
        <a:lstStyle/>
        <a:p>
          <a:endParaRPr lang="en-US"/>
        </a:p>
      </dgm:t>
    </dgm:pt>
    <dgm:pt modelId="{4C178A3E-8D79-9544-9ED8-9EB5767F43A5}">
      <dgm:prSet phldrT="[Text]"/>
      <dgm:spPr/>
      <dgm:t>
        <a:bodyPr/>
        <a:lstStyle/>
        <a:p>
          <a:r>
            <a:rPr lang="en-US" dirty="0" smtClean="0"/>
            <a:t>Understand intra-lab differences in field content</a:t>
          </a:r>
          <a:endParaRPr lang="en-US" dirty="0"/>
        </a:p>
      </dgm:t>
    </dgm:pt>
    <dgm:pt modelId="{9C677373-FB6D-6143-9EEF-C96C7149AE85}" type="parTrans" cxnId="{5781CFFC-129A-7D4C-9C63-5AEFF3563E5B}">
      <dgm:prSet/>
      <dgm:spPr/>
      <dgm:t>
        <a:bodyPr/>
        <a:lstStyle/>
        <a:p>
          <a:endParaRPr lang="en-US"/>
        </a:p>
      </dgm:t>
    </dgm:pt>
    <dgm:pt modelId="{F1FC3DBF-ED28-834F-B2DE-86CFC6E70BF8}" type="sibTrans" cxnId="{5781CFFC-129A-7D4C-9C63-5AEFF3563E5B}">
      <dgm:prSet/>
      <dgm:spPr/>
      <dgm:t>
        <a:bodyPr/>
        <a:lstStyle/>
        <a:p>
          <a:endParaRPr lang="en-US"/>
        </a:p>
      </dgm:t>
    </dgm:pt>
    <dgm:pt modelId="{3A4B7BEF-D314-6042-8CBD-E3E1AE83C771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Load Data Into GeneInsight Instance</a:t>
          </a:r>
          <a:endParaRPr lang="en-US" dirty="0"/>
        </a:p>
      </dgm:t>
    </dgm:pt>
    <dgm:pt modelId="{CDFD53A8-4D2D-094E-8521-0DB2A45F544C}" type="parTrans" cxnId="{206B878C-1C68-FF43-95CB-4264C7FB556D}">
      <dgm:prSet/>
      <dgm:spPr/>
      <dgm:t>
        <a:bodyPr/>
        <a:lstStyle/>
        <a:p>
          <a:endParaRPr lang="en-US"/>
        </a:p>
      </dgm:t>
    </dgm:pt>
    <dgm:pt modelId="{82300E51-6901-7F4A-A22E-45E44D1CF9C3}" type="sibTrans" cxnId="{206B878C-1C68-FF43-95CB-4264C7FB556D}">
      <dgm:prSet/>
      <dgm:spPr/>
      <dgm:t>
        <a:bodyPr/>
        <a:lstStyle/>
        <a:p>
          <a:endParaRPr lang="en-US"/>
        </a:p>
      </dgm:t>
    </dgm:pt>
    <dgm:pt modelId="{EAFC95C3-B97F-614F-938C-AEAF58257B61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Working Group Assessment of Utility</a:t>
          </a:r>
          <a:endParaRPr lang="en-US" dirty="0"/>
        </a:p>
      </dgm:t>
    </dgm:pt>
    <dgm:pt modelId="{8E273AFC-E4F8-A442-ABC0-D2C7FA0C857E}" type="parTrans" cxnId="{D44F08B8-8125-4F40-9C71-3F2A766CFA9E}">
      <dgm:prSet/>
      <dgm:spPr/>
      <dgm:t>
        <a:bodyPr/>
        <a:lstStyle/>
        <a:p>
          <a:endParaRPr lang="en-US"/>
        </a:p>
      </dgm:t>
    </dgm:pt>
    <dgm:pt modelId="{5A364372-C375-0A43-8566-D5D9B3724AEA}" type="sibTrans" cxnId="{D44F08B8-8125-4F40-9C71-3F2A766CFA9E}">
      <dgm:prSet/>
      <dgm:spPr/>
      <dgm:t>
        <a:bodyPr/>
        <a:lstStyle/>
        <a:p>
          <a:endParaRPr lang="en-US"/>
        </a:p>
      </dgm:t>
    </dgm:pt>
    <dgm:pt modelId="{F4FD5E9E-6C8A-6C47-9B0D-BE4095133B46}" type="pres">
      <dgm:prSet presAssocID="{3586EC34-6087-1E4C-8770-49A3B92EBD58}" presName="Name0" presStyleCnt="0">
        <dgm:presLayoutVars>
          <dgm:dir/>
          <dgm:resizeHandles val="exact"/>
        </dgm:presLayoutVars>
      </dgm:prSet>
      <dgm:spPr/>
    </dgm:pt>
    <dgm:pt modelId="{D4672149-A971-2A4D-95A2-A0DCBED36107}" type="pres">
      <dgm:prSet presAssocID="{94EC4060-CC35-CA41-BFA7-F5F0063A814E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B372E1-B83F-7E40-BE94-5F71FC4D9685}" type="pres">
      <dgm:prSet presAssocID="{EFFFD5CD-6B42-5240-BF76-0E9576B95E31}" presName="sibTrans" presStyleLbl="sibTrans2D1" presStyleIdx="0" presStyleCnt="6"/>
      <dgm:spPr/>
      <dgm:t>
        <a:bodyPr/>
        <a:lstStyle/>
        <a:p>
          <a:endParaRPr lang="en-US"/>
        </a:p>
      </dgm:t>
    </dgm:pt>
    <dgm:pt modelId="{EA267820-A882-5F45-9099-C0DEFF4CEDD4}" type="pres">
      <dgm:prSet presAssocID="{EFFFD5CD-6B42-5240-BF76-0E9576B95E31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1CFB41BD-D02B-134F-9AD3-05B496D54DEC}" type="pres">
      <dgm:prSet presAssocID="{700024DE-4AF4-E248-AD5B-F149E08EBA59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69CCB9-67A5-9E45-9BDE-6814ECC8EA2C}" type="pres">
      <dgm:prSet presAssocID="{941880FC-58EB-6146-AD49-0635D243442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1C193912-1C94-5341-89F1-7CABB6615C8B}" type="pres">
      <dgm:prSet presAssocID="{941880FC-58EB-6146-AD49-0635D243442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C9AE7BBC-0601-D945-B99D-357AE9859CE0}" type="pres">
      <dgm:prSet presAssocID="{A68CFD5D-9296-F740-A0DC-198168986D06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2683E9-8ADF-B443-8A2B-F140B00A249C}" type="pres">
      <dgm:prSet presAssocID="{7C08602C-00CD-D949-AEB8-C3A71134C786}" presName="sibTrans" presStyleLbl="sibTrans2D1" presStyleIdx="2" presStyleCnt="6"/>
      <dgm:spPr/>
      <dgm:t>
        <a:bodyPr/>
        <a:lstStyle/>
        <a:p>
          <a:endParaRPr lang="en-US"/>
        </a:p>
      </dgm:t>
    </dgm:pt>
    <dgm:pt modelId="{AC2AEECA-5C69-8447-BC86-73394EF52920}" type="pres">
      <dgm:prSet presAssocID="{7C08602C-00CD-D949-AEB8-C3A71134C786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05BDD11D-8853-E34A-B10A-B651D60C7A37}" type="pres">
      <dgm:prSet presAssocID="{5ECD2693-9A3D-1F4C-B778-3039B518909A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644769-8EE1-BA49-B96E-031FB4FF9053}" type="pres">
      <dgm:prSet presAssocID="{DFF94FBA-8E5D-D346-939C-1E65CB27A491}" presName="sibTrans" presStyleLbl="sibTrans2D1" presStyleIdx="3" presStyleCnt="6"/>
      <dgm:spPr/>
      <dgm:t>
        <a:bodyPr/>
        <a:lstStyle/>
        <a:p>
          <a:endParaRPr lang="en-US"/>
        </a:p>
      </dgm:t>
    </dgm:pt>
    <dgm:pt modelId="{255BAD0B-A6B9-3643-AD64-512E77783D2B}" type="pres">
      <dgm:prSet presAssocID="{DFF94FBA-8E5D-D346-939C-1E65CB27A491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E854E1A3-334E-334D-AAA7-EE5DB37F4B61}" type="pres">
      <dgm:prSet presAssocID="{4C178A3E-8D79-9544-9ED8-9EB5767F43A5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5729C1-EB19-894C-B686-A84EAC439FB8}" type="pres">
      <dgm:prSet presAssocID="{F1FC3DBF-ED28-834F-B2DE-86CFC6E70BF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A9EBE3AB-1343-034E-9F5B-19FCAB93B6B2}" type="pres">
      <dgm:prSet presAssocID="{F1FC3DBF-ED28-834F-B2DE-86CFC6E70BF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7DF80D49-65CF-1B49-A086-356EEB7C3253}" type="pres">
      <dgm:prSet presAssocID="{3A4B7BEF-D314-6042-8CBD-E3E1AE83C771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49F4D7-607B-4644-9DBF-CED3D43208D4}" type="pres">
      <dgm:prSet presAssocID="{82300E51-6901-7F4A-A22E-45E44D1CF9C3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8C2C790-D38C-C94D-97B2-9BB9C0437E6E}" type="pres">
      <dgm:prSet presAssocID="{82300E51-6901-7F4A-A22E-45E44D1CF9C3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71ADB30C-C4DF-1640-865C-9066FF59EADD}" type="pres">
      <dgm:prSet presAssocID="{EAFC95C3-B97F-614F-938C-AEAF58257B61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402F61-B195-5145-A52D-B783570314CF}" type="presOf" srcId="{700024DE-4AF4-E248-AD5B-F149E08EBA59}" destId="{1CFB41BD-D02B-134F-9AD3-05B496D54DEC}" srcOrd="0" destOrd="0" presId="urn:microsoft.com/office/officeart/2005/8/layout/process1"/>
    <dgm:cxn modelId="{9439B16E-FB16-C440-8737-7737215E17ED}" type="presOf" srcId="{941880FC-58EB-6146-AD49-0635D2434428}" destId="{1C193912-1C94-5341-89F1-7CABB6615C8B}" srcOrd="1" destOrd="0" presId="urn:microsoft.com/office/officeart/2005/8/layout/process1"/>
    <dgm:cxn modelId="{0211920B-CB03-9B45-B62F-242F5C202503}" type="presOf" srcId="{7C08602C-00CD-D949-AEB8-C3A71134C786}" destId="{AC2AEECA-5C69-8447-BC86-73394EF52920}" srcOrd="1" destOrd="0" presId="urn:microsoft.com/office/officeart/2005/8/layout/process1"/>
    <dgm:cxn modelId="{78D484E6-C2DF-5648-8456-E1D4DE11AE1E}" type="presOf" srcId="{941880FC-58EB-6146-AD49-0635D2434428}" destId="{8969CCB9-67A5-9E45-9BDE-6814ECC8EA2C}" srcOrd="0" destOrd="0" presId="urn:microsoft.com/office/officeart/2005/8/layout/process1"/>
    <dgm:cxn modelId="{74535C1B-3555-7345-9074-16D9FA2FFB9F}" type="presOf" srcId="{EFFFD5CD-6B42-5240-BF76-0E9576B95E31}" destId="{EA267820-A882-5F45-9099-C0DEFF4CEDD4}" srcOrd="1" destOrd="0" presId="urn:microsoft.com/office/officeart/2005/8/layout/process1"/>
    <dgm:cxn modelId="{D44F08B8-8125-4F40-9C71-3F2A766CFA9E}" srcId="{3586EC34-6087-1E4C-8770-49A3B92EBD58}" destId="{EAFC95C3-B97F-614F-938C-AEAF58257B61}" srcOrd="6" destOrd="0" parTransId="{8E273AFC-E4F8-A442-ABC0-D2C7FA0C857E}" sibTransId="{5A364372-C375-0A43-8566-D5D9B3724AEA}"/>
    <dgm:cxn modelId="{121D0072-4F3B-A54D-A4BF-DD8C803AF26A}" type="presOf" srcId="{F1FC3DBF-ED28-834F-B2DE-86CFC6E70BF8}" destId="{A55729C1-EB19-894C-B686-A84EAC439FB8}" srcOrd="0" destOrd="0" presId="urn:microsoft.com/office/officeart/2005/8/layout/process1"/>
    <dgm:cxn modelId="{78012E62-2ECD-FB4F-9785-8E4ACE102A88}" type="presOf" srcId="{5ECD2693-9A3D-1F4C-B778-3039B518909A}" destId="{05BDD11D-8853-E34A-B10A-B651D60C7A37}" srcOrd="0" destOrd="0" presId="urn:microsoft.com/office/officeart/2005/8/layout/process1"/>
    <dgm:cxn modelId="{B5FAE812-663A-AA4B-B951-BAABA682C7E1}" type="presOf" srcId="{82300E51-6901-7F4A-A22E-45E44D1CF9C3}" destId="{8749F4D7-607B-4644-9DBF-CED3D43208D4}" srcOrd="0" destOrd="0" presId="urn:microsoft.com/office/officeart/2005/8/layout/process1"/>
    <dgm:cxn modelId="{548B4478-CAFC-8749-AC21-9399C7B0D659}" type="presOf" srcId="{DFF94FBA-8E5D-D346-939C-1E65CB27A491}" destId="{255BAD0B-A6B9-3643-AD64-512E77783D2B}" srcOrd="1" destOrd="0" presId="urn:microsoft.com/office/officeart/2005/8/layout/process1"/>
    <dgm:cxn modelId="{455851CD-4DC7-684F-BD65-D3895B155C4E}" type="presOf" srcId="{94EC4060-CC35-CA41-BFA7-F5F0063A814E}" destId="{D4672149-A971-2A4D-95A2-A0DCBED36107}" srcOrd="0" destOrd="0" presId="urn:microsoft.com/office/officeart/2005/8/layout/process1"/>
    <dgm:cxn modelId="{4EB07D5F-E332-B64E-ABE0-C276B3C4B6E9}" srcId="{3586EC34-6087-1E4C-8770-49A3B92EBD58}" destId="{A68CFD5D-9296-F740-A0DC-198168986D06}" srcOrd="2" destOrd="0" parTransId="{73C710A0-F176-E141-AD4A-36FB519BB246}" sibTransId="{7C08602C-00CD-D949-AEB8-C3A71134C786}"/>
    <dgm:cxn modelId="{6E627A1C-FA3B-F247-8258-E64EC62F6551}" srcId="{3586EC34-6087-1E4C-8770-49A3B92EBD58}" destId="{94EC4060-CC35-CA41-BFA7-F5F0063A814E}" srcOrd="0" destOrd="0" parTransId="{870CB92D-85A0-7C45-BC67-3995DB179201}" sibTransId="{EFFFD5CD-6B42-5240-BF76-0E9576B95E31}"/>
    <dgm:cxn modelId="{185FCD67-5B0E-B842-A177-73D72734D7BA}" type="presOf" srcId="{7C08602C-00CD-D949-AEB8-C3A71134C786}" destId="{B82683E9-8ADF-B443-8A2B-F140B00A249C}" srcOrd="0" destOrd="0" presId="urn:microsoft.com/office/officeart/2005/8/layout/process1"/>
    <dgm:cxn modelId="{206B878C-1C68-FF43-95CB-4264C7FB556D}" srcId="{3586EC34-6087-1E4C-8770-49A3B92EBD58}" destId="{3A4B7BEF-D314-6042-8CBD-E3E1AE83C771}" srcOrd="5" destOrd="0" parTransId="{CDFD53A8-4D2D-094E-8521-0DB2A45F544C}" sibTransId="{82300E51-6901-7F4A-A22E-45E44D1CF9C3}"/>
    <dgm:cxn modelId="{27444579-62EC-9243-80E5-E69FC456BBE9}" type="presOf" srcId="{4C178A3E-8D79-9544-9ED8-9EB5767F43A5}" destId="{E854E1A3-334E-334D-AAA7-EE5DB37F4B61}" srcOrd="0" destOrd="0" presId="urn:microsoft.com/office/officeart/2005/8/layout/process1"/>
    <dgm:cxn modelId="{5781CFFC-129A-7D4C-9C63-5AEFF3563E5B}" srcId="{3586EC34-6087-1E4C-8770-49A3B92EBD58}" destId="{4C178A3E-8D79-9544-9ED8-9EB5767F43A5}" srcOrd="4" destOrd="0" parTransId="{9C677373-FB6D-6143-9EEF-C96C7149AE85}" sibTransId="{F1FC3DBF-ED28-834F-B2DE-86CFC6E70BF8}"/>
    <dgm:cxn modelId="{73318EB5-AE64-904B-ABC5-F9C4883BC509}" type="presOf" srcId="{A68CFD5D-9296-F740-A0DC-198168986D06}" destId="{C9AE7BBC-0601-D945-B99D-357AE9859CE0}" srcOrd="0" destOrd="0" presId="urn:microsoft.com/office/officeart/2005/8/layout/process1"/>
    <dgm:cxn modelId="{DD239568-7B02-F347-94E5-25C993616B3F}" type="presOf" srcId="{DFF94FBA-8E5D-D346-939C-1E65CB27A491}" destId="{C8644769-8EE1-BA49-B96E-031FB4FF9053}" srcOrd="0" destOrd="0" presId="urn:microsoft.com/office/officeart/2005/8/layout/process1"/>
    <dgm:cxn modelId="{7E225D38-102A-6E46-BB2F-58E7C2428809}" type="presOf" srcId="{F1FC3DBF-ED28-834F-B2DE-86CFC6E70BF8}" destId="{A9EBE3AB-1343-034E-9F5B-19FCAB93B6B2}" srcOrd="1" destOrd="0" presId="urn:microsoft.com/office/officeart/2005/8/layout/process1"/>
    <dgm:cxn modelId="{0ABF9C79-D10D-B84F-9560-D4EDFA7AAD48}" srcId="{3586EC34-6087-1E4C-8770-49A3B92EBD58}" destId="{700024DE-4AF4-E248-AD5B-F149E08EBA59}" srcOrd="1" destOrd="0" parTransId="{0725CD80-2F0F-4047-A3B3-D97FAACB49B4}" sibTransId="{941880FC-58EB-6146-AD49-0635D2434428}"/>
    <dgm:cxn modelId="{83347DBC-B20F-3047-BA22-7C2B8A5E4355}" srcId="{3586EC34-6087-1E4C-8770-49A3B92EBD58}" destId="{5ECD2693-9A3D-1F4C-B778-3039B518909A}" srcOrd="3" destOrd="0" parTransId="{F16C3DCB-190D-1540-A62A-804794691D23}" sibTransId="{DFF94FBA-8E5D-D346-939C-1E65CB27A491}"/>
    <dgm:cxn modelId="{EF536A8F-B361-3F4C-9D1E-93E7AD100B98}" type="presOf" srcId="{3A4B7BEF-D314-6042-8CBD-E3E1AE83C771}" destId="{7DF80D49-65CF-1B49-A086-356EEB7C3253}" srcOrd="0" destOrd="0" presId="urn:microsoft.com/office/officeart/2005/8/layout/process1"/>
    <dgm:cxn modelId="{3A032BD1-F95F-C041-8BB9-8DF1F97AFCC4}" type="presOf" srcId="{82300E51-6901-7F4A-A22E-45E44D1CF9C3}" destId="{58C2C790-D38C-C94D-97B2-9BB9C0437E6E}" srcOrd="1" destOrd="0" presId="urn:microsoft.com/office/officeart/2005/8/layout/process1"/>
    <dgm:cxn modelId="{AD19E20A-B7A7-904D-AE32-5A9CE94E6DA0}" type="presOf" srcId="{EAFC95C3-B97F-614F-938C-AEAF58257B61}" destId="{71ADB30C-C4DF-1640-865C-9066FF59EADD}" srcOrd="0" destOrd="0" presId="urn:microsoft.com/office/officeart/2005/8/layout/process1"/>
    <dgm:cxn modelId="{3C12D7C9-A828-EB44-A7E8-9283730475B1}" type="presOf" srcId="{EFFFD5CD-6B42-5240-BF76-0E9576B95E31}" destId="{31B372E1-B83F-7E40-BE94-5F71FC4D9685}" srcOrd="0" destOrd="0" presId="urn:microsoft.com/office/officeart/2005/8/layout/process1"/>
    <dgm:cxn modelId="{CD278DB8-14E5-014A-BB1B-DD8E2603EEEF}" type="presOf" srcId="{3586EC34-6087-1E4C-8770-49A3B92EBD58}" destId="{F4FD5E9E-6C8A-6C47-9B0D-BE4095133B46}" srcOrd="0" destOrd="0" presId="urn:microsoft.com/office/officeart/2005/8/layout/process1"/>
    <dgm:cxn modelId="{B90695D3-FC45-7944-BA2B-D555DAFD7706}" type="presParOf" srcId="{F4FD5E9E-6C8A-6C47-9B0D-BE4095133B46}" destId="{D4672149-A971-2A4D-95A2-A0DCBED36107}" srcOrd="0" destOrd="0" presId="urn:microsoft.com/office/officeart/2005/8/layout/process1"/>
    <dgm:cxn modelId="{3B128F47-FF68-6343-9E1B-C784E873F711}" type="presParOf" srcId="{F4FD5E9E-6C8A-6C47-9B0D-BE4095133B46}" destId="{31B372E1-B83F-7E40-BE94-5F71FC4D9685}" srcOrd="1" destOrd="0" presId="urn:microsoft.com/office/officeart/2005/8/layout/process1"/>
    <dgm:cxn modelId="{FEEB0AFD-1438-4846-B9AE-27C8C18A7212}" type="presParOf" srcId="{31B372E1-B83F-7E40-BE94-5F71FC4D9685}" destId="{EA267820-A882-5F45-9099-C0DEFF4CEDD4}" srcOrd="0" destOrd="0" presId="urn:microsoft.com/office/officeart/2005/8/layout/process1"/>
    <dgm:cxn modelId="{5D471FE2-E43C-764C-816F-16C780014893}" type="presParOf" srcId="{F4FD5E9E-6C8A-6C47-9B0D-BE4095133B46}" destId="{1CFB41BD-D02B-134F-9AD3-05B496D54DEC}" srcOrd="2" destOrd="0" presId="urn:microsoft.com/office/officeart/2005/8/layout/process1"/>
    <dgm:cxn modelId="{C9720A47-257A-574D-86DA-4E040450C227}" type="presParOf" srcId="{F4FD5E9E-6C8A-6C47-9B0D-BE4095133B46}" destId="{8969CCB9-67A5-9E45-9BDE-6814ECC8EA2C}" srcOrd="3" destOrd="0" presId="urn:microsoft.com/office/officeart/2005/8/layout/process1"/>
    <dgm:cxn modelId="{87A22D62-FDE0-974F-9690-A35E0AF501F0}" type="presParOf" srcId="{8969CCB9-67A5-9E45-9BDE-6814ECC8EA2C}" destId="{1C193912-1C94-5341-89F1-7CABB6615C8B}" srcOrd="0" destOrd="0" presId="urn:microsoft.com/office/officeart/2005/8/layout/process1"/>
    <dgm:cxn modelId="{AAA313C1-6278-284B-9144-D7F5780C9EA7}" type="presParOf" srcId="{F4FD5E9E-6C8A-6C47-9B0D-BE4095133B46}" destId="{C9AE7BBC-0601-D945-B99D-357AE9859CE0}" srcOrd="4" destOrd="0" presId="urn:microsoft.com/office/officeart/2005/8/layout/process1"/>
    <dgm:cxn modelId="{28699DAD-2CB9-B541-8722-EBCFA1E1C38A}" type="presParOf" srcId="{F4FD5E9E-6C8A-6C47-9B0D-BE4095133B46}" destId="{B82683E9-8ADF-B443-8A2B-F140B00A249C}" srcOrd="5" destOrd="0" presId="urn:microsoft.com/office/officeart/2005/8/layout/process1"/>
    <dgm:cxn modelId="{AE1C8F22-73F6-E940-B768-AE1E7EF1833F}" type="presParOf" srcId="{B82683E9-8ADF-B443-8A2B-F140B00A249C}" destId="{AC2AEECA-5C69-8447-BC86-73394EF52920}" srcOrd="0" destOrd="0" presId="urn:microsoft.com/office/officeart/2005/8/layout/process1"/>
    <dgm:cxn modelId="{26CE22F0-4888-104F-B231-8518EEF860E6}" type="presParOf" srcId="{F4FD5E9E-6C8A-6C47-9B0D-BE4095133B46}" destId="{05BDD11D-8853-E34A-B10A-B651D60C7A37}" srcOrd="6" destOrd="0" presId="urn:microsoft.com/office/officeart/2005/8/layout/process1"/>
    <dgm:cxn modelId="{B5F5303D-FFCA-BF4F-B0A7-0CBAF02BB15B}" type="presParOf" srcId="{F4FD5E9E-6C8A-6C47-9B0D-BE4095133B46}" destId="{C8644769-8EE1-BA49-B96E-031FB4FF9053}" srcOrd="7" destOrd="0" presId="urn:microsoft.com/office/officeart/2005/8/layout/process1"/>
    <dgm:cxn modelId="{933C1A37-35EF-CB46-8EE6-1C0B6D045300}" type="presParOf" srcId="{C8644769-8EE1-BA49-B96E-031FB4FF9053}" destId="{255BAD0B-A6B9-3643-AD64-512E77783D2B}" srcOrd="0" destOrd="0" presId="urn:microsoft.com/office/officeart/2005/8/layout/process1"/>
    <dgm:cxn modelId="{B227D668-CB31-7145-8235-C46E1D44DDDF}" type="presParOf" srcId="{F4FD5E9E-6C8A-6C47-9B0D-BE4095133B46}" destId="{E854E1A3-334E-334D-AAA7-EE5DB37F4B61}" srcOrd="8" destOrd="0" presId="urn:microsoft.com/office/officeart/2005/8/layout/process1"/>
    <dgm:cxn modelId="{591E79E1-468C-DF48-A599-8D116D11D9B8}" type="presParOf" srcId="{F4FD5E9E-6C8A-6C47-9B0D-BE4095133B46}" destId="{A55729C1-EB19-894C-B686-A84EAC439FB8}" srcOrd="9" destOrd="0" presId="urn:microsoft.com/office/officeart/2005/8/layout/process1"/>
    <dgm:cxn modelId="{7794C219-9C39-1E4F-A800-D6D9A08133C5}" type="presParOf" srcId="{A55729C1-EB19-894C-B686-A84EAC439FB8}" destId="{A9EBE3AB-1343-034E-9F5B-19FCAB93B6B2}" srcOrd="0" destOrd="0" presId="urn:microsoft.com/office/officeart/2005/8/layout/process1"/>
    <dgm:cxn modelId="{0799044F-3346-F346-B00F-F0DE52589C92}" type="presParOf" srcId="{F4FD5E9E-6C8A-6C47-9B0D-BE4095133B46}" destId="{7DF80D49-65CF-1B49-A086-356EEB7C3253}" srcOrd="10" destOrd="0" presId="urn:microsoft.com/office/officeart/2005/8/layout/process1"/>
    <dgm:cxn modelId="{3C428712-3941-C346-9232-4AB9C893D0ED}" type="presParOf" srcId="{F4FD5E9E-6C8A-6C47-9B0D-BE4095133B46}" destId="{8749F4D7-607B-4644-9DBF-CED3D43208D4}" srcOrd="11" destOrd="0" presId="urn:microsoft.com/office/officeart/2005/8/layout/process1"/>
    <dgm:cxn modelId="{1A236DE0-213C-504C-9816-CDD6839BD86C}" type="presParOf" srcId="{8749F4D7-607B-4644-9DBF-CED3D43208D4}" destId="{58C2C790-D38C-C94D-97B2-9BB9C0437E6E}" srcOrd="0" destOrd="0" presId="urn:microsoft.com/office/officeart/2005/8/layout/process1"/>
    <dgm:cxn modelId="{77FBE4B7-C013-6248-B278-8D0BF2C79755}" type="presParOf" srcId="{F4FD5E9E-6C8A-6C47-9B0D-BE4095133B46}" destId="{71ADB30C-C4DF-1640-865C-9066FF59EADD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4672149-A971-2A4D-95A2-A0DCBED36107}">
      <dsp:nvSpPr>
        <dsp:cNvPr id="0" name=""/>
        <dsp:cNvSpPr/>
      </dsp:nvSpPr>
      <dsp:spPr>
        <a:xfrm>
          <a:off x="2952" y="1557246"/>
          <a:ext cx="1118052" cy="12368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Identify Labs</a:t>
          </a:r>
          <a:endParaRPr lang="en-US" sz="1500" kern="1200" dirty="0"/>
        </a:p>
      </dsp:txBody>
      <dsp:txXfrm>
        <a:off x="2952" y="1557246"/>
        <a:ext cx="1118052" cy="1236845"/>
      </dsp:txXfrm>
    </dsp:sp>
    <dsp:sp modelId="{31B372E1-B83F-7E40-BE94-5F71FC4D9685}">
      <dsp:nvSpPr>
        <dsp:cNvPr id="0" name=""/>
        <dsp:cNvSpPr/>
      </dsp:nvSpPr>
      <dsp:spPr>
        <a:xfrm>
          <a:off x="1232810" y="2037030"/>
          <a:ext cx="237027" cy="2772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232810" y="2037030"/>
        <a:ext cx="237027" cy="277277"/>
      </dsp:txXfrm>
    </dsp:sp>
    <dsp:sp modelId="{1CFB41BD-D02B-134F-9AD3-05B496D54DEC}">
      <dsp:nvSpPr>
        <dsp:cNvPr id="0" name=""/>
        <dsp:cNvSpPr/>
      </dsp:nvSpPr>
      <dsp:spPr>
        <a:xfrm>
          <a:off x="1568226" y="1557246"/>
          <a:ext cx="1118052" cy="12368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Address Concerns</a:t>
          </a:r>
          <a:endParaRPr lang="en-US" sz="1500" kern="1200" dirty="0"/>
        </a:p>
      </dsp:txBody>
      <dsp:txXfrm>
        <a:off x="1568226" y="1557246"/>
        <a:ext cx="1118052" cy="1236845"/>
      </dsp:txXfrm>
    </dsp:sp>
    <dsp:sp modelId="{8969CCB9-67A5-9E45-9BDE-6814ECC8EA2C}">
      <dsp:nvSpPr>
        <dsp:cNvPr id="0" name=""/>
        <dsp:cNvSpPr/>
      </dsp:nvSpPr>
      <dsp:spPr>
        <a:xfrm>
          <a:off x="2798084" y="2037030"/>
          <a:ext cx="237027" cy="2772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798084" y="2037030"/>
        <a:ext cx="237027" cy="277277"/>
      </dsp:txXfrm>
    </dsp:sp>
    <dsp:sp modelId="{C9AE7BBC-0601-D945-B99D-357AE9859CE0}">
      <dsp:nvSpPr>
        <dsp:cNvPr id="0" name=""/>
        <dsp:cNvSpPr/>
      </dsp:nvSpPr>
      <dsp:spPr>
        <a:xfrm>
          <a:off x="3133499" y="1557246"/>
          <a:ext cx="1118052" cy="12368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Obtain Data</a:t>
          </a:r>
          <a:endParaRPr lang="en-US" sz="1500" kern="1200" dirty="0"/>
        </a:p>
      </dsp:txBody>
      <dsp:txXfrm>
        <a:off x="3133499" y="1557246"/>
        <a:ext cx="1118052" cy="1236845"/>
      </dsp:txXfrm>
    </dsp:sp>
    <dsp:sp modelId="{B82683E9-8ADF-B443-8A2B-F140B00A249C}">
      <dsp:nvSpPr>
        <dsp:cNvPr id="0" name=""/>
        <dsp:cNvSpPr/>
      </dsp:nvSpPr>
      <dsp:spPr>
        <a:xfrm>
          <a:off x="4363357" y="2037030"/>
          <a:ext cx="237027" cy="2772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363357" y="2037030"/>
        <a:ext cx="237027" cy="277277"/>
      </dsp:txXfrm>
    </dsp:sp>
    <dsp:sp modelId="{05BDD11D-8853-E34A-B10A-B651D60C7A37}">
      <dsp:nvSpPr>
        <dsp:cNvPr id="0" name=""/>
        <dsp:cNvSpPr/>
      </dsp:nvSpPr>
      <dsp:spPr>
        <a:xfrm>
          <a:off x="4698773" y="1557246"/>
          <a:ext cx="1118052" cy="12368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Map New Lab Data Fields to </a:t>
          </a:r>
          <a:r>
            <a:rPr lang="en-US" sz="1500" kern="1200" dirty="0" err="1" smtClean="0"/>
            <a:t>GeneInsight</a:t>
          </a:r>
          <a:r>
            <a:rPr lang="en-US" sz="1500" kern="1200" dirty="0" smtClean="0"/>
            <a:t> Structure</a:t>
          </a:r>
          <a:endParaRPr lang="en-US" sz="1500" kern="1200" dirty="0"/>
        </a:p>
      </dsp:txBody>
      <dsp:txXfrm>
        <a:off x="4698773" y="1557246"/>
        <a:ext cx="1118052" cy="1236845"/>
      </dsp:txXfrm>
    </dsp:sp>
    <dsp:sp modelId="{C8644769-8EE1-BA49-B96E-031FB4FF9053}">
      <dsp:nvSpPr>
        <dsp:cNvPr id="0" name=""/>
        <dsp:cNvSpPr/>
      </dsp:nvSpPr>
      <dsp:spPr>
        <a:xfrm>
          <a:off x="5928631" y="2037030"/>
          <a:ext cx="237027" cy="2772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5928631" y="2037030"/>
        <a:ext cx="237027" cy="277277"/>
      </dsp:txXfrm>
    </dsp:sp>
    <dsp:sp modelId="{E854E1A3-334E-334D-AAA7-EE5DB37F4B61}">
      <dsp:nvSpPr>
        <dsp:cNvPr id="0" name=""/>
        <dsp:cNvSpPr/>
      </dsp:nvSpPr>
      <dsp:spPr>
        <a:xfrm>
          <a:off x="6264047" y="1557246"/>
          <a:ext cx="1118052" cy="12368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Understand intra-lab differences in field content</a:t>
          </a:r>
          <a:endParaRPr lang="en-US" sz="1500" kern="1200" dirty="0"/>
        </a:p>
      </dsp:txBody>
      <dsp:txXfrm>
        <a:off x="6264047" y="1557246"/>
        <a:ext cx="1118052" cy="1236845"/>
      </dsp:txXfrm>
    </dsp:sp>
    <dsp:sp modelId="{A55729C1-EB19-894C-B686-A84EAC439FB8}">
      <dsp:nvSpPr>
        <dsp:cNvPr id="0" name=""/>
        <dsp:cNvSpPr/>
      </dsp:nvSpPr>
      <dsp:spPr>
        <a:xfrm>
          <a:off x="7493905" y="2037030"/>
          <a:ext cx="237027" cy="2772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7493905" y="2037030"/>
        <a:ext cx="237027" cy="277277"/>
      </dsp:txXfrm>
    </dsp:sp>
    <dsp:sp modelId="{7DF80D49-65CF-1B49-A086-356EEB7C3253}">
      <dsp:nvSpPr>
        <dsp:cNvPr id="0" name=""/>
        <dsp:cNvSpPr/>
      </dsp:nvSpPr>
      <dsp:spPr>
        <a:xfrm>
          <a:off x="7829321" y="1557246"/>
          <a:ext cx="1118052" cy="12368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Load Data Into GeneInsight Instance</a:t>
          </a:r>
          <a:endParaRPr lang="en-US" sz="1500" kern="1200" dirty="0"/>
        </a:p>
      </dsp:txBody>
      <dsp:txXfrm>
        <a:off x="7829321" y="1557246"/>
        <a:ext cx="1118052" cy="1236845"/>
      </dsp:txXfrm>
    </dsp:sp>
    <dsp:sp modelId="{8749F4D7-607B-4644-9DBF-CED3D43208D4}">
      <dsp:nvSpPr>
        <dsp:cNvPr id="0" name=""/>
        <dsp:cNvSpPr/>
      </dsp:nvSpPr>
      <dsp:spPr>
        <a:xfrm>
          <a:off x="9059179" y="2037030"/>
          <a:ext cx="237027" cy="2772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9059179" y="2037030"/>
        <a:ext cx="237027" cy="277277"/>
      </dsp:txXfrm>
    </dsp:sp>
    <dsp:sp modelId="{71ADB30C-C4DF-1640-865C-9066FF59EADD}">
      <dsp:nvSpPr>
        <dsp:cNvPr id="0" name=""/>
        <dsp:cNvSpPr/>
      </dsp:nvSpPr>
      <dsp:spPr>
        <a:xfrm>
          <a:off x="9394594" y="1557246"/>
          <a:ext cx="1118052" cy="12368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Working Group Assessment of Utility</a:t>
          </a:r>
          <a:endParaRPr lang="en-US" sz="1500" kern="1200" dirty="0"/>
        </a:p>
      </dsp:txBody>
      <dsp:txXfrm>
        <a:off x="9394594" y="1557246"/>
        <a:ext cx="1118052" cy="12368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4F4C-D64A-544B-833A-313BC5B5F9CC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1A02-D422-E747-8C1D-61612EC81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488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4F4C-D64A-544B-833A-313BC5B5F9CC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1A02-D422-E747-8C1D-61612EC81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5216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4F4C-D64A-544B-833A-313BC5B5F9CC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1A02-D422-E747-8C1D-61612EC81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723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4F4C-D64A-544B-833A-313BC5B5F9CC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1A02-D422-E747-8C1D-61612EC81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9826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4F4C-D64A-544B-833A-313BC5B5F9CC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1A02-D422-E747-8C1D-61612EC81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58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4F4C-D64A-544B-833A-313BC5B5F9CC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1A02-D422-E747-8C1D-61612EC81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3923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4F4C-D64A-544B-833A-313BC5B5F9CC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1A02-D422-E747-8C1D-61612EC81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316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4F4C-D64A-544B-833A-313BC5B5F9CC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1A02-D422-E747-8C1D-61612EC81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2113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4F4C-D64A-544B-833A-313BC5B5F9CC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1A02-D422-E747-8C1D-61612EC81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970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4F4C-D64A-544B-833A-313BC5B5F9CC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1A02-D422-E747-8C1D-61612EC81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659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4F4C-D64A-544B-833A-313BC5B5F9CC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1A02-D422-E747-8C1D-61612EC81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599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04F4C-D64A-544B-833A-313BC5B5F9CC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51A02-D422-E747-8C1D-61612EC81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397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ILDB Pilot 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3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86" y="102732"/>
            <a:ext cx="10626005" cy="1325563"/>
          </a:xfrm>
        </p:spPr>
        <p:txBody>
          <a:bodyPr/>
          <a:lstStyle/>
          <a:p>
            <a:r>
              <a:rPr lang="en-US" dirty="0" smtClean="0"/>
              <a:t>First Step: Define </a:t>
            </a:r>
            <a:r>
              <a:rPr lang="en-US" dirty="0" smtClean="0"/>
              <a:t>1 or more projects to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908" y="1372400"/>
            <a:ext cx="10937682" cy="5052253"/>
          </a:xfrm>
        </p:spPr>
        <p:txBody>
          <a:bodyPr>
            <a:normAutofit/>
          </a:bodyPr>
          <a:lstStyle/>
          <a:p>
            <a:r>
              <a:rPr lang="en-US" dirty="0" smtClean="0"/>
              <a:t>Pick projects with highest motivation for participation</a:t>
            </a:r>
          </a:p>
          <a:p>
            <a:pPr lvl="1"/>
            <a:r>
              <a:rPr lang="en-US" dirty="0" smtClean="0"/>
              <a:t>Ability to compete with </a:t>
            </a:r>
            <a:r>
              <a:rPr lang="en-US" dirty="0" smtClean="0"/>
              <a:t>companies that don’t share data </a:t>
            </a:r>
            <a:endParaRPr lang="en-US" dirty="0" smtClean="0"/>
          </a:p>
          <a:p>
            <a:r>
              <a:rPr lang="en-US" dirty="0" smtClean="0"/>
              <a:t>Pick projects with highest need for IT support</a:t>
            </a:r>
          </a:p>
          <a:p>
            <a:pPr lvl="1"/>
            <a:r>
              <a:rPr lang="en-US" dirty="0" smtClean="0"/>
              <a:t>Projects with large sample sizes have higher need than lower sample sizes</a:t>
            </a:r>
          </a:p>
          <a:p>
            <a:r>
              <a:rPr lang="en-US" dirty="0" smtClean="0"/>
              <a:t>Pick projects that help create synergy and harmonization of approaches across different groups (e.g. ClinGen vs GA4GH)</a:t>
            </a:r>
          </a:p>
          <a:p>
            <a:r>
              <a:rPr lang="en-US" dirty="0" smtClean="0"/>
              <a:t>Pick projects where access to existing LMM data might be useful to labs</a:t>
            </a:r>
          </a:p>
          <a:p>
            <a:pPr lvl="1"/>
            <a:r>
              <a:rPr lang="en-US" dirty="0" smtClean="0"/>
              <a:t>Cardiomyopathy datasets may be seen as useful to other labs and ClinGen Cardio </a:t>
            </a:r>
            <a:r>
              <a:rPr lang="en-US" dirty="0" err="1" smtClean="0"/>
              <a:t>WG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4270" y="5411399"/>
            <a:ext cx="11329320" cy="101325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2" algn="ctr"/>
            <a:r>
              <a:rPr lang="en-US" sz="2800" dirty="0" smtClean="0">
                <a:solidFill>
                  <a:schemeClr val="tx1"/>
                </a:solidFill>
              </a:rPr>
              <a:t>BRCA </a:t>
            </a:r>
            <a:r>
              <a:rPr lang="en-US" sz="2800" dirty="0" smtClean="0">
                <a:solidFill>
                  <a:schemeClr val="tx1"/>
                </a:solidFill>
              </a:rPr>
              <a:t>Challenge??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2" algn="ctr"/>
            <a:r>
              <a:rPr lang="en-US" sz="2800" dirty="0" err="1" smtClean="0">
                <a:solidFill>
                  <a:schemeClr val="tx1"/>
                </a:solidFill>
              </a:rPr>
              <a:t>ClinGen</a:t>
            </a:r>
            <a:r>
              <a:rPr lang="en-US" sz="2800" dirty="0" smtClean="0">
                <a:solidFill>
                  <a:schemeClr val="tx1"/>
                </a:solidFill>
              </a:rPr>
              <a:t> Cardiovascular </a:t>
            </a:r>
            <a:r>
              <a:rPr lang="en-US" sz="2800" dirty="0" smtClean="0">
                <a:solidFill>
                  <a:schemeClr val="tx1"/>
                </a:solidFill>
              </a:rPr>
              <a:t>WG?? 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845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Pilot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Improve understanding of costs and time required to build a ILDB</a:t>
            </a:r>
          </a:p>
          <a:p>
            <a:endParaRPr lang="en-US" dirty="0" smtClean="0"/>
          </a:p>
          <a:p>
            <a:r>
              <a:rPr lang="en-US" dirty="0" smtClean="0"/>
              <a:t>Drive out issues associated with ILDB construction</a:t>
            </a:r>
          </a:p>
          <a:p>
            <a:endParaRPr lang="en-US" dirty="0" smtClean="0"/>
          </a:p>
          <a:p>
            <a:r>
              <a:rPr lang="en-US" dirty="0" smtClean="0"/>
              <a:t>Assess ILDB’s usefulness</a:t>
            </a:r>
          </a:p>
        </p:txBody>
      </p:sp>
    </p:spTree>
    <p:extLst>
      <p:ext uri="{BB962C8B-B14F-4D97-AF65-F5344CB8AC3E}">
        <p14:creationId xmlns="" xmlns:p14="http://schemas.microsoft.com/office/powerpoint/2010/main" val="41531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Process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779636249"/>
              </p:ext>
            </p:extLst>
          </p:nvPr>
        </p:nvGraphicFramePr>
        <p:xfrm>
          <a:off x="838200" y="125085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Up Arrow 4"/>
          <p:cNvSpPr/>
          <p:nvPr/>
        </p:nvSpPr>
        <p:spPr>
          <a:xfrm>
            <a:off x="8142515" y="4075611"/>
            <a:ext cx="522514" cy="9927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71509" y="5068388"/>
            <a:ext cx="2464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Pilot Engagement </a:t>
            </a:r>
            <a:r>
              <a:rPr lang="en-US" smtClean="0"/>
              <a:t>with GeneInsight Begins</a:t>
            </a:r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5795555" y="4075611"/>
            <a:ext cx="522514" cy="9927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24549" y="5068388"/>
            <a:ext cx="2464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Engage</a:t>
            </a:r>
          </a:p>
          <a:p>
            <a:pPr algn="ctr"/>
            <a:r>
              <a:rPr lang="en-US" dirty="0" smtClean="0"/>
              <a:t>DM WG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838200" y="1928198"/>
            <a:ext cx="2659283" cy="589448"/>
            <a:chOff x="7829321" y="1667304"/>
            <a:chExt cx="1118052" cy="1016729"/>
          </a:xfrm>
        </p:grpSpPr>
        <p:sp>
          <p:nvSpPr>
            <p:cNvPr id="10" name="Rounded Rectangle 9"/>
            <p:cNvSpPr/>
            <p:nvPr/>
          </p:nvSpPr>
          <p:spPr>
            <a:xfrm>
              <a:off x="7829321" y="1667304"/>
              <a:ext cx="1118052" cy="101672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7859100" y="1697083"/>
              <a:ext cx="1058494" cy="9571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Determine Privacy Procedure</a:t>
              </a:r>
              <a:endParaRPr lang="en-US" sz="15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2219085">
            <a:off x="3557043" y="2611719"/>
            <a:ext cx="237027" cy="277277"/>
            <a:chOff x="7493905" y="2037030"/>
            <a:chExt cx="237027" cy="277277"/>
          </a:xfrm>
        </p:grpSpPr>
        <p:sp>
          <p:nvSpPr>
            <p:cNvPr id="13" name="Right Arrow 12"/>
            <p:cNvSpPr/>
            <p:nvPr/>
          </p:nvSpPr>
          <p:spPr>
            <a:xfrm>
              <a:off x="7493905" y="2037030"/>
              <a:ext cx="237027" cy="27727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ight Arrow 4"/>
            <p:cNvSpPr/>
            <p:nvPr/>
          </p:nvSpPr>
          <p:spPr>
            <a:xfrm>
              <a:off x="7493905" y="2092485"/>
              <a:ext cx="165919" cy="1663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/>
            </a:p>
          </p:txBody>
        </p:sp>
      </p:grpSp>
    </p:spTree>
    <p:extLst>
      <p:ext uri="{BB962C8B-B14F-4D97-AF65-F5344CB8AC3E}">
        <p14:creationId xmlns="" xmlns:p14="http://schemas.microsoft.com/office/powerpoint/2010/main" val="161887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Loading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7467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Obtain data from new laboratory</a:t>
            </a:r>
          </a:p>
          <a:p>
            <a:endParaRPr lang="en-US" sz="2400" dirty="0"/>
          </a:p>
          <a:p>
            <a:r>
              <a:rPr lang="en-US" sz="2400" dirty="0" smtClean="0"/>
              <a:t>Map new lab data fields to GeneInsight fields</a:t>
            </a:r>
          </a:p>
          <a:p>
            <a:pPr lvl="1"/>
            <a:r>
              <a:rPr lang="en-US" sz="2000" dirty="0" smtClean="0"/>
              <a:t>Determine strategy for dealing with situations where a one to one mapping does not exist</a:t>
            </a:r>
          </a:p>
          <a:p>
            <a:pPr lvl="1"/>
            <a:r>
              <a:rPr lang="en-US" sz="2000" dirty="0" smtClean="0"/>
              <a:t>Is there a way to populate all required fields?</a:t>
            </a:r>
          </a:p>
          <a:p>
            <a:pPr lvl="1"/>
            <a:r>
              <a:rPr lang="en-US" sz="2000" dirty="0" smtClean="0"/>
              <a:t>If not, should GeneInsight requirements be relaxed (requires enhancement) or should the data be rejected?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Determine if the load will dilute the </a:t>
            </a:r>
            <a:r>
              <a:rPr lang="en-US" sz="2400" dirty="0" smtClean="0"/>
              <a:t>aggregate data in the system</a:t>
            </a:r>
            <a:endParaRPr lang="en-US" sz="2400" dirty="0" smtClean="0"/>
          </a:p>
          <a:p>
            <a:pPr lvl="1"/>
            <a:r>
              <a:rPr lang="en-US" sz="2000" dirty="0" smtClean="0"/>
              <a:t>Does the benefit of the load outweigh the impact?</a:t>
            </a:r>
          </a:p>
          <a:p>
            <a:pPr lvl="1"/>
            <a:r>
              <a:rPr lang="en-US" sz="2000" dirty="0" smtClean="0"/>
              <a:t>Is iteration possible?</a:t>
            </a:r>
          </a:p>
          <a:p>
            <a:endParaRPr lang="en-US" dirty="0"/>
          </a:p>
          <a:p>
            <a:r>
              <a:rPr lang="en-US" sz="2400" dirty="0" smtClean="0"/>
              <a:t>Load additional laboratory data into GeneInsight</a:t>
            </a:r>
          </a:p>
          <a:p>
            <a:pPr lvl="1"/>
            <a:r>
              <a:rPr lang="en-US" sz="2000" dirty="0" smtClean="0"/>
              <a:t>Develop load scripts</a:t>
            </a:r>
          </a:p>
          <a:p>
            <a:pPr lvl="1"/>
            <a:r>
              <a:rPr lang="en-US" sz="2000" dirty="0" smtClean="0"/>
              <a:t>Load data and determine refresh </a:t>
            </a:r>
            <a:r>
              <a:rPr lang="en-US" sz="2000" dirty="0" smtClean="0"/>
              <a:t>frequency/procedure</a:t>
            </a:r>
            <a:endParaRPr lang="en-US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1664292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Issues to </a:t>
            </a:r>
            <a:r>
              <a:rPr lang="en-US" dirty="0" smtClean="0"/>
              <a:t>Assess through Pilot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Heterogeneity of data and </a:t>
            </a:r>
            <a:r>
              <a:rPr lang="en-US" dirty="0" smtClean="0"/>
              <a:t>vocabularies across </a:t>
            </a:r>
            <a:r>
              <a:rPr lang="en-US" dirty="0" smtClean="0"/>
              <a:t>laboratories</a:t>
            </a:r>
          </a:p>
          <a:p>
            <a:endParaRPr lang="en-US" dirty="0" smtClean="0"/>
          </a:p>
          <a:p>
            <a:r>
              <a:rPr lang="en-US" dirty="0" smtClean="0"/>
              <a:t>Effort associated with loading data</a:t>
            </a:r>
          </a:p>
          <a:p>
            <a:pPr lvl="1"/>
            <a:r>
              <a:rPr lang="en-US" dirty="0" smtClean="0"/>
              <a:t>For Laboratory</a:t>
            </a:r>
          </a:p>
          <a:p>
            <a:pPr lvl="1"/>
            <a:r>
              <a:rPr lang="en-US" dirty="0" smtClean="0"/>
              <a:t>For GeneInsight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Access restrictions required to protect </a:t>
            </a:r>
            <a:r>
              <a:rPr lang="en-US" dirty="0" smtClean="0"/>
              <a:t>privacy and related IRB issues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Working group / external user requirements to achieve desired results</a:t>
            </a:r>
          </a:p>
          <a:p>
            <a:endParaRPr lang="en-US" dirty="0" smtClean="0"/>
          </a:p>
          <a:p>
            <a:r>
              <a:rPr lang="en-US" dirty="0" smtClean="0"/>
              <a:t>GeneInsight enhancements needed to enable optimal processes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Step:  Summit on ILDB Project?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Establish policies surrounding the project</a:t>
            </a:r>
          </a:p>
          <a:p>
            <a:endParaRPr lang="en-US" dirty="0" smtClean="0"/>
          </a:p>
          <a:p>
            <a:r>
              <a:rPr lang="en-US" dirty="0" smtClean="0"/>
              <a:t>Engage users to tightly define key value propositions</a:t>
            </a:r>
          </a:p>
          <a:p>
            <a:endParaRPr lang="en-US" dirty="0" smtClean="0"/>
          </a:p>
          <a:p>
            <a:r>
              <a:rPr lang="en-US" dirty="0" smtClean="0"/>
              <a:t>Kick off technical work</a:t>
            </a:r>
          </a:p>
          <a:p>
            <a:endParaRPr lang="en-US" dirty="0" smtClean="0"/>
          </a:p>
          <a:p>
            <a:r>
              <a:rPr lang="en-US" dirty="0" smtClean="0"/>
              <a:t>Marketing and defining the project for the outside community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core contributors to the project</a:t>
            </a:r>
          </a:p>
          <a:p>
            <a:endParaRPr lang="en-US" dirty="0" smtClean="0"/>
          </a:p>
          <a:p>
            <a:r>
              <a:rPr lang="en-US" dirty="0" smtClean="0"/>
              <a:t>Plan Summit?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365</Words>
  <Application>Microsoft Office PowerPoint</Application>
  <PresentationFormat>Custom</PresentationFormat>
  <Paragraphs>74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ILDB Pilot Process</vt:lpstr>
      <vt:lpstr>First Step: Define 1 or more projects to support</vt:lpstr>
      <vt:lpstr>Technical Pilot Goals</vt:lpstr>
      <vt:lpstr>Potential Process</vt:lpstr>
      <vt:lpstr>Data Loading Process</vt:lpstr>
      <vt:lpstr>Key Issues to Assess through Pilot</vt:lpstr>
      <vt:lpstr>Next Step:  Summit on ILDB Project?</vt:lpstr>
      <vt:lpstr>To Do’s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ILDB Pilot Process</dc:title>
  <dc:creator>Samuel Aronson Aronson</dc:creator>
  <cp:lastModifiedBy>Partners Information Systems</cp:lastModifiedBy>
  <cp:revision>29</cp:revision>
  <dcterms:created xsi:type="dcterms:W3CDTF">2015-10-19T02:55:46Z</dcterms:created>
  <dcterms:modified xsi:type="dcterms:W3CDTF">2015-10-19T14:59:22Z</dcterms:modified>
</cp:coreProperties>
</file>