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3716000" cy="10058400"/>
  <p:notesSz cx="6858000" cy="9144000"/>
  <p:defaultTextStyle>
    <a:defPPr>
      <a:defRPr lang="en-US"/>
    </a:defPPr>
    <a:lvl1pPr marL="0" algn="l" defTabSz="679262" rtl="0" eaLnBrk="1" latinLnBrk="0" hangingPunct="1">
      <a:defRPr sz="2700" kern="1200">
        <a:solidFill>
          <a:schemeClr val="tx1"/>
        </a:solidFill>
        <a:latin typeface="+mn-lt"/>
        <a:ea typeface="+mn-ea"/>
        <a:cs typeface="+mn-cs"/>
      </a:defRPr>
    </a:lvl1pPr>
    <a:lvl2pPr marL="679262" algn="l" defTabSz="679262" rtl="0" eaLnBrk="1" latinLnBrk="0" hangingPunct="1">
      <a:defRPr sz="2700" kern="1200">
        <a:solidFill>
          <a:schemeClr val="tx1"/>
        </a:solidFill>
        <a:latin typeface="+mn-lt"/>
        <a:ea typeface="+mn-ea"/>
        <a:cs typeface="+mn-cs"/>
      </a:defRPr>
    </a:lvl2pPr>
    <a:lvl3pPr marL="1358524" algn="l" defTabSz="679262" rtl="0" eaLnBrk="1" latinLnBrk="0" hangingPunct="1">
      <a:defRPr sz="2700" kern="1200">
        <a:solidFill>
          <a:schemeClr val="tx1"/>
        </a:solidFill>
        <a:latin typeface="+mn-lt"/>
        <a:ea typeface="+mn-ea"/>
        <a:cs typeface="+mn-cs"/>
      </a:defRPr>
    </a:lvl3pPr>
    <a:lvl4pPr marL="2037786" algn="l" defTabSz="679262" rtl="0" eaLnBrk="1" latinLnBrk="0" hangingPunct="1">
      <a:defRPr sz="2700" kern="1200">
        <a:solidFill>
          <a:schemeClr val="tx1"/>
        </a:solidFill>
        <a:latin typeface="+mn-lt"/>
        <a:ea typeface="+mn-ea"/>
        <a:cs typeface="+mn-cs"/>
      </a:defRPr>
    </a:lvl4pPr>
    <a:lvl5pPr marL="2717048" algn="l" defTabSz="679262" rtl="0" eaLnBrk="1" latinLnBrk="0" hangingPunct="1">
      <a:defRPr sz="2700" kern="1200">
        <a:solidFill>
          <a:schemeClr val="tx1"/>
        </a:solidFill>
        <a:latin typeface="+mn-lt"/>
        <a:ea typeface="+mn-ea"/>
        <a:cs typeface="+mn-cs"/>
      </a:defRPr>
    </a:lvl5pPr>
    <a:lvl6pPr marL="3396310" algn="l" defTabSz="679262" rtl="0" eaLnBrk="1" latinLnBrk="0" hangingPunct="1">
      <a:defRPr sz="2700" kern="1200">
        <a:solidFill>
          <a:schemeClr val="tx1"/>
        </a:solidFill>
        <a:latin typeface="+mn-lt"/>
        <a:ea typeface="+mn-ea"/>
        <a:cs typeface="+mn-cs"/>
      </a:defRPr>
    </a:lvl6pPr>
    <a:lvl7pPr marL="4075572" algn="l" defTabSz="679262" rtl="0" eaLnBrk="1" latinLnBrk="0" hangingPunct="1">
      <a:defRPr sz="2700" kern="1200">
        <a:solidFill>
          <a:schemeClr val="tx1"/>
        </a:solidFill>
        <a:latin typeface="+mn-lt"/>
        <a:ea typeface="+mn-ea"/>
        <a:cs typeface="+mn-cs"/>
      </a:defRPr>
    </a:lvl7pPr>
    <a:lvl8pPr marL="4754834" algn="l" defTabSz="679262" rtl="0" eaLnBrk="1" latinLnBrk="0" hangingPunct="1">
      <a:defRPr sz="2700" kern="1200">
        <a:solidFill>
          <a:schemeClr val="tx1"/>
        </a:solidFill>
        <a:latin typeface="+mn-lt"/>
        <a:ea typeface="+mn-ea"/>
        <a:cs typeface="+mn-cs"/>
      </a:defRPr>
    </a:lvl8pPr>
    <a:lvl9pPr marL="5434096" algn="l" defTabSz="679262"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4" d="100"/>
          <a:sy n="54" d="100"/>
        </p:scale>
        <p:origin x="-1856" y="-104"/>
      </p:cViewPr>
      <p:guideLst>
        <p:guide orient="horz" pos="3168"/>
        <p:guide pos="4320"/>
      </p:guideLst>
    </p:cSldViewPr>
  </p:slideViewPr>
  <p:notesTextViewPr>
    <p:cViewPr>
      <p:scale>
        <a:sx n="100" d="100"/>
        <a:sy n="100" d="100"/>
      </p:scale>
      <p:origin x="0" y="58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5DCBA-518E-144D-9478-B85E51512CE1}" type="datetimeFigureOut">
              <a:rPr lang="en-US" smtClean="0"/>
              <a:t>8/3/15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15FF6-7503-E74B-8DB9-810ED089D48A}" type="slidenum">
              <a:rPr lang="en-US" smtClean="0"/>
              <a:t>‹#›</a:t>
            </a:fld>
            <a:endParaRPr lang="en-US"/>
          </a:p>
        </p:txBody>
      </p:sp>
    </p:spTree>
    <p:extLst>
      <p:ext uri="{BB962C8B-B14F-4D97-AF65-F5344CB8AC3E}">
        <p14:creationId xmlns:p14="http://schemas.microsoft.com/office/powerpoint/2010/main" val="14548863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Figure 2. This info-graphic shows our new, proposed workflow for genomic data through all the entities relevant to disease-related genomic analysis. (A, G) Research participant samples are deposited separately as before, but the ILDB resource now allows clinical testing labs to deposit their patient samples (those with appropriate consent) and be included in the process from the start. The combination of patient and participant records will provide increased statistical power to detect disease associated genomic variation – as evidenced by the chart to the top-right corner. (B, H) While incorporation of research samples into analysis stays unchanged, appropriate processes to hide/transform the relevant fields in patient data need to be developed. Subsequent downstream analysis will be restricted to “variant” and “gene” level information, with curators having no access to patient-specific phenotype or health data (C, D) The ClinGen crowd curation infrastructure (phone-app, web-interface) will bring together teams of domain experts for scalable interpretation of the much larger pool of associated variants. The curation and triage process for each disease domain will adhere to common standards, and remove lab-specific biases in interpretation. (E, F) Variant interpretations will be deposited in the new </a:t>
            </a:r>
            <a:r>
              <a:rPr lang="en-US" sz="1200" b="0" kern="1200" dirty="0" err="1" smtClean="0">
                <a:solidFill>
                  <a:schemeClr val="tx1"/>
                </a:solidFill>
                <a:effectLst/>
                <a:latin typeface="+mn-lt"/>
                <a:ea typeface="+mn-ea"/>
                <a:cs typeface="+mn-cs"/>
              </a:rPr>
              <a:t>ClinGenKB</a:t>
            </a:r>
            <a:r>
              <a:rPr lang="en-US" sz="1200" b="0" kern="1200" dirty="0" smtClean="0">
                <a:solidFill>
                  <a:schemeClr val="tx1"/>
                </a:solidFill>
                <a:effectLst/>
                <a:latin typeface="+mn-lt"/>
                <a:ea typeface="+mn-ea"/>
                <a:cs typeface="+mn-cs"/>
              </a:rPr>
              <a:t> repository, with any additional patient records, research samples or associated variants being iterated through the entire process (A through F), as before.</a:t>
            </a:r>
          </a:p>
          <a:p>
            <a:endParaRPr lang="en-US" b="0" dirty="0"/>
          </a:p>
        </p:txBody>
      </p:sp>
      <p:sp>
        <p:nvSpPr>
          <p:cNvPr id="4" name="Slide Number Placeholder 3"/>
          <p:cNvSpPr>
            <a:spLocks noGrp="1"/>
          </p:cNvSpPr>
          <p:nvPr>
            <p:ph type="sldNum" sz="quarter" idx="10"/>
          </p:nvPr>
        </p:nvSpPr>
        <p:spPr/>
        <p:txBody>
          <a:bodyPr/>
          <a:lstStyle/>
          <a:p>
            <a:fld id="{72515FF6-7503-E74B-8DB9-810ED089D48A}" type="slidenum">
              <a:rPr lang="en-US" smtClean="0"/>
              <a:t>1</a:t>
            </a:fld>
            <a:endParaRPr lang="en-US"/>
          </a:p>
        </p:txBody>
      </p:sp>
    </p:spTree>
    <p:extLst>
      <p:ext uri="{BB962C8B-B14F-4D97-AF65-F5344CB8AC3E}">
        <p14:creationId xmlns:p14="http://schemas.microsoft.com/office/powerpoint/2010/main" val="66064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124624"/>
            <a:ext cx="1165860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699760"/>
            <a:ext cx="9601200" cy="2570480"/>
          </a:xfrm>
        </p:spPr>
        <p:txBody>
          <a:bodyPr/>
          <a:lstStyle>
            <a:lvl1pPr marL="0" indent="0" algn="ctr">
              <a:buNone/>
              <a:defRPr>
                <a:solidFill>
                  <a:schemeClr val="tx1">
                    <a:tint val="75000"/>
                  </a:schemeClr>
                </a:solidFill>
              </a:defRPr>
            </a:lvl1pPr>
            <a:lvl2pPr marL="679262" indent="0" algn="ctr">
              <a:buNone/>
              <a:defRPr>
                <a:solidFill>
                  <a:schemeClr val="tx1">
                    <a:tint val="75000"/>
                  </a:schemeClr>
                </a:solidFill>
              </a:defRPr>
            </a:lvl2pPr>
            <a:lvl3pPr marL="1358524" indent="0" algn="ctr">
              <a:buNone/>
              <a:defRPr>
                <a:solidFill>
                  <a:schemeClr val="tx1">
                    <a:tint val="75000"/>
                  </a:schemeClr>
                </a:solidFill>
              </a:defRPr>
            </a:lvl3pPr>
            <a:lvl4pPr marL="2037786" indent="0" algn="ctr">
              <a:buNone/>
              <a:defRPr>
                <a:solidFill>
                  <a:schemeClr val="tx1">
                    <a:tint val="75000"/>
                  </a:schemeClr>
                </a:solidFill>
              </a:defRPr>
            </a:lvl4pPr>
            <a:lvl5pPr marL="2717048" indent="0" algn="ctr">
              <a:buNone/>
              <a:defRPr>
                <a:solidFill>
                  <a:schemeClr val="tx1">
                    <a:tint val="75000"/>
                  </a:schemeClr>
                </a:solidFill>
              </a:defRPr>
            </a:lvl5pPr>
            <a:lvl6pPr marL="3396310" indent="0" algn="ctr">
              <a:buNone/>
              <a:defRPr>
                <a:solidFill>
                  <a:schemeClr val="tx1">
                    <a:tint val="75000"/>
                  </a:schemeClr>
                </a:solidFill>
              </a:defRPr>
            </a:lvl6pPr>
            <a:lvl7pPr marL="4075572" indent="0" algn="ctr">
              <a:buNone/>
              <a:defRPr>
                <a:solidFill>
                  <a:schemeClr val="tx1">
                    <a:tint val="75000"/>
                  </a:schemeClr>
                </a:solidFill>
              </a:defRPr>
            </a:lvl7pPr>
            <a:lvl8pPr marL="4754834" indent="0" algn="ctr">
              <a:buNone/>
              <a:defRPr>
                <a:solidFill>
                  <a:schemeClr val="tx1">
                    <a:tint val="75000"/>
                  </a:schemeClr>
                </a:solidFill>
              </a:defRPr>
            </a:lvl8pPr>
            <a:lvl9pPr marL="54340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52209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109564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591397"/>
            <a:ext cx="4629150"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591397"/>
            <a:ext cx="13658850"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371199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87172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6463454"/>
            <a:ext cx="11658600" cy="1997710"/>
          </a:xfrm>
        </p:spPr>
        <p:txBody>
          <a:bodyPr anchor="t"/>
          <a:lstStyle>
            <a:lvl1pPr algn="l">
              <a:defRPr sz="5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4263180"/>
            <a:ext cx="11658600" cy="2200274"/>
          </a:xfrm>
        </p:spPr>
        <p:txBody>
          <a:bodyPr anchor="b"/>
          <a:lstStyle>
            <a:lvl1pPr marL="0" indent="0">
              <a:buNone/>
              <a:defRPr sz="3000">
                <a:solidFill>
                  <a:schemeClr val="tx1">
                    <a:tint val="75000"/>
                  </a:schemeClr>
                </a:solidFill>
              </a:defRPr>
            </a:lvl1pPr>
            <a:lvl2pPr marL="679262" indent="0">
              <a:buNone/>
              <a:defRPr sz="2700">
                <a:solidFill>
                  <a:schemeClr val="tx1">
                    <a:tint val="75000"/>
                  </a:schemeClr>
                </a:solidFill>
              </a:defRPr>
            </a:lvl2pPr>
            <a:lvl3pPr marL="1358524" indent="0">
              <a:buNone/>
              <a:defRPr sz="2400">
                <a:solidFill>
                  <a:schemeClr val="tx1">
                    <a:tint val="75000"/>
                  </a:schemeClr>
                </a:solidFill>
              </a:defRPr>
            </a:lvl3pPr>
            <a:lvl4pPr marL="2037786" indent="0">
              <a:buNone/>
              <a:defRPr sz="2100">
                <a:solidFill>
                  <a:schemeClr val="tx1">
                    <a:tint val="75000"/>
                  </a:schemeClr>
                </a:solidFill>
              </a:defRPr>
            </a:lvl4pPr>
            <a:lvl5pPr marL="2717048" indent="0">
              <a:buNone/>
              <a:defRPr sz="2100">
                <a:solidFill>
                  <a:schemeClr val="tx1">
                    <a:tint val="75000"/>
                  </a:schemeClr>
                </a:solidFill>
              </a:defRPr>
            </a:lvl5pPr>
            <a:lvl6pPr marL="3396310" indent="0">
              <a:buNone/>
              <a:defRPr sz="2100">
                <a:solidFill>
                  <a:schemeClr val="tx1">
                    <a:tint val="75000"/>
                  </a:schemeClr>
                </a:solidFill>
              </a:defRPr>
            </a:lvl6pPr>
            <a:lvl7pPr marL="4075572" indent="0">
              <a:buNone/>
              <a:defRPr sz="2100">
                <a:solidFill>
                  <a:schemeClr val="tx1">
                    <a:tint val="75000"/>
                  </a:schemeClr>
                </a:solidFill>
              </a:defRPr>
            </a:lvl7pPr>
            <a:lvl8pPr marL="4754834" indent="0">
              <a:buNone/>
              <a:defRPr sz="2100">
                <a:solidFill>
                  <a:schemeClr val="tx1">
                    <a:tint val="75000"/>
                  </a:schemeClr>
                </a:solidFill>
              </a:defRPr>
            </a:lvl8pPr>
            <a:lvl9pPr marL="5434096"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21924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D604C-A9BE-0D43-B97E-17A809B4C548}"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24480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402802"/>
            <a:ext cx="1234440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251499"/>
            <a:ext cx="6060282" cy="938318"/>
          </a:xfrm>
        </p:spPr>
        <p:txBody>
          <a:bodyPr anchor="b"/>
          <a:lstStyle>
            <a:lvl1pPr marL="0" indent="0">
              <a:buNone/>
              <a:defRPr sz="3600" b="1"/>
            </a:lvl1pPr>
            <a:lvl2pPr marL="679262" indent="0">
              <a:buNone/>
              <a:defRPr sz="3000" b="1"/>
            </a:lvl2pPr>
            <a:lvl3pPr marL="1358524" indent="0">
              <a:buNone/>
              <a:defRPr sz="2700" b="1"/>
            </a:lvl3pPr>
            <a:lvl4pPr marL="2037786" indent="0">
              <a:buNone/>
              <a:defRPr sz="2400" b="1"/>
            </a:lvl4pPr>
            <a:lvl5pPr marL="2717048" indent="0">
              <a:buNone/>
              <a:defRPr sz="2400" b="1"/>
            </a:lvl5pPr>
            <a:lvl6pPr marL="3396310" indent="0">
              <a:buNone/>
              <a:defRPr sz="2400" b="1"/>
            </a:lvl6pPr>
            <a:lvl7pPr marL="4075572" indent="0">
              <a:buNone/>
              <a:defRPr sz="2400" b="1"/>
            </a:lvl7pPr>
            <a:lvl8pPr marL="4754834" indent="0">
              <a:buNone/>
              <a:defRPr sz="2400" b="1"/>
            </a:lvl8pPr>
            <a:lvl9pPr marL="5434096"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685800" y="3189817"/>
            <a:ext cx="6060282"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251499"/>
            <a:ext cx="6062663" cy="938318"/>
          </a:xfrm>
        </p:spPr>
        <p:txBody>
          <a:bodyPr anchor="b"/>
          <a:lstStyle>
            <a:lvl1pPr marL="0" indent="0">
              <a:buNone/>
              <a:defRPr sz="3600" b="1"/>
            </a:lvl1pPr>
            <a:lvl2pPr marL="679262" indent="0">
              <a:buNone/>
              <a:defRPr sz="3000" b="1"/>
            </a:lvl2pPr>
            <a:lvl3pPr marL="1358524" indent="0">
              <a:buNone/>
              <a:defRPr sz="2700" b="1"/>
            </a:lvl3pPr>
            <a:lvl4pPr marL="2037786" indent="0">
              <a:buNone/>
              <a:defRPr sz="2400" b="1"/>
            </a:lvl4pPr>
            <a:lvl5pPr marL="2717048" indent="0">
              <a:buNone/>
              <a:defRPr sz="2400" b="1"/>
            </a:lvl5pPr>
            <a:lvl6pPr marL="3396310" indent="0">
              <a:buNone/>
              <a:defRPr sz="2400" b="1"/>
            </a:lvl6pPr>
            <a:lvl7pPr marL="4075572" indent="0">
              <a:buNone/>
              <a:defRPr sz="2400" b="1"/>
            </a:lvl7pPr>
            <a:lvl8pPr marL="4754834" indent="0">
              <a:buNone/>
              <a:defRPr sz="2400" b="1"/>
            </a:lvl8pPr>
            <a:lvl9pPr marL="5434096"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6967538" y="3189817"/>
            <a:ext cx="6062663"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D604C-A9BE-0D43-B97E-17A809B4C548}" type="datetimeFigureOut">
              <a:rPr lang="en-US" smtClean="0"/>
              <a:t>8/3/15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38702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D604C-A9BE-0D43-B97E-17A809B4C548}" type="datetimeFigureOut">
              <a:rPr lang="en-US" smtClean="0"/>
              <a:t>8/3/15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50864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D604C-A9BE-0D43-B97E-17A809B4C548}" type="datetimeFigureOut">
              <a:rPr lang="en-US" smtClean="0"/>
              <a:t>8/3/15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186408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400473"/>
            <a:ext cx="4512470" cy="17043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5362575" y="400474"/>
            <a:ext cx="7667625" cy="8584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2104814"/>
            <a:ext cx="4512470" cy="6880226"/>
          </a:xfrm>
        </p:spPr>
        <p:txBody>
          <a:bodyPr/>
          <a:lstStyle>
            <a:lvl1pPr marL="0" indent="0">
              <a:buNone/>
              <a:defRPr sz="2100"/>
            </a:lvl1pPr>
            <a:lvl2pPr marL="679262" indent="0">
              <a:buNone/>
              <a:defRPr sz="1800"/>
            </a:lvl2pPr>
            <a:lvl3pPr marL="1358524" indent="0">
              <a:buNone/>
              <a:defRPr sz="1500"/>
            </a:lvl3pPr>
            <a:lvl4pPr marL="2037786" indent="0">
              <a:buNone/>
              <a:defRPr sz="1300"/>
            </a:lvl4pPr>
            <a:lvl5pPr marL="2717048" indent="0">
              <a:buNone/>
              <a:defRPr sz="1300"/>
            </a:lvl5pPr>
            <a:lvl6pPr marL="3396310" indent="0">
              <a:buNone/>
              <a:defRPr sz="1300"/>
            </a:lvl6pPr>
            <a:lvl7pPr marL="4075572" indent="0">
              <a:buNone/>
              <a:defRPr sz="1300"/>
            </a:lvl7pPr>
            <a:lvl8pPr marL="4754834" indent="0">
              <a:buNone/>
              <a:defRPr sz="1300"/>
            </a:lvl8pPr>
            <a:lvl9pPr marL="5434096"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D604C-A9BE-0D43-B97E-17A809B4C548}"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72790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7040880"/>
            <a:ext cx="8229600" cy="831216"/>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2688432" y="898737"/>
            <a:ext cx="8229600" cy="6035040"/>
          </a:xfrm>
        </p:spPr>
        <p:txBody>
          <a:bodyPr/>
          <a:lstStyle>
            <a:lvl1pPr marL="0" indent="0">
              <a:buNone/>
              <a:defRPr sz="4800"/>
            </a:lvl1pPr>
            <a:lvl2pPr marL="679262" indent="0">
              <a:buNone/>
              <a:defRPr sz="4200"/>
            </a:lvl2pPr>
            <a:lvl3pPr marL="1358524" indent="0">
              <a:buNone/>
              <a:defRPr sz="3600"/>
            </a:lvl3pPr>
            <a:lvl4pPr marL="2037786" indent="0">
              <a:buNone/>
              <a:defRPr sz="3000"/>
            </a:lvl4pPr>
            <a:lvl5pPr marL="2717048" indent="0">
              <a:buNone/>
              <a:defRPr sz="3000"/>
            </a:lvl5pPr>
            <a:lvl6pPr marL="3396310" indent="0">
              <a:buNone/>
              <a:defRPr sz="3000"/>
            </a:lvl6pPr>
            <a:lvl7pPr marL="4075572" indent="0">
              <a:buNone/>
              <a:defRPr sz="3000"/>
            </a:lvl7pPr>
            <a:lvl8pPr marL="4754834" indent="0">
              <a:buNone/>
              <a:defRPr sz="3000"/>
            </a:lvl8pPr>
            <a:lvl9pPr marL="5434096" indent="0">
              <a:buNone/>
              <a:defRPr sz="3000"/>
            </a:lvl9pPr>
          </a:lstStyle>
          <a:p>
            <a:endParaRPr lang="en-US"/>
          </a:p>
        </p:txBody>
      </p:sp>
      <p:sp>
        <p:nvSpPr>
          <p:cNvPr id="4" name="Text Placeholder 3"/>
          <p:cNvSpPr>
            <a:spLocks noGrp="1"/>
          </p:cNvSpPr>
          <p:nvPr>
            <p:ph type="body" sz="half" idx="2"/>
          </p:nvPr>
        </p:nvSpPr>
        <p:spPr>
          <a:xfrm>
            <a:off x="2688432" y="7872096"/>
            <a:ext cx="8229600" cy="1180464"/>
          </a:xfrm>
        </p:spPr>
        <p:txBody>
          <a:bodyPr/>
          <a:lstStyle>
            <a:lvl1pPr marL="0" indent="0">
              <a:buNone/>
              <a:defRPr sz="2100"/>
            </a:lvl1pPr>
            <a:lvl2pPr marL="679262" indent="0">
              <a:buNone/>
              <a:defRPr sz="1800"/>
            </a:lvl2pPr>
            <a:lvl3pPr marL="1358524" indent="0">
              <a:buNone/>
              <a:defRPr sz="1500"/>
            </a:lvl3pPr>
            <a:lvl4pPr marL="2037786" indent="0">
              <a:buNone/>
              <a:defRPr sz="1300"/>
            </a:lvl4pPr>
            <a:lvl5pPr marL="2717048" indent="0">
              <a:buNone/>
              <a:defRPr sz="1300"/>
            </a:lvl5pPr>
            <a:lvl6pPr marL="3396310" indent="0">
              <a:buNone/>
              <a:defRPr sz="1300"/>
            </a:lvl6pPr>
            <a:lvl7pPr marL="4075572" indent="0">
              <a:buNone/>
              <a:defRPr sz="1300"/>
            </a:lvl7pPr>
            <a:lvl8pPr marL="4754834" indent="0">
              <a:buNone/>
              <a:defRPr sz="1300"/>
            </a:lvl8pPr>
            <a:lvl9pPr marL="5434096"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D604C-A9BE-0D43-B97E-17A809B4C548}"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477959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402802"/>
            <a:ext cx="12344400" cy="1676400"/>
          </a:xfrm>
          <a:prstGeom prst="rect">
            <a:avLst/>
          </a:prstGeom>
        </p:spPr>
        <p:txBody>
          <a:bodyPr vert="horz" lIns="135852" tIns="67926" rIns="135852" bIns="6792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346961"/>
            <a:ext cx="12344400" cy="6638079"/>
          </a:xfrm>
          <a:prstGeom prst="rect">
            <a:avLst/>
          </a:prstGeom>
        </p:spPr>
        <p:txBody>
          <a:bodyPr vert="horz" lIns="135852" tIns="67926" rIns="135852" bIns="679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9322647"/>
            <a:ext cx="3200400" cy="535517"/>
          </a:xfrm>
          <a:prstGeom prst="rect">
            <a:avLst/>
          </a:prstGeom>
        </p:spPr>
        <p:txBody>
          <a:bodyPr vert="horz" lIns="135852" tIns="67926" rIns="135852" bIns="67926" rtlCol="0" anchor="ctr"/>
          <a:lstStyle>
            <a:lvl1pPr algn="l">
              <a:defRPr sz="1800">
                <a:solidFill>
                  <a:schemeClr val="tx1">
                    <a:tint val="75000"/>
                  </a:schemeClr>
                </a:solidFill>
              </a:defRPr>
            </a:lvl1pPr>
          </a:lstStyle>
          <a:p>
            <a:fld id="{B85D604C-A9BE-0D43-B97E-17A809B4C548}" type="datetimeFigureOut">
              <a:rPr lang="en-US" smtClean="0"/>
              <a:t>8/3/15</a:t>
            </a:fld>
            <a:endParaRPr lang="en-US"/>
          </a:p>
        </p:txBody>
      </p:sp>
      <p:sp>
        <p:nvSpPr>
          <p:cNvPr id="5" name="Footer Placeholder 4"/>
          <p:cNvSpPr>
            <a:spLocks noGrp="1"/>
          </p:cNvSpPr>
          <p:nvPr>
            <p:ph type="ftr" sz="quarter" idx="3"/>
          </p:nvPr>
        </p:nvSpPr>
        <p:spPr>
          <a:xfrm>
            <a:off x="4686300" y="9322647"/>
            <a:ext cx="4343400" cy="535517"/>
          </a:xfrm>
          <a:prstGeom prst="rect">
            <a:avLst/>
          </a:prstGeom>
        </p:spPr>
        <p:txBody>
          <a:bodyPr vert="horz" lIns="135852" tIns="67926" rIns="135852" bIns="67926"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9322647"/>
            <a:ext cx="3200400" cy="535517"/>
          </a:xfrm>
          <a:prstGeom prst="rect">
            <a:avLst/>
          </a:prstGeom>
        </p:spPr>
        <p:txBody>
          <a:bodyPr vert="horz" lIns="135852" tIns="67926" rIns="135852" bIns="67926" rtlCol="0" anchor="ctr"/>
          <a:lstStyle>
            <a:lvl1pPr algn="r">
              <a:defRPr sz="1800">
                <a:solidFill>
                  <a:schemeClr val="tx1">
                    <a:tint val="75000"/>
                  </a:schemeClr>
                </a:solidFill>
              </a:defRPr>
            </a:lvl1pPr>
          </a:lstStyle>
          <a:p>
            <a:fld id="{CF56DCE0-47DA-304C-BAB9-E8DAE1BDD5B9}" type="slidenum">
              <a:rPr lang="en-US" smtClean="0"/>
              <a:t>‹#›</a:t>
            </a:fld>
            <a:endParaRPr lang="en-US"/>
          </a:p>
        </p:txBody>
      </p:sp>
    </p:spTree>
    <p:extLst>
      <p:ext uri="{BB962C8B-B14F-4D97-AF65-F5344CB8AC3E}">
        <p14:creationId xmlns:p14="http://schemas.microsoft.com/office/powerpoint/2010/main" val="353071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79262" rtl="0" eaLnBrk="1" latinLnBrk="0" hangingPunct="1">
        <a:spcBef>
          <a:spcPct val="0"/>
        </a:spcBef>
        <a:buNone/>
        <a:defRPr sz="6500" kern="1200">
          <a:solidFill>
            <a:schemeClr val="tx1"/>
          </a:solidFill>
          <a:latin typeface="+mj-lt"/>
          <a:ea typeface="+mj-ea"/>
          <a:cs typeface="+mj-cs"/>
        </a:defRPr>
      </a:lvl1pPr>
    </p:titleStyle>
    <p:bodyStyle>
      <a:lvl1pPr marL="509447" indent="-509447" algn="l" defTabSz="679262" rtl="0" eaLnBrk="1" latinLnBrk="0" hangingPunct="1">
        <a:spcBef>
          <a:spcPct val="20000"/>
        </a:spcBef>
        <a:buFont typeface="Arial"/>
        <a:buChar char="•"/>
        <a:defRPr sz="4800" kern="1200">
          <a:solidFill>
            <a:schemeClr val="tx1"/>
          </a:solidFill>
          <a:latin typeface="+mn-lt"/>
          <a:ea typeface="+mn-ea"/>
          <a:cs typeface="+mn-cs"/>
        </a:defRPr>
      </a:lvl1pPr>
      <a:lvl2pPr marL="1103801" indent="-424539" algn="l" defTabSz="679262" rtl="0" eaLnBrk="1" latinLnBrk="0" hangingPunct="1">
        <a:spcBef>
          <a:spcPct val="20000"/>
        </a:spcBef>
        <a:buFont typeface="Arial"/>
        <a:buChar char="–"/>
        <a:defRPr sz="4200" kern="1200">
          <a:solidFill>
            <a:schemeClr val="tx1"/>
          </a:solidFill>
          <a:latin typeface="+mn-lt"/>
          <a:ea typeface="+mn-ea"/>
          <a:cs typeface="+mn-cs"/>
        </a:defRPr>
      </a:lvl2pPr>
      <a:lvl3pPr marL="1698155" indent="-339631" algn="l" defTabSz="679262" rtl="0" eaLnBrk="1" latinLnBrk="0" hangingPunct="1">
        <a:spcBef>
          <a:spcPct val="20000"/>
        </a:spcBef>
        <a:buFont typeface="Arial"/>
        <a:buChar char="•"/>
        <a:defRPr sz="3600" kern="1200">
          <a:solidFill>
            <a:schemeClr val="tx1"/>
          </a:solidFill>
          <a:latin typeface="+mn-lt"/>
          <a:ea typeface="+mn-ea"/>
          <a:cs typeface="+mn-cs"/>
        </a:defRPr>
      </a:lvl3pPr>
      <a:lvl4pPr marL="2377417" indent="-339631" algn="l" defTabSz="679262" rtl="0" eaLnBrk="1" latinLnBrk="0" hangingPunct="1">
        <a:spcBef>
          <a:spcPct val="20000"/>
        </a:spcBef>
        <a:buFont typeface="Arial"/>
        <a:buChar char="–"/>
        <a:defRPr sz="3000" kern="1200">
          <a:solidFill>
            <a:schemeClr val="tx1"/>
          </a:solidFill>
          <a:latin typeface="+mn-lt"/>
          <a:ea typeface="+mn-ea"/>
          <a:cs typeface="+mn-cs"/>
        </a:defRPr>
      </a:lvl4pPr>
      <a:lvl5pPr marL="3056679" indent="-339631" algn="l" defTabSz="679262" rtl="0" eaLnBrk="1" latinLnBrk="0" hangingPunct="1">
        <a:spcBef>
          <a:spcPct val="20000"/>
        </a:spcBef>
        <a:buFont typeface="Arial"/>
        <a:buChar char="»"/>
        <a:defRPr sz="3000" kern="1200">
          <a:solidFill>
            <a:schemeClr val="tx1"/>
          </a:solidFill>
          <a:latin typeface="+mn-lt"/>
          <a:ea typeface="+mn-ea"/>
          <a:cs typeface="+mn-cs"/>
        </a:defRPr>
      </a:lvl5pPr>
      <a:lvl6pPr marL="3735941" indent="-339631" algn="l" defTabSz="679262" rtl="0" eaLnBrk="1" latinLnBrk="0" hangingPunct="1">
        <a:spcBef>
          <a:spcPct val="20000"/>
        </a:spcBef>
        <a:buFont typeface="Arial"/>
        <a:buChar char="•"/>
        <a:defRPr sz="3000" kern="1200">
          <a:solidFill>
            <a:schemeClr val="tx1"/>
          </a:solidFill>
          <a:latin typeface="+mn-lt"/>
          <a:ea typeface="+mn-ea"/>
          <a:cs typeface="+mn-cs"/>
        </a:defRPr>
      </a:lvl6pPr>
      <a:lvl7pPr marL="4415203" indent="-339631" algn="l" defTabSz="679262" rtl="0" eaLnBrk="1" latinLnBrk="0" hangingPunct="1">
        <a:spcBef>
          <a:spcPct val="20000"/>
        </a:spcBef>
        <a:buFont typeface="Arial"/>
        <a:buChar char="•"/>
        <a:defRPr sz="3000" kern="1200">
          <a:solidFill>
            <a:schemeClr val="tx1"/>
          </a:solidFill>
          <a:latin typeface="+mn-lt"/>
          <a:ea typeface="+mn-ea"/>
          <a:cs typeface="+mn-cs"/>
        </a:defRPr>
      </a:lvl7pPr>
      <a:lvl8pPr marL="5094465" indent="-339631" algn="l" defTabSz="679262" rtl="0" eaLnBrk="1" latinLnBrk="0" hangingPunct="1">
        <a:spcBef>
          <a:spcPct val="20000"/>
        </a:spcBef>
        <a:buFont typeface="Arial"/>
        <a:buChar char="•"/>
        <a:defRPr sz="3000" kern="1200">
          <a:solidFill>
            <a:schemeClr val="tx1"/>
          </a:solidFill>
          <a:latin typeface="+mn-lt"/>
          <a:ea typeface="+mn-ea"/>
          <a:cs typeface="+mn-cs"/>
        </a:defRPr>
      </a:lvl8pPr>
      <a:lvl9pPr marL="5773727" indent="-339631" algn="l" defTabSz="679262" rtl="0" eaLnBrk="1" latinLnBrk="0" hangingPunct="1">
        <a:spcBef>
          <a:spcPct val="20000"/>
        </a:spcBef>
        <a:buFont typeface="Arial"/>
        <a:buChar char="•"/>
        <a:defRPr sz="3000" kern="1200">
          <a:solidFill>
            <a:schemeClr val="tx1"/>
          </a:solidFill>
          <a:latin typeface="+mn-lt"/>
          <a:ea typeface="+mn-ea"/>
          <a:cs typeface="+mn-cs"/>
        </a:defRPr>
      </a:lvl9pPr>
    </p:bodyStyle>
    <p:otherStyle>
      <a:defPPr>
        <a:defRPr lang="en-US"/>
      </a:defPPr>
      <a:lvl1pPr marL="0" algn="l" defTabSz="679262" rtl="0" eaLnBrk="1" latinLnBrk="0" hangingPunct="1">
        <a:defRPr sz="2700" kern="1200">
          <a:solidFill>
            <a:schemeClr val="tx1"/>
          </a:solidFill>
          <a:latin typeface="+mn-lt"/>
          <a:ea typeface="+mn-ea"/>
          <a:cs typeface="+mn-cs"/>
        </a:defRPr>
      </a:lvl1pPr>
      <a:lvl2pPr marL="679262" algn="l" defTabSz="679262" rtl="0" eaLnBrk="1" latinLnBrk="0" hangingPunct="1">
        <a:defRPr sz="2700" kern="1200">
          <a:solidFill>
            <a:schemeClr val="tx1"/>
          </a:solidFill>
          <a:latin typeface="+mn-lt"/>
          <a:ea typeface="+mn-ea"/>
          <a:cs typeface="+mn-cs"/>
        </a:defRPr>
      </a:lvl2pPr>
      <a:lvl3pPr marL="1358524" algn="l" defTabSz="679262" rtl="0" eaLnBrk="1" latinLnBrk="0" hangingPunct="1">
        <a:defRPr sz="2700" kern="1200">
          <a:solidFill>
            <a:schemeClr val="tx1"/>
          </a:solidFill>
          <a:latin typeface="+mn-lt"/>
          <a:ea typeface="+mn-ea"/>
          <a:cs typeface="+mn-cs"/>
        </a:defRPr>
      </a:lvl3pPr>
      <a:lvl4pPr marL="2037786" algn="l" defTabSz="679262" rtl="0" eaLnBrk="1" latinLnBrk="0" hangingPunct="1">
        <a:defRPr sz="2700" kern="1200">
          <a:solidFill>
            <a:schemeClr val="tx1"/>
          </a:solidFill>
          <a:latin typeface="+mn-lt"/>
          <a:ea typeface="+mn-ea"/>
          <a:cs typeface="+mn-cs"/>
        </a:defRPr>
      </a:lvl4pPr>
      <a:lvl5pPr marL="2717048" algn="l" defTabSz="679262" rtl="0" eaLnBrk="1" latinLnBrk="0" hangingPunct="1">
        <a:defRPr sz="2700" kern="1200">
          <a:solidFill>
            <a:schemeClr val="tx1"/>
          </a:solidFill>
          <a:latin typeface="+mn-lt"/>
          <a:ea typeface="+mn-ea"/>
          <a:cs typeface="+mn-cs"/>
        </a:defRPr>
      </a:lvl5pPr>
      <a:lvl6pPr marL="3396310" algn="l" defTabSz="679262" rtl="0" eaLnBrk="1" latinLnBrk="0" hangingPunct="1">
        <a:defRPr sz="2700" kern="1200">
          <a:solidFill>
            <a:schemeClr val="tx1"/>
          </a:solidFill>
          <a:latin typeface="+mn-lt"/>
          <a:ea typeface="+mn-ea"/>
          <a:cs typeface="+mn-cs"/>
        </a:defRPr>
      </a:lvl6pPr>
      <a:lvl7pPr marL="4075572" algn="l" defTabSz="679262" rtl="0" eaLnBrk="1" latinLnBrk="0" hangingPunct="1">
        <a:defRPr sz="2700" kern="1200">
          <a:solidFill>
            <a:schemeClr val="tx1"/>
          </a:solidFill>
          <a:latin typeface="+mn-lt"/>
          <a:ea typeface="+mn-ea"/>
          <a:cs typeface="+mn-cs"/>
        </a:defRPr>
      </a:lvl7pPr>
      <a:lvl8pPr marL="4754834" algn="l" defTabSz="679262" rtl="0" eaLnBrk="1" latinLnBrk="0" hangingPunct="1">
        <a:defRPr sz="2700" kern="1200">
          <a:solidFill>
            <a:schemeClr val="tx1"/>
          </a:solidFill>
          <a:latin typeface="+mn-lt"/>
          <a:ea typeface="+mn-ea"/>
          <a:cs typeface="+mn-cs"/>
        </a:defRPr>
      </a:lvl8pPr>
      <a:lvl9pPr marL="5434096" algn="l" defTabSz="679262"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74624" y="299349"/>
            <a:ext cx="465194" cy="465194"/>
          </a:xfrm>
          <a:prstGeom prst="rect">
            <a:avLst/>
          </a:prstGeom>
          <a:effectLst/>
        </p:spPr>
      </p:pic>
      <p:sp>
        <p:nvSpPr>
          <p:cNvPr id="6" name="TextBox 5"/>
          <p:cNvSpPr txBox="1"/>
          <p:nvPr/>
        </p:nvSpPr>
        <p:spPr>
          <a:xfrm>
            <a:off x="2084295" y="4512003"/>
            <a:ext cx="1351652" cy="646331"/>
          </a:xfrm>
          <a:prstGeom prst="rect">
            <a:avLst/>
          </a:prstGeom>
          <a:noFill/>
          <a:effectLst/>
        </p:spPr>
        <p:txBody>
          <a:bodyPr wrap="none" rtlCol="0">
            <a:spAutoFit/>
          </a:bodyPr>
          <a:lstStyle/>
          <a:p>
            <a:r>
              <a:rPr lang="en-US" sz="1200" dirty="0" smtClean="0"/>
              <a:t>Crowd curation </a:t>
            </a:r>
          </a:p>
          <a:p>
            <a:r>
              <a:rPr lang="en-US" sz="1200" dirty="0" smtClean="0"/>
              <a:t>by domain </a:t>
            </a:r>
            <a:r>
              <a:rPr lang="en-US" sz="1200" dirty="0" smtClean="0"/>
              <a:t>experts</a:t>
            </a:r>
            <a:br>
              <a:rPr lang="en-US" sz="1200" dirty="0" smtClean="0"/>
            </a:br>
            <a:r>
              <a:rPr lang="en-US" sz="1200" dirty="0" smtClean="0"/>
              <a:t>+ Review</a:t>
            </a:r>
            <a:endParaRPr lang="en-US" sz="1200" dirty="0" smtClean="0"/>
          </a:p>
        </p:txBody>
      </p:sp>
      <p:cxnSp>
        <p:nvCxnSpPr>
          <p:cNvPr id="8" name="Elbow Connector 7"/>
          <p:cNvCxnSpPr>
            <a:stCxn id="63" idx="2"/>
            <a:endCxn id="239" idx="0"/>
          </p:cNvCxnSpPr>
          <p:nvPr/>
        </p:nvCxnSpPr>
        <p:spPr>
          <a:xfrm rot="16200000" flipH="1">
            <a:off x="2361103" y="1146177"/>
            <a:ext cx="996170" cy="1305715"/>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61" idx="2"/>
            <a:endCxn id="239" idx="0"/>
          </p:cNvCxnSpPr>
          <p:nvPr/>
        </p:nvCxnSpPr>
        <p:spPr>
          <a:xfrm rot="16200000" flipH="1">
            <a:off x="3015576" y="1800649"/>
            <a:ext cx="989609" cy="3332"/>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65" idx="2"/>
            <a:endCxn id="239" idx="0"/>
          </p:cNvCxnSpPr>
          <p:nvPr/>
        </p:nvCxnSpPr>
        <p:spPr>
          <a:xfrm rot="5400000">
            <a:off x="3732902" y="1080093"/>
            <a:ext cx="996172" cy="1437883"/>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239" idx="3"/>
            <a:endCxn id="245" idx="0"/>
          </p:cNvCxnSpPr>
          <p:nvPr/>
        </p:nvCxnSpPr>
        <p:spPr>
          <a:xfrm>
            <a:off x="3850374" y="2635448"/>
            <a:ext cx="1871254" cy="304646"/>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245" idx="2"/>
            <a:endCxn id="253" idx="0"/>
          </p:cNvCxnSpPr>
          <p:nvPr/>
        </p:nvCxnSpPr>
        <p:spPr>
          <a:xfrm rot="5400000">
            <a:off x="4888470" y="3127895"/>
            <a:ext cx="342380" cy="1323937"/>
          </a:xfrm>
          <a:prstGeom prst="bentConnector3">
            <a:avLst>
              <a:gd name="adj1" fmla="val 50000"/>
            </a:avLst>
          </a:prstGeom>
          <a:ln w="12700">
            <a:solidFill>
              <a:schemeClr val="bg1">
                <a:lumMod val="50000"/>
              </a:schemeClr>
            </a:solidFill>
            <a:prstDash val="soli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253" idx="3"/>
            <a:endCxn id="15" idx="0"/>
          </p:cNvCxnSpPr>
          <p:nvPr/>
        </p:nvCxnSpPr>
        <p:spPr>
          <a:xfrm>
            <a:off x="5350302" y="4772537"/>
            <a:ext cx="1265731" cy="258524"/>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5930233" y="5031061"/>
            <a:ext cx="1371600" cy="1371600"/>
          </a:xfrm>
          <a:prstGeom prst="rect">
            <a:avLst/>
          </a:prstGeom>
          <a:effectLst/>
        </p:spPr>
      </p:pic>
      <p:sp>
        <p:nvSpPr>
          <p:cNvPr id="17" name="TextBox 16"/>
          <p:cNvSpPr txBox="1"/>
          <p:nvPr/>
        </p:nvSpPr>
        <p:spPr>
          <a:xfrm>
            <a:off x="5259072" y="5565611"/>
            <a:ext cx="722674" cy="461665"/>
          </a:xfrm>
          <a:prstGeom prst="rect">
            <a:avLst/>
          </a:prstGeom>
          <a:noFill/>
          <a:effectLst/>
        </p:spPr>
        <p:txBody>
          <a:bodyPr wrap="none" rtlCol="0">
            <a:spAutoFit/>
          </a:bodyPr>
          <a:lstStyle/>
          <a:p>
            <a:r>
              <a:rPr lang="en-US" sz="1200" dirty="0" smtClean="0"/>
              <a:t>Curation</a:t>
            </a:r>
          </a:p>
          <a:p>
            <a:r>
              <a:rPr lang="en-US" sz="1200" dirty="0" smtClean="0"/>
              <a:t>Process</a:t>
            </a:r>
            <a:endParaRPr lang="en-US" sz="1200" dirty="0"/>
          </a:p>
        </p:txBody>
      </p:sp>
      <p:grpSp>
        <p:nvGrpSpPr>
          <p:cNvPr id="19" name="Group 18"/>
          <p:cNvGrpSpPr/>
          <p:nvPr/>
        </p:nvGrpSpPr>
        <p:grpSpPr>
          <a:xfrm>
            <a:off x="10968548" y="2999545"/>
            <a:ext cx="1676629" cy="2335434"/>
            <a:chOff x="4477934" y="2381302"/>
            <a:chExt cx="1676629" cy="2335434"/>
          </a:xfrm>
          <a:effectLst/>
        </p:grpSpPr>
        <p:sp>
          <p:nvSpPr>
            <p:cNvPr id="20" name="TextBox 19"/>
            <p:cNvSpPr txBox="1"/>
            <p:nvPr/>
          </p:nvSpPr>
          <p:spPr>
            <a:xfrm>
              <a:off x="4477934" y="4439737"/>
              <a:ext cx="1664221" cy="276999"/>
            </a:xfrm>
            <a:prstGeom prst="rect">
              <a:avLst/>
            </a:prstGeom>
            <a:noFill/>
          </p:spPr>
          <p:txBody>
            <a:bodyPr wrap="square" rtlCol="0">
              <a:spAutoFit/>
            </a:bodyPr>
            <a:lstStyle/>
            <a:p>
              <a:r>
                <a:rPr lang="en-US" sz="1200" dirty="0" smtClean="0"/>
                <a:t>Pre-existing Knowledge</a:t>
              </a:r>
              <a:endParaRPr lang="en-US" sz="1200" dirty="0"/>
            </a:p>
          </p:txBody>
        </p:sp>
        <p:pic>
          <p:nvPicPr>
            <p:cNvPr id="21" name="Picture 20"/>
            <p:cNvPicPr>
              <a:picLocks noChangeAspect="1"/>
            </p:cNvPicPr>
            <p:nvPr/>
          </p:nvPicPr>
          <p:blipFill>
            <a:blip r:embed="rId5"/>
            <a:stretch>
              <a:fillRect/>
            </a:stretch>
          </p:blipFill>
          <p:spPr>
            <a:xfrm>
              <a:off x="4632944" y="3466763"/>
              <a:ext cx="678579" cy="678579"/>
            </a:xfrm>
            <a:prstGeom prst="rect">
              <a:avLst/>
            </a:prstGeom>
          </p:spPr>
        </p:pic>
        <p:pic>
          <p:nvPicPr>
            <p:cNvPr id="22" name="Picture 21"/>
            <p:cNvPicPr>
              <a:picLocks noChangeAspect="1"/>
            </p:cNvPicPr>
            <p:nvPr/>
          </p:nvPicPr>
          <p:blipFill>
            <a:blip r:embed="rId5"/>
            <a:stretch>
              <a:fillRect/>
            </a:stretch>
          </p:blipFill>
          <p:spPr>
            <a:xfrm>
              <a:off x="4613034" y="2595248"/>
              <a:ext cx="678579" cy="678579"/>
            </a:xfrm>
            <a:prstGeom prst="rect">
              <a:avLst/>
            </a:prstGeom>
          </p:spPr>
        </p:pic>
        <p:sp>
          <p:nvSpPr>
            <p:cNvPr id="23" name="TextBox 22"/>
            <p:cNvSpPr txBox="1"/>
            <p:nvPr/>
          </p:nvSpPr>
          <p:spPr>
            <a:xfrm>
              <a:off x="4619434" y="3244143"/>
              <a:ext cx="673306" cy="276999"/>
            </a:xfrm>
            <a:prstGeom prst="rect">
              <a:avLst/>
            </a:prstGeom>
            <a:noFill/>
          </p:spPr>
          <p:txBody>
            <a:bodyPr wrap="none" rtlCol="0">
              <a:spAutoFit/>
            </a:bodyPr>
            <a:lstStyle/>
            <a:p>
              <a:r>
                <a:rPr lang="en-US" sz="1200" dirty="0" smtClean="0"/>
                <a:t>Domain</a:t>
              </a:r>
              <a:endParaRPr lang="en-US" sz="1200" dirty="0"/>
            </a:p>
          </p:txBody>
        </p:sp>
        <p:sp>
          <p:nvSpPr>
            <p:cNvPr id="24" name="TextBox 23"/>
            <p:cNvSpPr txBox="1"/>
            <p:nvPr/>
          </p:nvSpPr>
          <p:spPr>
            <a:xfrm>
              <a:off x="5349843" y="2570720"/>
              <a:ext cx="802774" cy="276999"/>
            </a:xfrm>
            <a:prstGeom prst="rect">
              <a:avLst/>
            </a:prstGeom>
            <a:noFill/>
          </p:spPr>
          <p:txBody>
            <a:bodyPr wrap="none" rtlCol="0">
              <a:spAutoFit/>
            </a:bodyPr>
            <a:lstStyle/>
            <a:p>
              <a:r>
                <a:rPr lang="en-US" sz="1200" dirty="0" smtClean="0"/>
                <a:t>Literature</a:t>
              </a:r>
            </a:p>
          </p:txBody>
        </p:sp>
        <p:sp>
          <p:nvSpPr>
            <p:cNvPr id="25" name="TextBox 24"/>
            <p:cNvSpPr txBox="1"/>
            <p:nvPr/>
          </p:nvSpPr>
          <p:spPr>
            <a:xfrm>
              <a:off x="4608656" y="2381302"/>
              <a:ext cx="729887" cy="276999"/>
            </a:xfrm>
            <a:prstGeom prst="rect">
              <a:avLst/>
            </a:prstGeom>
            <a:noFill/>
          </p:spPr>
          <p:txBody>
            <a:bodyPr wrap="none" rtlCol="0">
              <a:spAutoFit/>
            </a:bodyPr>
            <a:lstStyle/>
            <a:p>
              <a:r>
                <a:rPr lang="en-US" sz="1200" dirty="0" smtClean="0"/>
                <a:t>Function</a:t>
              </a:r>
              <a:endParaRPr lang="en-US" sz="1200" dirty="0"/>
            </a:p>
          </p:txBody>
        </p:sp>
        <p:pic>
          <p:nvPicPr>
            <p:cNvPr id="26" name="Picture 25"/>
            <p:cNvPicPr>
              <a:picLocks noChangeAspect="1"/>
            </p:cNvPicPr>
            <p:nvPr/>
          </p:nvPicPr>
          <p:blipFill>
            <a:blip r:embed="rId5"/>
            <a:stretch>
              <a:fillRect/>
            </a:stretch>
          </p:blipFill>
          <p:spPr>
            <a:xfrm>
              <a:off x="5319344" y="2788184"/>
              <a:ext cx="678579" cy="678579"/>
            </a:xfrm>
            <a:prstGeom prst="rect">
              <a:avLst/>
            </a:prstGeom>
          </p:spPr>
        </p:pic>
        <p:sp>
          <p:nvSpPr>
            <p:cNvPr id="27" name="Rectangle 26"/>
            <p:cNvSpPr/>
            <p:nvPr/>
          </p:nvSpPr>
          <p:spPr>
            <a:xfrm>
              <a:off x="4477934" y="2381442"/>
              <a:ext cx="1676629" cy="1998192"/>
            </a:xfrm>
            <a:prstGeom prst="rect">
              <a:avLst/>
            </a:pr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380148" y="3416723"/>
              <a:ext cx="549174" cy="276999"/>
            </a:xfrm>
            <a:prstGeom prst="rect">
              <a:avLst/>
            </a:prstGeom>
            <a:noFill/>
          </p:spPr>
          <p:txBody>
            <a:bodyPr wrap="none" rtlCol="0">
              <a:spAutoFit/>
            </a:bodyPr>
            <a:lstStyle/>
            <a:p>
              <a:r>
                <a:rPr lang="en-US" sz="1200" dirty="0" smtClean="0"/>
                <a:t>Other</a:t>
              </a:r>
            </a:p>
          </p:txBody>
        </p:sp>
        <p:pic>
          <p:nvPicPr>
            <p:cNvPr id="29" name="Picture 28"/>
            <p:cNvPicPr>
              <a:picLocks noChangeAspect="1"/>
            </p:cNvPicPr>
            <p:nvPr/>
          </p:nvPicPr>
          <p:blipFill>
            <a:blip r:embed="rId5"/>
            <a:stretch>
              <a:fillRect/>
            </a:stretch>
          </p:blipFill>
          <p:spPr>
            <a:xfrm>
              <a:off x="5350154" y="3643208"/>
              <a:ext cx="678579" cy="678579"/>
            </a:xfrm>
            <a:prstGeom prst="rect">
              <a:avLst/>
            </a:prstGeom>
          </p:spPr>
        </p:pic>
      </p:grpSp>
      <p:sp>
        <p:nvSpPr>
          <p:cNvPr id="30" name="TextBox 29"/>
          <p:cNvSpPr txBox="1"/>
          <p:nvPr/>
        </p:nvSpPr>
        <p:spPr>
          <a:xfrm>
            <a:off x="2103343" y="49697"/>
            <a:ext cx="2762295" cy="276999"/>
          </a:xfrm>
          <a:prstGeom prst="rect">
            <a:avLst/>
          </a:prstGeom>
          <a:noFill/>
          <a:effectLst/>
        </p:spPr>
        <p:txBody>
          <a:bodyPr wrap="none" rtlCol="0">
            <a:spAutoFit/>
          </a:bodyPr>
          <a:lstStyle/>
          <a:p>
            <a:r>
              <a:rPr lang="en-US" sz="1200" dirty="0" smtClean="0"/>
              <a:t>Hospitals, Universities, Federal Institutes</a:t>
            </a:r>
            <a:endParaRPr lang="en-US" sz="1200" dirty="0"/>
          </a:p>
        </p:txBody>
      </p:sp>
      <p:sp>
        <p:nvSpPr>
          <p:cNvPr id="32" name="TextBox 31"/>
          <p:cNvSpPr txBox="1"/>
          <p:nvPr/>
        </p:nvSpPr>
        <p:spPr>
          <a:xfrm>
            <a:off x="2075419" y="2216492"/>
            <a:ext cx="952830" cy="830997"/>
          </a:xfrm>
          <a:prstGeom prst="rect">
            <a:avLst/>
          </a:prstGeom>
          <a:noFill/>
          <a:effectLst/>
        </p:spPr>
        <p:txBody>
          <a:bodyPr wrap="none" rtlCol="0">
            <a:spAutoFit/>
          </a:bodyPr>
          <a:lstStyle/>
          <a:p>
            <a:r>
              <a:rPr lang="en-US" sz="1200" dirty="0" smtClean="0"/>
              <a:t>Research </a:t>
            </a:r>
          </a:p>
          <a:p>
            <a:r>
              <a:rPr lang="en-US" sz="1200" dirty="0" smtClean="0"/>
              <a:t>participant</a:t>
            </a:r>
            <a:br>
              <a:rPr lang="en-US" sz="1200" dirty="0" smtClean="0"/>
            </a:br>
            <a:r>
              <a:rPr lang="en-US" sz="1200" dirty="0" smtClean="0"/>
              <a:t>repository</a:t>
            </a:r>
            <a:br>
              <a:rPr lang="en-US" sz="1200" dirty="0" smtClean="0"/>
            </a:br>
            <a:r>
              <a:rPr lang="en-US" sz="1200" dirty="0" smtClean="0"/>
              <a:t>(e.g. </a:t>
            </a:r>
            <a:r>
              <a:rPr lang="en-US" sz="1200" dirty="0" err="1" smtClean="0"/>
              <a:t>dbGap</a:t>
            </a:r>
            <a:r>
              <a:rPr lang="en-US" sz="1200" dirty="0" smtClean="0"/>
              <a:t>)</a:t>
            </a:r>
            <a:endParaRPr lang="en-US" sz="1200" dirty="0"/>
          </a:p>
        </p:txBody>
      </p:sp>
      <p:grpSp>
        <p:nvGrpSpPr>
          <p:cNvPr id="34" name="Group 33"/>
          <p:cNvGrpSpPr/>
          <p:nvPr/>
        </p:nvGrpSpPr>
        <p:grpSpPr>
          <a:xfrm>
            <a:off x="387152" y="435938"/>
            <a:ext cx="588352" cy="9127347"/>
            <a:chOff x="254049" y="310758"/>
            <a:chExt cx="588352" cy="8415472"/>
          </a:xfrm>
          <a:effectLst/>
        </p:grpSpPr>
        <p:cxnSp>
          <p:nvCxnSpPr>
            <p:cNvPr id="36" name="Straight Arrow Connector 35"/>
            <p:cNvCxnSpPr/>
            <p:nvPr/>
          </p:nvCxnSpPr>
          <p:spPr>
            <a:xfrm>
              <a:off x="835877" y="310758"/>
              <a:ext cx="0" cy="8415472"/>
            </a:xfrm>
            <a:prstGeom prst="straightConnector1">
              <a:avLst/>
            </a:prstGeom>
            <a:ln w="63500">
              <a:gradFill flip="none" rotWithShape="1">
                <a:gsLst>
                  <a:gs pos="0">
                    <a:schemeClr val="accent4"/>
                  </a:gs>
                  <a:gs pos="100000">
                    <a:srgbClr val="FFFFFF"/>
                  </a:gs>
                </a:gsLst>
                <a:path path="rect">
                  <a:fillToRect l="100000" t="100000"/>
                </a:path>
                <a:tileRect r="-100000" b="-100000"/>
              </a:gra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54049" y="1173422"/>
              <a:ext cx="582211" cy="255395"/>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2 to 3</a:t>
              </a:r>
              <a:endParaRPr lang="en-US" sz="1200" baseline="30000" dirty="0">
                <a:solidFill>
                  <a:srgbClr val="000000"/>
                </a:solidFill>
              </a:endParaRPr>
            </a:p>
          </p:txBody>
        </p:sp>
        <p:sp>
          <p:nvSpPr>
            <p:cNvPr id="38" name="TextBox 37"/>
            <p:cNvSpPr txBox="1"/>
            <p:nvPr/>
          </p:nvSpPr>
          <p:spPr>
            <a:xfrm>
              <a:off x="254049" y="2744582"/>
              <a:ext cx="582211" cy="276999"/>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2 to 3</a:t>
              </a:r>
              <a:endParaRPr lang="en-US" sz="1200" baseline="30000" dirty="0">
                <a:solidFill>
                  <a:srgbClr val="000000"/>
                </a:solidFill>
              </a:endParaRPr>
            </a:p>
          </p:txBody>
        </p:sp>
        <p:sp>
          <p:nvSpPr>
            <p:cNvPr id="39" name="TextBox 38"/>
            <p:cNvSpPr txBox="1"/>
            <p:nvPr/>
          </p:nvSpPr>
          <p:spPr>
            <a:xfrm>
              <a:off x="260190" y="6435576"/>
              <a:ext cx="582211" cy="255395"/>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1 to 2</a:t>
              </a:r>
              <a:endParaRPr lang="en-US" sz="1200" baseline="30000" dirty="0">
                <a:solidFill>
                  <a:srgbClr val="000000"/>
                </a:solidFill>
              </a:endParaRPr>
            </a:p>
          </p:txBody>
        </p:sp>
      </p:grpSp>
      <p:sp>
        <p:nvSpPr>
          <p:cNvPr id="40" name="TextBox 39"/>
          <p:cNvSpPr txBox="1"/>
          <p:nvPr/>
        </p:nvSpPr>
        <p:spPr>
          <a:xfrm>
            <a:off x="3558914" y="1830748"/>
            <a:ext cx="274434" cy="276999"/>
          </a:xfrm>
          <a:prstGeom prst="rect">
            <a:avLst/>
          </a:prstGeom>
          <a:noFill/>
          <a:effectLst/>
        </p:spPr>
        <p:txBody>
          <a:bodyPr wrap="none" rtlCol="0">
            <a:spAutoFit/>
          </a:bodyPr>
          <a:lstStyle/>
          <a:p>
            <a:r>
              <a:rPr lang="en-US" sz="1200" dirty="0" smtClean="0"/>
              <a:t>A</a:t>
            </a:r>
            <a:endParaRPr lang="en-US" sz="1200" dirty="0"/>
          </a:p>
        </p:txBody>
      </p:sp>
      <p:sp>
        <p:nvSpPr>
          <p:cNvPr id="41" name="TextBox 40"/>
          <p:cNvSpPr txBox="1"/>
          <p:nvPr/>
        </p:nvSpPr>
        <p:spPr>
          <a:xfrm>
            <a:off x="3844815" y="2314722"/>
            <a:ext cx="268373" cy="276999"/>
          </a:xfrm>
          <a:prstGeom prst="rect">
            <a:avLst/>
          </a:prstGeom>
          <a:noFill/>
          <a:effectLst/>
        </p:spPr>
        <p:txBody>
          <a:bodyPr wrap="none" rtlCol="0">
            <a:spAutoFit/>
          </a:bodyPr>
          <a:lstStyle/>
          <a:p>
            <a:r>
              <a:rPr lang="en-US" sz="1200" dirty="0" smtClean="0"/>
              <a:t>B</a:t>
            </a:r>
            <a:endParaRPr lang="en-US" sz="1200" dirty="0"/>
          </a:p>
        </p:txBody>
      </p:sp>
      <p:sp>
        <p:nvSpPr>
          <p:cNvPr id="42" name="TextBox 41"/>
          <p:cNvSpPr txBox="1"/>
          <p:nvPr/>
        </p:nvSpPr>
        <p:spPr>
          <a:xfrm>
            <a:off x="6647378" y="4709442"/>
            <a:ext cx="279343" cy="276999"/>
          </a:xfrm>
          <a:prstGeom prst="rect">
            <a:avLst/>
          </a:prstGeom>
          <a:noFill/>
          <a:effectLst/>
        </p:spPr>
        <p:txBody>
          <a:bodyPr wrap="none" rtlCol="0">
            <a:spAutoFit/>
          </a:bodyPr>
          <a:lstStyle/>
          <a:p>
            <a:r>
              <a:rPr lang="en-US" sz="1200" dirty="0" smtClean="0"/>
              <a:t>D</a:t>
            </a:r>
            <a:endParaRPr lang="en-US" sz="1200" dirty="0"/>
          </a:p>
        </p:txBody>
      </p:sp>
      <p:pic>
        <p:nvPicPr>
          <p:cNvPr id="45" name="Picture 44"/>
          <p:cNvPicPr>
            <a:picLocks noChangeAspect="1"/>
          </p:cNvPicPr>
          <p:nvPr/>
        </p:nvPicPr>
        <p:blipFill>
          <a:blip r:embed="rId3"/>
          <a:stretch>
            <a:fillRect/>
          </a:stretch>
        </p:blipFill>
        <p:spPr>
          <a:xfrm>
            <a:off x="3260702" y="299349"/>
            <a:ext cx="465194" cy="465194"/>
          </a:xfrm>
          <a:prstGeom prst="rect">
            <a:avLst/>
          </a:prstGeom>
          <a:effectLst/>
        </p:spPr>
      </p:pic>
      <p:pic>
        <p:nvPicPr>
          <p:cNvPr id="46" name="Picture 45"/>
          <p:cNvPicPr>
            <a:picLocks noChangeAspect="1"/>
          </p:cNvPicPr>
          <p:nvPr/>
        </p:nvPicPr>
        <p:blipFill>
          <a:blip r:embed="rId3"/>
          <a:stretch>
            <a:fillRect/>
          </a:stretch>
        </p:blipFill>
        <p:spPr>
          <a:xfrm>
            <a:off x="4666932" y="289605"/>
            <a:ext cx="465194" cy="465194"/>
          </a:xfrm>
          <a:prstGeom prst="rect">
            <a:avLst/>
          </a:prstGeom>
          <a:effectLst/>
        </p:spPr>
      </p:pic>
      <p:sp>
        <p:nvSpPr>
          <p:cNvPr id="49" name="TextBox 48"/>
          <p:cNvSpPr txBox="1"/>
          <p:nvPr/>
        </p:nvSpPr>
        <p:spPr>
          <a:xfrm>
            <a:off x="4372467" y="3487575"/>
            <a:ext cx="266720" cy="276999"/>
          </a:xfrm>
          <a:prstGeom prst="rect">
            <a:avLst/>
          </a:prstGeom>
          <a:noFill/>
          <a:effectLst/>
        </p:spPr>
        <p:txBody>
          <a:bodyPr wrap="none" rtlCol="0">
            <a:spAutoFit/>
          </a:bodyPr>
          <a:lstStyle/>
          <a:p>
            <a:r>
              <a:rPr lang="en-US" sz="1200" dirty="0" smtClean="0"/>
              <a:t>C</a:t>
            </a:r>
            <a:endParaRPr lang="en-US" sz="1200" dirty="0"/>
          </a:p>
        </p:txBody>
      </p:sp>
      <p:sp>
        <p:nvSpPr>
          <p:cNvPr id="50" name="TextBox 49"/>
          <p:cNvSpPr txBox="1"/>
          <p:nvPr/>
        </p:nvSpPr>
        <p:spPr>
          <a:xfrm>
            <a:off x="256007" y="9387859"/>
            <a:ext cx="713356" cy="461665"/>
          </a:xfrm>
          <a:prstGeom prst="rect">
            <a:avLst/>
          </a:prstGeom>
          <a:noFill/>
          <a:effectLst/>
        </p:spPr>
        <p:txBody>
          <a:bodyPr wrap="none" rtlCol="0">
            <a:spAutoFit/>
          </a:bodyPr>
          <a:lstStyle/>
          <a:p>
            <a:pPr algn="ctr"/>
            <a:r>
              <a:rPr lang="en-US" sz="1200" dirty="0" smtClean="0"/>
              <a:t>Time </a:t>
            </a:r>
            <a:br>
              <a:rPr lang="en-US" sz="1200" dirty="0" smtClean="0"/>
            </a:br>
            <a:r>
              <a:rPr lang="en-US" sz="1200" dirty="0" smtClean="0"/>
              <a:t>(in days)</a:t>
            </a:r>
            <a:endParaRPr lang="en-US" sz="1200" dirty="0"/>
          </a:p>
        </p:txBody>
      </p:sp>
      <p:sp>
        <p:nvSpPr>
          <p:cNvPr id="51" name="TextBox 50"/>
          <p:cNvSpPr txBox="1"/>
          <p:nvPr/>
        </p:nvSpPr>
        <p:spPr>
          <a:xfrm>
            <a:off x="404453" y="4820474"/>
            <a:ext cx="582211" cy="276999"/>
          </a:xfrm>
          <a:prstGeom prst="rect">
            <a:avLst/>
          </a:prstGeom>
          <a:noFill/>
          <a:effectLst/>
        </p:spPr>
        <p:txBody>
          <a:bodyPr wrap="none" rtlCol="0">
            <a:spAutoFit/>
          </a:bodyPr>
          <a:lstStyle/>
          <a:p>
            <a:r>
              <a:rPr lang="en-US" sz="1200" dirty="0" smtClean="0"/>
              <a:t>10</a:t>
            </a:r>
            <a:r>
              <a:rPr lang="en-US" sz="1200" baseline="30000" dirty="0" smtClean="0"/>
              <a:t>1 to 2</a:t>
            </a:r>
            <a:endParaRPr lang="en-US" sz="1200" baseline="30000" dirty="0"/>
          </a:p>
        </p:txBody>
      </p:sp>
      <p:cxnSp>
        <p:nvCxnSpPr>
          <p:cNvPr id="52" name="Elbow Connector 51"/>
          <p:cNvCxnSpPr>
            <a:stCxn id="54" idx="1"/>
            <a:endCxn id="15" idx="3"/>
          </p:cNvCxnSpPr>
          <p:nvPr/>
        </p:nvCxnSpPr>
        <p:spPr>
          <a:xfrm rot="10800000">
            <a:off x="7301833" y="5716861"/>
            <a:ext cx="3923646" cy="767536"/>
          </a:xfrm>
          <a:prstGeom prst="bentConnector3">
            <a:avLst>
              <a:gd name="adj1" fmla="val 53083"/>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0996813" y="5816138"/>
            <a:ext cx="1810199" cy="1689562"/>
            <a:chOff x="4298817" y="4147374"/>
            <a:chExt cx="1810199" cy="1689562"/>
          </a:xfrm>
          <a:effectLst/>
        </p:grpSpPr>
        <p:pic>
          <p:nvPicPr>
            <p:cNvPr id="54" name="Picture 53"/>
            <p:cNvPicPr>
              <a:picLocks noChangeAspect="1"/>
            </p:cNvPicPr>
            <p:nvPr/>
          </p:nvPicPr>
          <p:blipFill>
            <a:blip r:embed="rId6"/>
            <a:stretch>
              <a:fillRect/>
            </a:stretch>
          </p:blipFill>
          <p:spPr>
            <a:xfrm>
              <a:off x="4527483" y="4147374"/>
              <a:ext cx="1261049" cy="1336517"/>
            </a:xfrm>
            <a:prstGeom prst="rect">
              <a:avLst/>
            </a:prstGeom>
          </p:spPr>
        </p:pic>
        <p:sp>
          <p:nvSpPr>
            <p:cNvPr id="55" name="TextBox 54"/>
            <p:cNvSpPr txBox="1"/>
            <p:nvPr/>
          </p:nvSpPr>
          <p:spPr>
            <a:xfrm>
              <a:off x="4298817" y="5375271"/>
              <a:ext cx="1810199" cy="461665"/>
            </a:xfrm>
            <a:prstGeom prst="rect">
              <a:avLst/>
            </a:prstGeom>
            <a:noFill/>
          </p:spPr>
          <p:txBody>
            <a:bodyPr wrap="square" rtlCol="0">
              <a:spAutoFit/>
            </a:bodyPr>
            <a:lstStyle/>
            <a:p>
              <a:pPr algn="ctr"/>
              <a:r>
                <a:rPr lang="en-US" sz="1200" dirty="0" smtClean="0">
                  <a:solidFill>
                    <a:srgbClr val="000000"/>
                  </a:solidFill>
                </a:rPr>
                <a:t>Standardized interpretation guidelines</a:t>
              </a:r>
              <a:endParaRPr lang="en-US" sz="1200" dirty="0">
                <a:solidFill>
                  <a:srgbClr val="000000"/>
                </a:solidFill>
              </a:endParaRPr>
            </a:p>
          </p:txBody>
        </p:sp>
        <p:sp>
          <p:nvSpPr>
            <p:cNvPr id="56" name="TextBox 55"/>
            <p:cNvSpPr txBox="1"/>
            <p:nvPr/>
          </p:nvSpPr>
          <p:spPr>
            <a:xfrm>
              <a:off x="4780765" y="4396456"/>
              <a:ext cx="740987" cy="830997"/>
            </a:xfrm>
            <a:prstGeom prst="rect">
              <a:avLst/>
            </a:prstGeom>
            <a:noFill/>
          </p:spPr>
          <p:txBody>
            <a:bodyPr wrap="square" rtlCol="0">
              <a:spAutoFit/>
            </a:bodyPr>
            <a:lstStyle/>
            <a:p>
              <a:pPr algn="ctr"/>
              <a:r>
                <a:rPr lang="en-US" sz="1200" dirty="0" smtClean="0"/>
                <a:t>ACMG </a:t>
              </a:r>
              <a:r>
                <a:rPr lang="en-US" sz="1200" dirty="0" smtClean="0"/>
                <a:t> </a:t>
              </a:r>
              <a:r>
                <a:rPr lang="en-US" sz="1200" dirty="0" smtClean="0"/>
                <a:t/>
              </a:r>
              <a:br>
                <a:rPr lang="en-US" sz="1200" dirty="0" smtClean="0"/>
              </a:br>
              <a:r>
                <a:rPr lang="en-US" sz="1200" dirty="0" smtClean="0"/>
                <a:t>AMP</a:t>
              </a:r>
            </a:p>
            <a:p>
              <a:pPr algn="ctr"/>
              <a:r>
                <a:rPr lang="en-US" sz="1200" dirty="0" smtClean="0"/>
                <a:t>+</a:t>
              </a:r>
              <a:br>
                <a:rPr lang="en-US" sz="1200" dirty="0" smtClean="0"/>
              </a:br>
              <a:r>
                <a:rPr lang="en-US" sz="1200" dirty="0" smtClean="0"/>
                <a:t>ClinGen</a:t>
              </a:r>
              <a:endParaRPr lang="en-US" sz="1200" dirty="0"/>
            </a:p>
          </p:txBody>
        </p:sp>
      </p:grpSp>
      <p:pic>
        <p:nvPicPr>
          <p:cNvPr id="61" name="Picture 60"/>
          <p:cNvPicPr>
            <a:picLocks noChangeAspect="1"/>
          </p:cNvPicPr>
          <p:nvPr/>
        </p:nvPicPr>
        <p:blipFill>
          <a:blip r:embed="rId7"/>
          <a:stretch>
            <a:fillRect/>
          </a:stretch>
        </p:blipFill>
        <p:spPr>
          <a:xfrm>
            <a:off x="3238966" y="768015"/>
            <a:ext cx="539496" cy="539496"/>
          </a:xfrm>
          <a:prstGeom prst="rect">
            <a:avLst/>
          </a:prstGeom>
          <a:effectLst/>
        </p:spPr>
      </p:pic>
      <p:cxnSp>
        <p:nvCxnSpPr>
          <p:cNvPr id="62" name="Elbow Connector 61"/>
          <p:cNvCxnSpPr>
            <a:stCxn id="45" idx="3"/>
            <a:endCxn id="61" idx="3"/>
          </p:cNvCxnSpPr>
          <p:nvPr/>
        </p:nvCxnSpPr>
        <p:spPr>
          <a:xfrm>
            <a:off x="3725896" y="531947"/>
            <a:ext cx="52567" cy="505817"/>
          </a:xfrm>
          <a:prstGeom prst="bentConnector3">
            <a:avLst>
              <a:gd name="adj1" fmla="val 534874"/>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8"/>
          <a:stretch>
            <a:fillRect/>
          </a:stretch>
        </p:blipFill>
        <p:spPr>
          <a:xfrm>
            <a:off x="1938128" y="764544"/>
            <a:ext cx="536406" cy="536406"/>
          </a:xfrm>
          <a:prstGeom prst="rect">
            <a:avLst/>
          </a:prstGeom>
          <a:effectLst/>
        </p:spPr>
      </p:pic>
      <p:cxnSp>
        <p:nvCxnSpPr>
          <p:cNvPr id="64" name="Elbow Connector 63"/>
          <p:cNvCxnSpPr>
            <a:stCxn id="5" idx="3"/>
            <a:endCxn id="63" idx="3"/>
          </p:cNvCxnSpPr>
          <p:nvPr/>
        </p:nvCxnSpPr>
        <p:spPr>
          <a:xfrm>
            <a:off x="2439818" y="531948"/>
            <a:ext cx="34716" cy="500801"/>
          </a:xfrm>
          <a:prstGeom prst="bentConnector3">
            <a:avLst>
              <a:gd name="adj1" fmla="val 758486"/>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5" name="Picture 64"/>
          <p:cNvPicPr>
            <a:picLocks noChangeAspect="1"/>
          </p:cNvPicPr>
          <p:nvPr/>
        </p:nvPicPr>
        <p:blipFill>
          <a:blip r:embed="rId9"/>
          <a:stretch>
            <a:fillRect/>
          </a:stretch>
        </p:blipFill>
        <p:spPr>
          <a:xfrm>
            <a:off x="4679265" y="759620"/>
            <a:ext cx="541328" cy="541328"/>
          </a:xfrm>
          <a:prstGeom prst="rect">
            <a:avLst/>
          </a:prstGeom>
          <a:effectLst/>
        </p:spPr>
      </p:pic>
      <p:cxnSp>
        <p:nvCxnSpPr>
          <p:cNvPr id="66" name="Elbow Connector 65"/>
          <p:cNvCxnSpPr>
            <a:stCxn id="46" idx="3"/>
            <a:endCxn id="65" idx="3"/>
          </p:cNvCxnSpPr>
          <p:nvPr/>
        </p:nvCxnSpPr>
        <p:spPr>
          <a:xfrm>
            <a:off x="5132125" y="522202"/>
            <a:ext cx="88467" cy="508082"/>
          </a:xfrm>
          <a:prstGeom prst="bentConnector3">
            <a:avLst>
              <a:gd name="adj1" fmla="val 251503"/>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39" name="Picture 238"/>
          <p:cNvPicPr>
            <a:picLocks noChangeAspect="1"/>
          </p:cNvPicPr>
          <p:nvPr/>
        </p:nvPicPr>
        <p:blipFill>
          <a:blip r:embed="rId10"/>
          <a:stretch>
            <a:fillRect/>
          </a:stretch>
        </p:blipFill>
        <p:spPr>
          <a:xfrm>
            <a:off x="3173718" y="2297120"/>
            <a:ext cx="676656" cy="676656"/>
          </a:xfrm>
          <a:prstGeom prst="rect">
            <a:avLst/>
          </a:prstGeom>
        </p:spPr>
      </p:pic>
      <p:pic>
        <p:nvPicPr>
          <p:cNvPr id="245" name="Picture 244"/>
          <p:cNvPicPr>
            <a:picLocks noChangeAspect="1"/>
          </p:cNvPicPr>
          <p:nvPr/>
        </p:nvPicPr>
        <p:blipFill>
          <a:blip r:embed="rId5"/>
          <a:stretch>
            <a:fillRect/>
          </a:stretch>
        </p:blipFill>
        <p:spPr>
          <a:xfrm>
            <a:off x="5382338" y="2940094"/>
            <a:ext cx="678579" cy="678579"/>
          </a:xfrm>
          <a:prstGeom prst="rect">
            <a:avLst/>
          </a:prstGeom>
        </p:spPr>
      </p:pic>
      <p:cxnSp>
        <p:nvCxnSpPr>
          <p:cNvPr id="250" name="Elbow Connector 249"/>
          <p:cNvCxnSpPr>
            <a:stCxn id="27" idx="1"/>
            <a:endCxn id="15" idx="3"/>
          </p:cNvCxnSpPr>
          <p:nvPr/>
        </p:nvCxnSpPr>
        <p:spPr>
          <a:xfrm rot="10800000" flipV="1">
            <a:off x="7301834" y="3998781"/>
            <a:ext cx="3666715" cy="1718080"/>
          </a:xfrm>
          <a:prstGeom prst="bentConnector3">
            <a:avLst>
              <a:gd name="adj1" fmla="val 50000"/>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
        <p:nvSpPr>
          <p:cNvPr id="258" name="TextBox 257"/>
          <p:cNvSpPr txBox="1"/>
          <p:nvPr/>
        </p:nvSpPr>
        <p:spPr>
          <a:xfrm>
            <a:off x="5797228" y="3365810"/>
            <a:ext cx="1747594" cy="461665"/>
          </a:xfrm>
          <a:prstGeom prst="rect">
            <a:avLst/>
          </a:prstGeom>
          <a:noFill/>
        </p:spPr>
        <p:txBody>
          <a:bodyPr wrap="none" rtlCol="0">
            <a:spAutoFit/>
          </a:bodyPr>
          <a:lstStyle/>
          <a:p>
            <a:pPr algn="ctr"/>
            <a:r>
              <a:rPr lang="en-US" sz="1200" dirty="0" smtClean="0"/>
              <a:t>Associated Variants</a:t>
            </a:r>
            <a:endParaRPr lang="en-US" sz="1200" dirty="0"/>
          </a:p>
          <a:p>
            <a:pPr algn="ctr"/>
            <a:r>
              <a:rPr lang="en-US" sz="1200" dirty="0" smtClean="0"/>
              <a:t>(with relevant metadata)</a:t>
            </a:r>
          </a:p>
        </p:txBody>
      </p:sp>
      <p:cxnSp>
        <p:nvCxnSpPr>
          <p:cNvPr id="141" name="Elbow Connector 140"/>
          <p:cNvCxnSpPr>
            <a:stCxn id="168" idx="2"/>
            <a:endCxn id="158" idx="0"/>
          </p:cNvCxnSpPr>
          <p:nvPr/>
        </p:nvCxnSpPr>
        <p:spPr>
          <a:xfrm rot="16200000" flipH="1">
            <a:off x="6632905" y="1188564"/>
            <a:ext cx="967021" cy="1254024"/>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2" name="Elbow Connector 141"/>
          <p:cNvCxnSpPr>
            <a:stCxn id="165" idx="2"/>
            <a:endCxn id="158" idx="0"/>
          </p:cNvCxnSpPr>
          <p:nvPr/>
        </p:nvCxnSpPr>
        <p:spPr>
          <a:xfrm rot="5400000">
            <a:off x="7270125" y="1825784"/>
            <a:ext cx="946606" cy="1"/>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3" name="Elbow Connector 142"/>
          <p:cNvCxnSpPr>
            <a:stCxn id="159" idx="2"/>
            <a:endCxn id="158" idx="0"/>
          </p:cNvCxnSpPr>
          <p:nvPr/>
        </p:nvCxnSpPr>
        <p:spPr>
          <a:xfrm rot="5400000">
            <a:off x="7980461" y="1106388"/>
            <a:ext cx="955666" cy="1429733"/>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6846226" y="53163"/>
            <a:ext cx="1954381" cy="276999"/>
          </a:xfrm>
          <a:prstGeom prst="rect">
            <a:avLst/>
          </a:prstGeom>
          <a:noFill/>
          <a:effectLst/>
        </p:spPr>
        <p:txBody>
          <a:bodyPr wrap="none" rtlCol="0">
            <a:spAutoFit/>
          </a:bodyPr>
          <a:lstStyle/>
          <a:p>
            <a:r>
              <a:rPr lang="en-US" sz="1200" dirty="0" smtClean="0"/>
              <a:t>Clinical Genetic Testing Labs</a:t>
            </a:r>
            <a:endParaRPr lang="en-US" sz="1200" dirty="0"/>
          </a:p>
        </p:txBody>
      </p:sp>
      <p:sp>
        <p:nvSpPr>
          <p:cNvPr id="146" name="TextBox 145"/>
          <p:cNvSpPr txBox="1"/>
          <p:nvPr/>
        </p:nvSpPr>
        <p:spPr>
          <a:xfrm>
            <a:off x="8274626" y="2297120"/>
            <a:ext cx="1124301" cy="646331"/>
          </a:xfrm>
          <a:prstGeom prst="rect">
            <a:avLst/>
          </a:prstGeom>
          <a:noFill/>
          <a:effectLst/>
        </p:spPr>
        <p:txBody>
          <a:bodyPr wrap="none" rtlCol="0">
            <a:spAutoFit/>
          </a:bodyPr>
          <a:lstStyle/>
          <a:p>
            <a:r>
              <a:rPr lang="en-US" sz="1200" dirty="0" smtClean="0"/>
              <a:t>Clinical sample</a:t>
            </a:r>
            <a:br>
              <a:rPr lang="en-US" sz="1200" dirty="0" smtClean="0"/>
            </a:br>
            <a:r>
              <a:rPr lang="en-US" sz="1200" dirty="0" smtClean="0"/>
              <a:t>repository</a:t>
            </a:r>
            <a:br>
              <a:rPr lang="en-US" sz="1200" dirty="0" smtClean="0"/>
            </a:br>
            <a:r>
              <a:rPr lang="en-US" sz="1200" dirty="0" smtClean="0"/>
              <a:t>(e.g. ILDB)</a:t>
            </a:r>
            <a:endParaRPr lang="en-US" sz="1200" dirty="0"/>
          </a:p>
        </p:txBody>
      </p:sp>
      <p:sp>
        <p:nvSpPr>
          <p:cNvPr id="147" name="TextBox 146"/>
          <p:cNvSpPr txBox="1"/>
          <p:nvPr/>
        </p:nvSpPr>
        <p:spPr>
          <a:xfrm>
            <a:off x="7790295" y="1859412"/>
            <a:ext cx="281748" cy="276999"/>
          </a:xfrm>
          <a:prstGeom prst="rect">
            <a:avLst/>
          </a:prstGeom>
          <a:noFill/>
          <a:effectLst/>
        </p:spPr>
        <p:txBody>
          <a:bodyPr wrap="none" rtlCol="0">
            <a:spAutoFit/>
          </a:bodyPr>
          <a:lstStyle/>
          <a:p>
            <a:r>
              <a:rPr lang="en-US" sz="1200" dirty="0" smtClean="0"/>
              <a:t>G</a:t>
            </a:r>
            <a:endParaRPr lang="en-US" sz="1200" dirty="0"/>
          </a:p>
        </p:txBody>
      </p:sp>
      <p:pic>
        <p:nvPicPr>
          <p:cNvPr id="151" name="Picture 150"/>
          <p:cNvPicPr>
            <a:picLocks noChangeAspect="1"/>
          </p:cNvPicPr>
          <p:nvPr/>
        </p:nvPicPr>
        <p:blipFill>
          <a:blip r:embed="rId3"/>
          <a:stretch>
            <a:fillRect/>
          </a:stretch>
        </p:blipFill>
        <p:spPr>
          <a:xfrm>
            <a:off x="8881583" y="318269"/>
            <a:ext cx="465194" cy="465194"/>
          </a:xfrm>
          <a:prstGeom prst="rect">
            <a:avLst/>
          </a:prstGeom>
          <a:effectLst/>
        </p:spPr>
      </p:pic>
      <p:cxnSp>
        <p:nvCxnSpPr>
          <p:cNvPr id="157" name="Elbow Connector 156"/>
          <p:cNvCxnSpPr>
            <a:stCxn id="151" idx="3"/>
            <a:endCxn id="159" idx="3"/>
          </p:cNvCxnSpPr>
          <p:nvPr/>
        </p:nvCxnSpPr>
        <p:spPr>
          <a:xfrm>
            <a:off x="9346777" y="550866"/>
            <a:ext cx="96131" cy="522807"/>
          </a:xfrm>
          <a:prstGeom prst="bentConnector3">
            <a:avLst>
              <a:gd name="adj1" fmla="val 337801"/>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158" name="Picture 157"/>
          <p:cNvPicPr>
            <a:picLocks noChangeAspect="1"/>
          </p:cNvPicPr>
          <p:nvPr/>
        </p:nvPicPr>
        <p:blipFill>
          <a:blip r:embed="rId10"/>
          <a:stretch>
            <a:fillRect/>
          </a:stretch>
        </p:blipFill>
        <p:spPr>
          <a:xfrm>
            <a:off x="7405099" y="2299087"/>
            <a:ext cx="676656" cy="676656"/>
          </a:xfrm>
          <a:prstGeom prst="rect">
            <a:avLst/>
          </a:prstGeom>
        </p:spPr>
      </p:pic>
      <p:pic>
        <p:nvPicPr>
          <p:cNvPr id="159" name="Picture 158"/>
          <p:cNvPicPr>
            <a:picLocks noChangeAspect="1"/>
          </p:cNvPicPr>
          <p:nvPr/>
        </p:nvPicPr>
        <p:blipFill>
          <a:blip r:embed="rId11"/>
          <a:stretch>
            <a:fillRect/>
          </a:stretch>
        </p:blipFill>
        <p:spPr>
          <a:xfrm>
            <a:off x="8903412" y="803925"/>
            <a:ext cx="539496" cy="539496"/>
          </a:xfrm>
          <a:prstGeom prst="rect">
            <a:avLst/>
          </a:prstGeom>
          <a:effectLst/>
        </p:spPr>
      </p:pic>
      <p:pic>
        <p:nvPicPr>
          <p:cNvPr id="163" name="Picture 162"/>
          <p:cNvPicPr>
            <a:picLocks noChangeAspect="1"/>
          </p:cNvPicPr>
          <p:nvPr/>
        </p:nvPicPr>
        <p:blipFill>
          <a:blip r:embed="rId3"/>
          <a:stretch>
            <a:fillRect/>
          </a:stretch>
        </p:blipFill>
        <p:spPr>
          <a:xfrm>
            <a:off x="7470453" y="327329"/>
            <a:ext cx="465194" cy="465194"/>
          </a:xfrm>
          <a:prstGeom prst="rect">
            <a:avLst/>
          </a:prstGeom>
          <a:effectLst/>
        </p:spPr>
      </p:pic>
      <p:cxnSp>
        <p:nvCxnSpPr>
          <p:cNvPr id="164" name="Elbow Connector 163"/>
          <p:cNvCxnSpPr>
            <a:stCxn id="163" idx="3"/>
            <a:endCxn id="165" idx="3"/>
          </p:cNvCxnSpPr>
          <p:nvPr/>
        </p:nvCxnSpPr>
        <p:spPr>
          <a:xfrm>
            <a:off x="7935647" y="559926"/>
            <a:ext cx="77529" cy="522807"/>
          </a:xfrm>
          <a:prstGeom prst="bentConnector3">
            <a:avLst>
              <a:gd name="adj1" fmla="val 394857"/>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165" name="Picture 164"/>
          <p:cNvPicPr>
            <a:picLocks noChangeAspect="1"/>
          </p:cNvPicPr>
          <p:nvPr/>
        </p:nvPicPr>
        <p:blipFill>
          <a:blip r:embed="rId11"/>
          <a:stretch>
            <a:fillRect/>
          </a:stretch>
        </p:blipFill>
        <p:spPr>
          <a:xfrm>
            <a:off x="7473680" y="812985"/>
            <a:ext cx="539496" cy="539496"/>
          </a:xfrm>
          <a:prstGeom prst="rect">
            <a:avLst/>
          </a:prstGeom>
          <a:effectLst/>
        </p:spPr>
      </p:pic>
      <p:pic>
        <p:nvPicPr>
          <p:cNvPr id="166" name="Picture 165"/>
          <p:cNvPicPr>
            <a:picLocks noChangeAspect="1"/>
          </p:cNvPicPr>
          <p:nvPr/>
        </p:nvPicPr>
        <p:blipFill>
          <a:blip r:embed="rId3"/>
          <a:stretch>
            <a:fillRect/>
          </a:stretch>
        </p:blipFill>
        <p:spPr>
          <a:xfrm>
            <a:off x="6197826" y="306914"/>
            <a:ext cx="465194" cy="465194"/>
          </a:xfrm>
          <a:prstGeom prst="rect">
            <a:avLst/>
          </a:prstGeom>
          <a:effectLst/>
        </p:spPr>
      </p:pic>
      <p:cxnSp>
        <p:nvCxnSpPr>
          <p:cNvPr id="167" name="Elbow Connector 166"/>
          <p:cNvCxnSpPr>
            <a:stCxn id="166" idx="3"/>
            <a:endCxn id="168" idx="3"/>
          </p:cNvCxnSpPr>
          <p:nvPr/>
        </p:nvCxnSpPr>
        <p:spPr>
          <a:xfrm>
            <a:off x="6663020" y="539511"/>
            <a:ext cx="96131" cy="522807"/>
          </a:xfrm>
          <a:prstGeom prst="bentConnector3">
            <a:avLst>
              <a:gd name="adj1" fmla="val 337801"/>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168" name="Picture 167"/>
          <p:cNvPicPr>
            <a:picLocks noChangeAspect="1"/>
          </p:cNvPicPr>
          <p:nvPr/>
        </p:nvPicPr>
        <p:blipFill>
          <a:blip r:embed="rId11"/>
          <a:stretch>
            <a:fillRect/>
          </a:stretch>
        </p:blipFill>
        <p:spPr>
          <a:xfrm>
            <a:off x="6219655" y="792570"/>
            <a:ext cx="539496" cy="539496"/>
          </a:xfrm>
          <a:prstGeom prst="rect">
            <a:avLst/>
          </a:prstGeom>
          <a:effectLst/>
        </p:spPr>
      </p:pic>
      <p:cxnSp>
        <p:nvCxnSpPr>
          <p:cNvPr id="175" name="Elbow Connector 174"/>
          <p:cNvCxnSpPr>
            <a:stCxn id="158" idx="1"/>
            <a:endCxn id="245" idx="0"/>
          </p:cNvCxnSpPr>
          <p:nvPr/>
        </p:nvCxnSpPr>
        <p:spPr>
          <a:xfrm rot="10800000" flipV="1">
            <a:off x="5721629" y="2637414"/>
            <a:ext cx="1683471" cy="302679"/>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53" name="Picture 252"/>
          <p:cNvPicPr>
            <a:picLocks noChangeAspect="1"/>
          </p:cNvPicPr>
          <p:nvPr/>
        </p:nvPicPr>
        <p:blipFill>
          <a:blip r:embed="rId12"/>
          <a:stretch>
            <a:fillRect/>
          </a:stretch>
        </p:blipFill>
        <p:spPr>
          <a:xfrm>
            <a:off x="3445079" y="3961053"/>
            <a:ext cx="1905223" cy="1622968"/>
          </a:xfrm>
          <a:prstGeom prst="rect">
            <a:avLst/>
          </a:prstGeom>
        </p:spPr>
      </p:pic>
      <p:sp>
        <p:nvSpPr>
          <p:cNvPr id="211" name="TextBox 210"/>
          <p:cNvSpPr txBox="1"/>
          <p:nvPr/>
        </p:nvSpPr>
        <p:spPr>
          <a:xfrm>
            <a:off x="7093370" y="2355036"/>
            <a:ext cx="281748" cy="276999"/>
          </a:xfrm>
          <a:prstGeom prst="rect">
            <a:avLst/>
          </a:prstGeom>
          <a:noFill/>
          <a:effectLst/>
        </p:spPr>
        <p:txBody>
          <a:bodyPr wrap="none" rtlCol="0">
            <a:spAutoFit/>
          </a:bodyPr>
          <a:lstStyle/>
          <a:p>
            <a:r>
              <a:rPr lang="en-US" sz="1200" dirty="0" smtClean="0"/>
              <a:t>H</a:t>
            </a:r>
            <a:endParaRPr lang="en-US" sz="1200" dirty="0"/>
          </a:p>
        </p:txBody>
      </p:sp>
      <p:pic>
        <p:nvPicPr>
          <p:cNvPr id="14" name="Picture 13"/>
          <p:cNvPicPr>
            <a:picLocks noChangeAspect="1"/>
          </p:cNvPicPr>
          <p:nvPr/>
        </p:nvPicPr>
        <p:blipFill>
          <a:blip r:embed="rId13"/>
          <a:stretch>
            <a:fillRect/>
          </a:stretch>
        </p:blipFill>
        <p:spPr>
          <a:xfrm>
            <a:off x="3527898" y="6764135"/>
            <a:ext cx="3098800" cy="2037461"/>
          </a:xfrm>
          <a:prstGeom prst="rect">
            <a:avLst/>
          </a:prstGeom>
          <a:effectLst/>
        </p:spPr>
      </p:pic>
      <p:sp>
        <p:nvSpPr>
          <p:cNvPr id="31" name="TextBox 30"/>
          <p:cNvSpPr txBox="1"/>
          <p:nvPr/>
        </p:nvSpPr>
        <p:spPr>
          <a:xfrm>
            <a:off x="3389809" y="7002197"/>
            <a:ext cx="836362" cy="461665"/>
          </a:xfrm>
          <a:prstGeom prst="rect">
            <a:avLst/>
          </a:prstGeom>
          <a:noFill/>
          <a:effectLst/>
        </p:spPr>
        <p:txBody>
          <a:bodyPr wrap="none" rtlCol="0">
            <a:spAutoFit/>
          </a:bodyPr>
          <a:lstStyle/>
          <a:p>
            <a:r>
              <a:rPr lang="en-US" sz="1200" dirty="0" err="1" smtClean="0"/>
              <a:t>ClinVar</a:t>
            </a:r>
            <a:r>
              <a:rPr lang="en-US" sz="1200" dirty="0" smtClean="0"/>
              <a:t> /</a:t>
            </a:r>
          </a:p>
          <a:p>
            <a:r>
              <a:rPr lang="en-US" sz="1200" dirty="0" err="1" smtClean="0"/>
              <a:t>ClinGenKB</a:t>
            </a:r>
            <a:endParaRPr lang="en-US" sz="1200" dirty="0"/>
          </a:p>
        </p:txBody>
      </p:sp>
      <p:pic>
        <p:nvPicPr>
          <p:cNvPr id="74" name="Picture 73"/>
          <p:cNvPicPr>
            <a:picLocks noChangeAspect="1"/>
          </p:cNvPicPr>
          <p:nvPr/>
        </p:nvPicPr>
        <p:blipFill>
          <a:blip r:embed="rId11"/>
          <a:stretch>
            <a:fillRect/>
          </a:stretch>
        </p:blipFill>
        <p:spPr>
          <a:xfrm>
            <a:off x="6553568" y="8041003"/>
            <a:ext cx="539496" cy="539496"/>
          </a:xfrm>
          <a:prstGeom prst="rect">
            <a:avLst/>
          </a:prstGeom>
          <a:effectLst/>
        </p:spPr>
      </p:pic>
      <p:pic>
        <p:nvPicPr>
          <p:cNvPr id="75" name="Picture 74"/>
          <p:cNvPicPr>
            <a:picLocks noChangeAspect="1"/>
          </p:cNvPicPr>
          <p:nvPr/>
        </p:nvPicPr>
        <p:blipFill>
          <a:blip r:embed="rId11"/>
          <a:stretch>
            <a:fillRect/>
          </a:stretch>
        </p:blipFill>
        <p:spPr>
          <a:xfrm>
            <a:off x="5949408" y="8571739"/>
            <a:ext cx="539496" cy="539496"/>
          </a:xfrm>
          <a:prstGeom prst="rect">
            <a:avLst/>
          </a:prstGeom>
          <a:effectLst/>
        </p:spPr>
      </p:pic>
      <p:pic>
        <p:nvPicPr>
          <p:cNvPr id="212" name="Picture 211"/>
          <p:cNvPicPr>
            <a:picLocks noChangeAspect="1"/>
          </p:cNvPicPr>
          <p:nvPr/>
        </p:nvPicPr>
        <p:blipFill>
          <a:blip r:embed="rId8"/>
          <a:stretch>
            <a:fillRect/>
          </a:stretch>
        </p:blipFill>
        <p:spPr>
          <a:xfrm>
            <a:off x="3042127" y="8127602"/>
            <a:ext cx="536406" cy="536406"/>
          </a:xfrm>
          <a:prstGeom prst="rect">
            <a:avLst/>
          </a:prstGeom>
          <a:effectLst/>
        </p:spPr>
      </p:pic>
      <p:pic>
        <p:nvPicPr>
          <p:cNvPr id="213" name="Picture 212"/>
          <p:cNvPicPr>
            <a:picLocks noChangeAspect="1"/>
          </p:cNvPicPr>
          <p:nvPr/>
        </p:nvPicPr>
        <p:blipFill>
          <a:blip r:embed="rId7"/>
          <a:stretch>
            <a:fillRect/>
          </a:stretch>
        </p:blipFill>
        <p:spPr>
          <a:xfrm>
            <a:off x="3796681" y="8559745"/>
            <a:ext cx="539496" cy="539496"/>
          </a:xfrm>
          <a:prstGeom prst="rect">
            <a:avLst/>
          </a:prstGeom>
          <a:effectLst/>
        </p:spPr>
      </p:pic>
      <p:pic>
        <p:nvPicPr>
          <p:cNvPr id="215" name="Picture 214"/>
          <p:cNvPicPr>
            <a:picLocks noChangeAspect="1"/>
          </p:cNvPicPr>
          <p:nvPr/>
        </p:nvPicPr>
        <p:blipFill>
          <a:blip r:embed="rId9"/>
          <a:stretch>
            <a:fillRect/>
          </a:stretch>
        </p:blipFill>
        <p:spPr>
          <a:xfrm>
            <a:off x="5094724" y="8715493"/>
            <a:ext cx="541328" cy="541328"/>
          </a:xfrm>
          <a:prstGeom prst="rect">
            <a:avLst/>
          </a:prstGeom>
          <a:effectLst/>
        </p:spPr>
      </p:pic>
      <p:cxnSp>
        <p:nvCxnSpPr>
          <p:cNvPr id="268" name="Elbow Connector 267"/>
          <p:cNvCxnSpPr>
            <a:stCxn id="15" idx="2"/>
            <a:endCxn id="14" idx="0"/>
          </p:cNvCxnSpPr>
          <p:nvPr/>
        </p:nvCxnSpPr>
        <p:spPr>
          <a:xfrm rot="5400000">
            <a:off x="5665929" y="5814031"/>
            <a:ext cx="361474" cy="1538735"/>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0" name="Elbow Connector 289"/>
          <p:cNvCxnSpPr>
            <a:stCxn id="294" idx="2"/>
            <a:endCxn id="151" idx="3"/>
          </p:cNvCxnSpPr>
          <p:nvPr/>
        </p:nvCxnSpPr>
        <p:spPr>
          <a:xfrm rot="5400000" flipH="1" flipV="1">
            <a:off x="3727238" y="3754993"/>
            <a:ext cx="8823665" cy="2415411"/>
          </a:xfrm>
          <a:prstGeom prst="bentConnector4">
            <a:avLst>
              <a:gd name="adj1" fmla="val -2591"/>
              <a:gd name="adj2" fmla="val 121983"/>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1" name="Elbow Connector 290"/>
          <p:cNvCxnSpPr>
            <a:stCxn id="292" idx="2"/>
            <a:endCxn id="151" idx="3"/>
          </p:cNvCxnSpPr>
          <p:nvPr/>
        </p:nvCxnSpPr>
        <p:spPr>
          <a:xfrm rot="5400000" flipH="1" flipV="1">
            <a:off x="4392263" y="3752572"/>
            <a:ext cx="8156220" cy="1752807"/>
          </a:xfrm>
          <a:prstGeom prst="bentConnector4">
            <a:avLst>
              <a:gd name="adj1" fmla="val -2803"/>
              <a:gd name="adj2" fmla="val 130294"/>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92" name="Picture 291"/>
          <p:cNvPicPr>
            <a:picLocks noChangeAspect="1"/>
          </p:cNvPicPr>
          <p:nvPr/>
        </p:nvPicPr>
        <p:blipFill>
          <a:blip r:embed="rId3"/>
          <a:stretch>
            <a:fillRect/>
          </a:stretch>
        </p:blipFill>
        <p:spPr>
          <a:xfrm>
            <a:off x="7361373" y="8241892"/>
            <a:ext cx="465194" cy="465194"/>
          </a:xfrm>
          <a:prstGeom prst="rect">
            <a:avLst/>
          </a:prstGeom>
          <a:effectLst/>
        </p:spPr>
      </p:pic>
      <p:cxnSp>
        <p:nvCxnSpPr>
          <p:cNvPr id="293" name="Elbow Connector 292"/>
          <p:cNvCxnSpPr>
            <a:stCxn id="292" idx="1"/>
            <a:endCxn id="74" idx="3"/>
          </p:cNvCxnSpPr>
          <p:nvPr/>
        </p:nvCxnSpPr>
        <p:spPr>
          <a:xfrm rot="10800000">
            <a:off x="7093065" y="8310751"/>
            <a:ext cx="268309" cy="163738"/>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94" name="Picture 293"/>
          <p:cNvPicPr>
            <a:picLocks noChangeAspect="1"/>
          </p:cNvPicPr>
          <p:nvPr/>
        </p:nvPicPr>
        <p:blipFill>
          <a:blip r:embed="rId3"/>
          <a:stretch>
            <a:fillRect/>
          </a:stretch>
        </p:blipFill>
        <p:spPr>
          <a:xfrm>
            <a:off x="6698769" y="8909337"/>
            <a:ext cx="465194" cy="465194"/>
          </a:xfrm>
          <a:prstGeom prst="rect">
            <a:avLst/>
          </a:prstGeom>
          <a:effectLst/>
        </p:spPr>
      </p:pic>
      <p:cxnSp>
        <p:nvCxnSpPr>
          <p:cNvPr id="295" name="Elbow Connector 294"/>
          <p:cNvCxnSpPr>
            <a:stCxn id="294" idx="1"/>
            <a:endCxn id="75" idx="3"/>
          </p:cNvCxnSpPr>
          <p:nvPr/>
        </p:nvCxnSpPr>
        <p:spPr>
          <a:xfrm rot="10800000">
            <a:off x="6488905" y="8841488"/>
            <a:ext cx="209865" cy="300447"/>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96" name="Group 295"/>
          <p:cNvGrpSpPr/>
          <p:nvPr/>
        </p:nvGrpSpPr>
        <p:grpSpPr>
          <a:xfrm>
            <a:off x="10290622" y="8128031"/>
            <a:ext cx="2569405" cy="1780052"/>
            <a:chOff x="8381721" y="7700947"/>
            <a:chExt cx="2569405" cy="1780052"/>
          </a:xfrm>
        </p:grpSpPr>
        <p:cxnSp>
          <p:nvCxnSpPr>
            <p:cNvPr id="297" name="Straight Connector 296"/>
            <p:cNvCxnSpPr/>
            <p:nvPr/>
          </p:nvCxnSpPr>
          <p:spPr>
            <a:xfrm flipV="1">
              <a:off x="8709309" y="7700947"/>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p:nvPr/>
          </p:nvCxnSpPr>
          <p:spPr>
            <a:xfrm flipV="1">
              <a:off x="8709309" y="9162965"/>
              <a:ext cx="2241817" cy="1763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99" name="Freeform 298"/>
            <p:cNvSpPr/>
            <p:nvPr/>
          </p:nvSpPr>
          <p:spPr>
            <a:xfrm>
              <a:off x="8710915" y="8154709"/>
              <a:ext cx="1155919" cy="1043657"/>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2" name="TextBox 301"/>
            <p:cNvSpPr txBox="1"/>
            <p:nvPr/>
          </p:nvSpPr>
          <p:spPr>
            <a:xfrm>
              <a:off x="9522826" y="9204000"/>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03" name="TextBox 302"/>
            <p:cNvSpPr txBox="1"/>
            <p:nvPr/>
          </p:nvSpPr>
          <p:spPr>
            <a:xfrm rot="16200000">
              <a:off x="8120111" y="8416320"/>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04" name="Straight Connector 303"/>
            <p:cNvCxnSpPr/>
            <p:nvPr/>
          </p:nvCxnSpPr>
          <p:spPr>
            <a:xfrm flipH="1">
              <a:off x="8709309" y="8172040"/>
              <a:ext cx="2132968" cy="4519"/>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9862966" y="8022572"/>
              <a:ext cx="0" cy="1165356"/>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06" name="Freeform 305"/>
            <p:cNvSpPr/>
            <p:nvPr/>
          </p:nvSpPr>
          <p:spPr>
            <a:xfrm>
              <a:off x="9866835" y="8031455"/>
              <a:ext cx="975441" cy="121543"/>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7" name="Straight Connector 306"/>
            <p:cNvCxnSpPr/>
            <p:nvPr/>
          </p:nvCxnSpPr>
          <p:spPr>
            <a:xfrm flipH="1">
              <a:off x="8725730" y="8022572"/>
              <a:ext cx="2116548" cy="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10842278" y="8022572"/>
              <a:ext cx="0" cy="1140393"/>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0634631" y="331158"/>
            <a:ext cx="2569405" cy="1809570"/>
            <a:chOff x="5247728" y="285600"/>
            <a:chExt cx="2569405" cy="1809570"/>
          </a:xfrm>
        </p:grpSpPr>
        <p:cxnSp>
          <p:nvCxnSpPr>
            <p:cNvPr id="317" name="Straight Connector 316"/>
            <p:cNvCxnSpPr/>
            <p:nvPr/>
          </p:nvCxnSpPr>
          <p:spPr>
            <a:xfrm flipV="1">
              <a:off x="5575316" y="315118"/>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flipV="1">
              <a:off x="5575316" y="1777136"/>
              <a:ext cx="2241817" cy="1763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19" name="Freeform 318"/>
            <p:cNvSpPr/>
            <p:nvPr/>
          </p:nvSpPr>
          <p:spPr>
            <a:xfrm>
              <a:off x="5576923" y="745789"/>
              <a:ext cx="1183232" cy="10667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1" name="TextBox 320"/>
            <p:cNvSpPr txBox="1"/>
            <p:nvPr/>
          </p:nvSpPr>
          <p:spPr>
            <a:xfrm>
              <a:off x="6388833" y="1818171"/>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22" name="TextBox 321"/>
            <p:cNvSpPr txBox="1"/>
            <p:nvPr/>
          </p:nvSpPr>
          <p:spPr>
            <a:xfrm rot="16200000">
              <a:off x="4986118" y="1030491"/>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23" name="Straight Connector 322"/>
            <p:cNvCxnSpPr>
              <a:stCxn id="319" idx="3"/>
            </p:cNvCxnSpPr>
            <p:nvPr/>
          </p:nvCxnSpPr>
          <p:spPr>
            <a:xfrm flipH="1">
              <a:off x="5576923" y="745789"/>
              <a:ext cx="118323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6780909" y="745789"/>
              <a:ext cx="1313" cy="1031347"/>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5" name="TextBox 324"/>
            <p:cNvSpPr txBox="1"/>
            <p:nvPr/>
          </p:nvSpPr>
          <p:spPr>
            <a:xfrm>
              <a:off x="5617533" y="285600"/>
              <a:ext cx="1240334" cy="461665"/>
            </a:xfrm>
            <a:prstGeom prst="rect">
              <a:avLst/>
            </a:prstGeom>
            <a:noFill/>
            <a:effectLst/>
          </p:spPr>
          <p:txBody>
            <a:bodyPr wrap="square" rtlCol="0">
              <a:spAutoFit/>
            </a:bodyPr>
            <a:lstStyle/>
            <a:p>
              <a:r>
                <a:rPr lang="en-US" sz="1200" dirty="0" smtClean="0"/>
                <a:t>Research + clinical samples</a:t>
              </a:r>
              <a:endParaRPr lang="en-US" sz="1200" dirty="0"/>
            </a:p>
          </p:txBody>
        </p:sp>
        <p:sp>
          <p:nvSpPr>
            <p:cNvPr id="328" name="TextBox 327"/>
            <p:cNvSpPr txBox="1"/>
            <p:nvPr/>
          </p:nvSpPr>
          <p:spPr>
            <a:xfrm>
              <a:off x="6797884" y="956595"/>
              <a:ext cx="907124" cy="461665"/>
            </a:xfrm>
            <a:prstGeom prst="rect">
              <a:avLst/>
            </a:prstGeom>
            <a:noFill/>
            <a:effectLst/>
          </p:spPr>
          <p:txBody>
            <a:bodyPr wrap="square" rtlCol="0">
              <a:spAutoFit/>
            </a:bodyPr>
            <a:lstStyle/>
            <a:p>
              <a:r>
                <a:rPr lang="en-US" sz="1200" dirty="0" smtClean="0"/>
                <a:t>detectable</a:t>
              </a:r>
              <a:br>
                <a:rPr lang="en-US" sz="1200" dirty="0" smtClean="0"/>
              </a:br>
              <a:r>
                <a:rPr lang="en-US" sz="1200" dirty="0" smtClean="0"/>
                <a:t>variants</a:t>
              </a:r>
              <a:endParaRPr lang="en-US" sz="1200" dirty="0"/>
            </a:p>
          </p:txBody>
        </p:sp>
      </p:grpSp>
      <p:pic>
        <p:nvPicPr>
          <p:cNvPr id="339" name="Picture 338"/>
          <p:cNvPicPr>
            <a:picLocks noChangeAspect="1"/>
          </p:cNvPicPr>
          <p:nvPr/>
        </p:nvPicPr>
        <p:blipFill>
          <a:blip r:embed="rId3"/>
          <a:stretch>
            <a:fillRect/>
          </a:stretch>
        </p:blipFill>
        <p:spPr>
          <a:xfrm>
            <a:off x="4545482" y="8989003"/>
            <a:ext cx="465194" cy="465194"/>
          </a:xfrm>
          <a:prstGeom prst="rect">
            <a:avLst/>
          </a:prstGeom>
          <a:effectLst/>
        </p:spPr>
      </p:pic>
      <p:cxnSp>
        <p:nvCxnSpPr>
          <p:cNvPr id="341" name="Elbow Connector 340"/>
          <p:cNvCxnSpPr>
            <a:stCxn id="339" idx="3"/>
            <a:endCxn id="215" idx="1"/>
          </p:cNvCxnSpPr>
          <p:nvPr/>
        </p:nvCxnSpPr>
        <p:spPr>
          <a:xfrm flipV="1">
            <a:off x="5010676" y="8986157"/>
            <a:ext cx="84048" cy="235443"/>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342" name="Picture 341"/>
          <p:cNvPicPr>
            <a:picLocks noChangeAspect="1"/>
          </p:cNvPicPr>
          <p:nvPr/>
        </p:nvPicPr>
        <p:blipFill>
          <a:blip r:embed="rId3"/>
          <a:stretch>
            <a:fillRect/>
          </a:stretch>
        </p:blipFill>
        <p:spPr>
          <a:xfrm>
            <a:off x="3458268" y="8970729"/>
            <a:ext cx="465194" cy="465194"/>
          </a:xfrm>
          <a:prstGeom prst="rect">
            <a:avLst/>
          </a:prstGeom>
          <a:effectLst/>
        </p:spPr>
      </p:pic>
      <p:cxnSp>
        <p:nvCxnSpPr>
          <p:cNvPr id="343" name="Elbow Connector 342"/>
          <p:cNvCxnSpPr>
            <a:stCxn id="342" idx="3"/>
            <a:endCxn id="213" idx="2"/>
          </p:cNvCxnSpPr>
          <p:nvPr/>
        </p:nvCxnSpPr>
        <p:spPr>
          <a:xfrm flipV="1">
            <a:off x="3923462" y="9099241"/>
            <a:ext cx="142967" cy="104085"/>
          </a:xfrm>
          <a:prstGeom prst="bentConnector2">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344" name="Picture 343"/>
          <p:cNvPicPr>
            <a:picLocks noChangeAspect="1"/>
          </p:cNvPicPr>
          <p:nvPr/>
        </p:nvPicPr>
        <p:blipFill>
          <a:blip r:embed="rId3"/>
          <a:stretch>
            <a:fillRect/>
          </a:stretch>
        </p:blipFill>
        <p:spPr>
          <a:xfrm>
            <a:off x="2707188" y="8575891"/>
            <a:ext cx="465194" cy="465194"/>
          </a:xfrm>
          <a:prstGeom prst="rect">
            <a:avLst/>
          </a:prstGeom>
          <a:effectLst/>
        </p:spPr>
      </p:pic>
      <p:cxnSp>
        <p:nvCxnSpPr>
          <p:cNvPr id="345" name="Elbow Connector 344"/>
          <p:cNvCxnSpPr>
            <a:stCxn id="344" idx="3"/>
            <a:endCxn id="212" idx="2"/>
          </p:cNvCxnSpPr>
          <p:nvPr/>
        </p:nvCxnSpPr>
        <p:spPr>
          <a:xfrm flipV="1">
            <a:off x="3172382" y="8664008"/>
            <a:ext cx="137948" cy="144480"/>
          </a:xfrm>
          <a:prstGeom prst="bentConnector2">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2" name="Elbow Connector 351"/>
          <p:cNvCxnSpPr>
            <a:stCxn id="344" idx="2"/>
            <a:endCxn id="5" idx="1"/>
          </p:cNvCxnSpPr>
          <p:nvPr/>
        </p:nvCxnSpPr>
        <p:spPr>
          <a:xfrm rot="5400000" flipH="1">
            <a:off x="-1797365" y="4303936"/>
            <a:ext cx="8509139" cy="965161"/>
          </a:xfrm>
          <a:prstGeom prst="bentConnector4">
            <a:avLst>
              <a:gd name="adj1" fmla="val -2687"/>
              <a:gd name="adj2" fmla="val 123685"/>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55" name="Elbow Connector 354"/>
          <p:cNvCxnSpPr>
            <a:stCxn id="342" idx="2"/>
            <a:endCxn id="5" idx="1"/>
          </p:cNvCxnSpPr>
          <p:nvPr/>
        </p:nvCxnSpPr>
        <p:spPr>
          <a:xfrm rot="5400000" flipH="1">
            <a:off x="-1619244" y="4125815"/>
            <a:ext cx="8903977" cy="1716241"/>
          </a:xfrm>
          <a:prstGeom prst="bentConnector4">
            <a:avLst>
              <a:gd name="adj1" fmla="val -2567"/>
              <a:gd name="adj2" fmla="val 11332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63" name="Elbow Connector 362"/>
          <p:cNvCxnSpPr>
            <a:stCxn id="339" idx="2"/>
            <a:endCxn id="5" idx="1"/>
          </p:cNvCxnSpPr>
          <p:nvPr/>
        </p:nvCxnSpPr>
        <p:spPr>
          <a:xfrm rot="5400000" flipH="1">
            <a:off x="-1084774" y="3591345"/>
            <a:ext cx="8922251" cy="2803455"/>
          </a:xfrm>
          <a:prstGeom prst="bentConnector4">
            <a:avLst>
              <a:gd name="adj1" fmla="val -2336"/>
              <a:gd name="adj2" fmla="val 108154"/>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84" name="TextBox 383"/>
          <p:cNvSpPr txBox="1"/>
          <p:nvPr/>
        </p:nvSpPr>
        <p:spPr>
          <a:xfrm>
            <a:off x="5065295" y="6293251"/>
            <a:ext cx="259807" cy="276999"/>
          </a:xfrm>
          <a:prstGeom prst="rect">
            <a:avLst/>
          </a:prstGeom>
          <a:noFill/>
          <a:effectLst/>
        </p:spPr>
        <p:txBody>
          <a:bodyPr wrap="none" rtlCol="0">
            <a:spAutoFit/>
          </a:bodyPr>
          <a:lstStyle/>
          <a:p>
            <a:r>
              <a:rPr lang="en-US" sz="1200" dirty="0" smtClean="0"/>
              <a:t>E</a:t>
            </a:r>
            <a:endParaRPr lang="en-US" sz="1200" dirty="0"/>
          </a:p>
        </p:txBody>
      </p:sp>
      <p:sp>
        <p:nvSpPr>
          <p:cNvPr id="386" name="TextBox 385"/>
          <p:cNvSpPr txBox="1"/>
          <p:nvPr/>
        </p:nvSpPr>
        <p:spPr>
          <a:xfrm>
            <a:off x="1801424" y="8945746"/>
            <a:ext cx="255373" cy="276999"/>
          </a:xfrm>
          <a:prstGeom prst="rect">
            <a:avLst/>
          </a:prstGeom>
          <a:noFill/>
          <a:effectLst/>
        </p:spPr>
        <p:txBody>
          <a:bodyPr wrap="none" rtlCol="0">
            <a:spAutoFit/>
          </a:bodyPr>
          <a:lstStyle/>
          <a:p>
            <a:r>
              <a:rPr lang="en-US" sz="1200" dirty="0" smtClean="0"/>
              <a:t>F</a:t>
            </a:r>
            <a:endParaRPr lang="en-US" sz="1200" dirty="0"/>
          </a:p>
        </p:txBody>
      </p:sp>
      <p:sp>
        <p:nvSpPr>
          <p:cNvPr id="387" name="TextBox 386"/>
          <p:cNvSpPr txBox="1"/>
          <p:nvPr/>
        </p:nvSpPr>
        <p:spPr>
          <a:xfrm>
            <a:off x="11468271" y="7986161"/>
            <a:ext cx="1373227" cy="461665"/>
          </a:xfrm>
          <a:prstGeom prst="rect">
            <a:avLst/>
          </a:prstGeom>
          <a:noFill/>
          <a:effectLst/>
        </p:spPr>
        <p:txBody>
          <a:bodyPr wrap="square" rtlCol="0">
            <a:spAutoFit/>
          </a:bodyPr>
          <a:lstStyle/>
          <a:p>
            <a:pPr algn="r"/>
            <a:r>
              <a:rPr lang="en-US" sz="1200" dirty="0" smtClean="0"/>
              <a:t>New samples</a:t>
            </a:r>
          </a:p>
          <a:p>
            <a:r>
              <a:rPr lang="en-US" sz="1200" dirty="0" smtClean="0"/>
              <a:t>(research + clinical)</a:t>
            </a:r>
            <a:endParaRPr lang="en-US" sz="1200" dirty="0"/>
          </a:p>
        </p:txBody>
      </p:sp>
      <p:sp>
        <p:nvSpPr>
          <p:cNvPr id="388" name="TextBox 387"/>
          <p:cNvSpPr txBox="1"/>
          <p:nvPr/>
        </p:nvSpPr>
        <p:spPr>
          <a:xfrm>
            <a:off x="12747659" y="8320658"/>
            <a:ext cx="685610" cy="461665"/>
          </a:xfrm>
          <a:prstGeom prst="rect">
            <a:avLst/>
          </a:prstGeom>
          <a:noFill/>
          <a:effectLst/>
        </p:spPr>
        <p:txBody>
          <a:bodyPr wrap="square" rtlCol="0">
            <a:spAutoFit/>
          </a:bodyPr>
          <a:lstStyle/>
          <a:p>
            <a:r>
              <a:rPr lang="en-US" sz="1200" dirty="0" smtClean="0"/>
              <a:t>novel</a:t>
            </a:r>
            <a:br>
              <a:rPr lang="en-US" sz="1200" dirty="0" smtClean="0"/>
            </a:br>
            <a:r>
              <a:rPr lang="en-US" sz="1200" dirty="0" smtClean="0"/>
              <a:t>variants</a:t>
            </a:r>
            <a:endParaRPr lang="en-US" sz="1200" dirty="0"/>
          </a:p>
        </p:txBody>
      </p:sp>
    </p:spTree>
    <p:extLst>
      <p:ext uri="{BB962C8B-B14F-4D97-AF65-F5344CB8AC3E}">
        <p14:creationId xmlns:p14="http://schemas.microsoft.com/office/powerpoint/2010/main" val="16324488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1472</TotalTime>
  <Words>355</Words>
  <Application>Microsoft Macintosh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 Prabhu</dc:creator>
  <cp:lastModifiedBy>Snehit Prabhu</cp:lastModifiedBy>
  <cp:revision>5</cp:revision>
  <dcterms:created xsi:type="dcterms:W3CDTF">2015-07-27T00:30:14Z</dcterms:created>
  <dcterms:modified xsi:type="dcterms:W3CDTF">2015-08-04T21:46:31Z</dcterms:modified>
</cp:coreProperties>
</file>