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20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47E4-B1F1-644F-ABF8-FCF2E971DABB}" type="datetimeFigureOut">
              <a:rPr lang="en-US" smtClean="0"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277C-E097-984B-B97D-AE5F219F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4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47E4-B1F1-644F-ABF8-FCF2E971DABB}" type="datetimeFigureOut">
              <a:rPr lang="en-US" smtClean="0"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277C-E097-984B-B97D-AE5F219F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7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47E4-B1F1-644F-ABF8-FCF2E971DABB}" type="datetimeFigureOut">
              <a:rPr lang="en-US" smtClean="0"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277C-E097-984B-B97D-AE5F219F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5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47E4-B1F1-644F-ABF8-FCF2E971DABB}" type="datetimeFigureOut">
              <a:rPr lang="en-US" smtClean="0"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277C-E097-984B-B97D-AE5F219F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6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47E4-B1F1-644F-ABF8-FCF2E971DABB}" type="datetimeFigureOut">
              <a:rPr lang="en-US" smtClean="0"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277C-E097-984B-B97D-AE5F219F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9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47E4-B1F1-644F-ABF8-FCF2E971DABB}" type="datetimeFigureOut">
              <a:rPr lang="en-US" smtClean="0"/>
              <a:t>8/16/15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277C-E097-984B-B97D-AE5F219F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47E4-B1F1-644F-ABF8-FCF2E971DABB}" type="datetimeFigureOut">
              <a:rPr lang="en-US" smtClean="0"/>
              <a:t>8/16/15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277C-E097-984B-B97D-AE5F219F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47E4-B1F1-644F-ABF8-FCF2E971DABB}" type="datetimeFigureOut">
              <a:rPr lang="en-US" smtClean="0"/>
              <a:t>8/16/15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277C-E097-984B-B97D-AE5F219F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47E4-B1F1-644F-ABF8-FCF2E971DABB}" type="datetimeFigureOut">
              <a:rPr lang="en-US" smtClean="0"/>
              <a:t>8/16/15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277C-E097-984B-B97D-AE5F219F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6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47E4-B1F1-644F-ABF8-FCF2E971DABB}" type="datetimeFigureOut">
              <a:rPr lang="en-US" smtClean="0"/>
              <a:t>8/16/15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277C-E097-984B-B97D-AE5F219F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3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47E4-B1F1-644F-ABF8-FCF2E971DABB}" type="datetimeFigureOut">
              <a:rPr lang="en-US" smtClean="0"/>
              <a:t>8/16/15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8277C-E097-984B-B97D-AE5F219F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7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C47E4-B1F1-644F-ABF8-FCF2E971DABB}" type="datetimeFigureOut">
              <a:rPr lang="en-US" smtClean="0"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8277C-E097-984B-B97D-AE5F219F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320244"/>
              </p:ext>
            </p:extLst>
          </p:nvPr>
        </p:nvGraphicFramePr>
        <p:xfrm>
          <a:off x="0" y="-39324"/>
          <a:ext cx="9144000" cy="68911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844022"/>
                <a:gridCol w="2470294"/>
                <a:gridCol w="4829684"/>
              </a:tblGrid>
              <a:tr h="37785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Resource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Users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Description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dirty="0" smtClean="0"/>
                        <a:t>of use</a:t>
                      </a:r>
                      <a:endParaRPr lang="en-US" sz="1500" dirty="0"/>
                    </a:p>
                  </a:txBody>
                  <a:tcPr/>
                </a:tc>
              </a:tr>
              <a:tr h="46585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Gene Matcher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(BHCMG)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Connects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clinicians and researchers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200" dirty="0" smtClean="0"/>
                        <a:t>Help to</a:t>
                      </a:r>
                      <a:r>
                        <a:rPr lang="en-US" sz="1200" baseline="0" dirty="0" smtClean="0"/>
                        <a:t> resolve </a:t>
                      </a:r>
                      <a:r>
                        <a:rPr lang="en-US" sz="1200" dirty="0" smtClean="0"/>
                        <a:t>unsolved/intractable </a:t>
                      </a:r>
                      <a:r>
                        <a:rPr lang="en-US" sz="1200" dirty="0" err="1" smtClean="0"/>
                        <a:t>exomes</a:t>
                      </a:r>
                      <a:endParaRPr lang="en-US" sz="12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dirty="0" smtClean="0"/>
                        <a:t>Gene-level query</a:t>
                      </a:r>
                      <a:r>
                        <a:rPr lang="en-US" sz="1200" baseline="0" dirty="0" smtClean="0"/>
                        <a:t> structure</a:t>
                      </a:r>
                      <a:endParaRPr lang="en-US" sz="1200" dirty="0"/>
                    </a:p>
                  </a:txBody>
                  <a:tcPr/>
                </a:tc>
              </a:tr>
              <a:tr h="46585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Café </a:t>
                      </a:r>
                      <a:r>
                        <a:rPr lang="en-US" sz="1200" dirty="0" err="1" smtClean="0"/>
                        <a:t>Variome</a:t>
                      </a: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(U.</a:t>
                      </a:r>
                      <a:r>
                        <a:rPr lang="en-US" sz="1200" baseline="0" dirty="0" smtClean="0"/>
                        <a:t> Leicester)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Diagnostic testing labs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200" dirty="0" smtClean="0"/>
                        <a:t>Discover others </a:t>
                      </a:r>
                      <a:r>
                        <a:rPr lang="en-US" sz="1200" baseline="0" dirty="0" smtClean="0"/>
                        <a:t>who have seen a mutation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baseline="0" dirty="0" smtClean="0"/>
                        <a:t>Help diagnosis through </a:t>
                      </a:r>
                      <a:r>
                        <a:rPr lang="en-US" sz="1200" baseline="0" dirty="0" err="1" smtClean="0"/>
                        <a:t>physican</a:t>
                      </a:r>
                      <a:r>
                        <a:rPr lang="en-US" sz="1200" baseline="0" dirty="0" smtClean="0"/>
                        <a:t> contact</a:t>
                      </a:r>
                    </a:p>
                  </a:txBody>
                  <a:tcPr/>
                </a:tc>
              </a:tr>
              <a:tr h="46585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DECIPHER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(Sanger Inst.)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Wide</a:t>
                      </a:r>
                      <a:r>
                        <a:rPr lang="en-US" sz="1200" baseline="0" dirty="0" smtClean="0"/>
                        <a:t> range: academics, </a:t>
                      </a:r>
                      <a:r>
                        <a:rPr lang="en-US" sz="1200" baseline="0" dirty="0" err="1" smtClean="0"/>
                        <a:t>clinicans</a:t>
                      </a:r>
                      <a:r>
                        <a:rPr lang="en-US" sz="1200" baseline="0" dirty="0" smtClean="0"/>
                        <a:t>, researchers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200" dirty="0" smtClean="0"/>
                        <a:t>Matc</a:t>
                      </a:r>
                      <a:r>
                        <a:rPr lang="en-US" sz="1200" baseline="0" dirty="0" smtClean="0"/>
                        <a:t>hing  for variant + phenotype carriers.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baseline="0" dirty="0" smtClean="0"/>
                        <a:t>Gene-centric discovery. Help solve cases.</a:t>
                      </a:r>
                    </a:p>
                  </a:txBody>
                  <a:tcPr/>
                </a:tc>
              </a:tr>
              <a:tr h="46585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UDN</a:t>
                      </a:r>
                    </a:p>
                    <a:p>
                      <a:r>
                        <a:rPr lang="en-US" sz="1200" dirty="0" smtClean="0"/>
                        <a:t>(U. Miami)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Network of hospitals</a:t>
                      </a:r>
                      <a:r>
                        <a:rPr lang="en-US" sz="1200" baseline="0" dirty="0" smtClean="0"/>
                        <a:t> with patient records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200" dirty="0" smtClean="0"/>
                        <a:t>Broad</a:t>
                      </a:r>
                      <a:r>
                        <a:rPr lang="en-US" sz="1200" baseline="0" dirty="0" smtClean="0"/>
                        <a:t> matching across many features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dirty="0" smtClean="0"/>
                        <a:t>Mutation centric approach?</a:t>
                      </a:r>
                      <a:endParaRPr lang="en-US" sz="1200" dirty="0"/>
                    </a:p>
                  </a:txBody>
                  <a:tcPr/>
                </a:tc>
              </a:tr>
              <a:tr h="46585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Genesis 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(Via Genetics)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Diagnostic Testing Labs.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200" dirty="0" smtClean="0"/>
                        <a:t>This is a software solution for data sharing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baseline="0" dirty="0" smtClean="0"/>
                        <a:t>Users in network generate co-laboratories</a:t>
                      </a:r>
                    </a:p>
                  </a:txBody>
                  <a:tcPr/>
                </a:tc>
              </a:tr>
              <a:tr h="46585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RD Connect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200" dirty="0" smtClean="0"/>
                        <a:t>Rare disease registry infrastructure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200" dirty="0"/>
                    </a:p>
                  </a:txBody>
                  <a:tcPr/>
                </a:tc>
              </a:tr>
              <a:tr h="46585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PEER 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(Genetic Alliance)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Patients who </a:t>
                      </a:r>
                      <a:r>
                        <a:rPr lang="en-US" sz="1200" baseline="0" dirty="0" smtClean="0"/>
                        <a:t>own the data. They decide whether to share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200" baseline="0" dirty="0" smtClean="0"/>
                        <a:t>Types of use are dynamic and open ended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baseline="0" dirty="0" smtClean="0"/>
                        <a:t>If you can get consent from patients, you can use the data</a:t>
                      </a:r>
                      <a:endParaRPr lang="en-US" sz="1200" dirty="0"/>
                    </a:p>
                  </a:txBody>
                  <a:tcPr/>
                </a:tc>
              </a:tr>
              <a:tr h="46585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BROAD RDAP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(Broad Institute)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</a:t>
                      </a:r>
                      <a:endParaRPr lang="en-US" sz="1200" dirty="0"/>
                    </a:p>
                  </a:txBody>
                  <a:tcPr/>
                </a:tc>
              </a:tr>
              <a:tr h="46585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LOVD 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(</a:t>
                      </a:r>
                      <a:r>
                        <a:rPr lang="en-US" sz="1200" dirty="0" err="1" smtClean="0"/>
                        <a:t>U</a:t>
                      </a:r>
                      <a:r>
                        <a:rPr lang="en-US" sz="1200" baseline="0" dirty="0" err="1" smtClean="0"/>
                        <a:t>Leiden</a:t>
                      </a:r>
                      <a:r>
                        <a:rPr lang="en-US" sz="1200" baseline="0" dirty="0" smtClean="0"/>
                        <a:t>, Gen2Phen)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Clinicians</a:t>
                      </a:r>
                      <a:r>
                        <a:rPr lang="en-US" sz="1200" baseline="0" dirty="0" smtClean="0"/>
                        <a:t> (hospitals) looking for interpretations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dirty="0" smtClean="0"/>
                        <a:t>Gene-centric sequence variant DB.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dirty="0" smtClean="0"/>
                        <a:t>Queries are for solving rare disease</a:t>
                      </a:r>
                      <a:r>
                        <a:rPr lang="en-US" sz="1200" baseline="0" dirty="0" smtClean="0"/>
                        <a:t> cases observed in clinic.</a:t>
                      </a:r>
                      <a:endParaRPr lang="en-US" sz="1200" dirty="0" smtClean="0"/>
                    </a:p>
                  </a:txBody>
                  <a:tcPr/>
                </a:tc>
              </a:tr>
              <a:tr h="46585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Monarch Initiative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(Large consortium)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Researchers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200" baseline="0" dirty="0" smtClean="0"/>
                        <a:t>Focus on cross-species queries (</a:t>
                      </a:r>
                      <a:r>
                        <a:rPr lang="en-US" sz="1200" baseline="0" dirty="0" smtClean="0"/>
                        <a:t>orthologous function)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baseline="0" dirty="0" smtClean="0"/>
                        <a:t>Focus on semantics and ontology development</a:t>
                      </a:r>
                    </a:p>
                  </a:txBody>
                  <a:tcPr/>
                </a:tc>
              </a:tr>
              <a:tr h="465851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Phenome</a:t>
                      </a:r>
                      <a:r>
                        <a:rPr lang="en-US" sz="1200" dirty="0" smtClean="0"/>
                        <a:t> Central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(Care4Rare,</a:t>
                      </a:r>
                      <a:r>
                        <a:rPr lang="en-US" sz="1200" baseline="0" dirty="0" smtClean="0"/>
                        <a:t> NIHUDM)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Clinicians</a:t>
                      </a:r>
                      <a:r>
                        <a:rPr lang="en-US" sz="1200" baseline="0" dirty="0" smtClean="0"/>
                        <a:t> and Researchers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200" baseline="0" dirty="0" smtClean="0"/>
                        <a:t>Similarity matching of rare disorder patients with shared phenotype.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baseline="0" dirty="0" smtClean="0"/>
                        <a:t>Discovery of unnamed/undiagnosed disorders also enabled.</a:t>
                      </a:r>
                    </a:p>
                  </a:txBody>
                  <a:tcPr/>
                </a:tc>
              </a:tr>
              <a:tr h="46585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Genome Connect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(ClinGen)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Connects interested patients</a:t>
                      </a:r>
                      <a:r>
                        <a:rPr lang="en-US" sz="1200" baseline="0" dirty="0" smtClean="0"/>
                        <a:t> to interested researchers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200" baseline="0" dirty="0" smtClean="0"/>
                        <a:t>Patient registry model, with access to researchers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baseline="0" dirty="0" smtClean="0"/>
                        <a:t>Queries allow identify participants for research studies</a:t>
                      </a:r>
                    </a:p>
                  </a:txBody>
                  <a:tcPr/>
                </a:tc>
              </a:tr>
              <a:tr h="4507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BEACONS</a:t>
                      </a:r>
                      <a:br>
                        <a:rPr lang="en-US" sz="12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(GA4GH)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Exploratory tools for researchers to find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datasets with a certain mutation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“Do you have genomes with a given allele at this position?”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Variant-centric query structure</a:t>
                      </a:r>
                    </a:p>
                  </a:txBody>
                  <a:tcPr/>
                </a:tc>
              </a:tr>
              <a:tr h="46585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4"/>
                          </a:solidFill>
                        </a:rPr>
                        <a:t>Individual Level Database</a:t>
                      </a:r>
                      <a:br>
                        <a:rPr lang="en-US" sz="1200" dirty="0" smtClean="0">
                          <a:solidFill>
                            <a:schemeClr val="accent4"/>
                          </a:solidFill>
                        </a:rPr>
                      </a:br>
                      <a:r>
                        <a:rPr lang="en-US" sz="1200" dirty="0" smtClean="0">
                          <a:solidFill>
                            <a:schemeClr val="accent4"/>
                          </a:solidFill>
                        </a:rPr>
                        <a:t>(ClinGen)</a:t>
                      </a:r>
                      <a:endParaRPr 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solidFill>
                            <a:schemeClr val="accent4"/>
                          </a:solidFill>
                        </a:rPr>
                        <a:t>ClinGen curators and domain experts</a:t>
                      </a:r>
                      <a:endParaRPr 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200" baseline="0" dirty="0" smtClean="0">
                          <a:solidFill>
                            <a:schemeClr val="accent4"/>
                          </a:solidFill>
                        </a:rPr>
                        <a:t>Enable interpretation of genes and variants relevant to a disease</a:t>
                      </a: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en-US" sz="1200" baseline="0" dirty="0" smtClean="0">
                          <a:solidFill>
                            <a:schemeClr val="accent4"/>
                          </a:solidFill>
                        </a:rPr>
                        <a:t>Types of Queries?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238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295</Words>
  <Application>Microsoft Macintosh PowerPoint</Application>
  <PresentationFormat>On-screen Show (4:3)</PresentationFormat>
  <Paragraphs>58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Snehit Prabhu</dc:creator>
  <cp:lastModifiedBy>Snehit Prabhu</cp:lastModifiedBy>
  <cp:revision>60</cp:revision>
  <dcterms:created xsi:type="dcterms:W3CDTF">2015-08-17T02:12:51Z</dcterms:created>
  <dcterms:modified xsi:type="dcterms:W3CDTF">2015-08-17T07:32:47Z</dcterms:modified>
</cp:coreProperties>
</file>