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5" r:id="rId4"/>
    <p:sldId id="259" r:id="rId5"/>
    <p:sldId id="262" r:id="rId6"/>
    <p:sldId id="263" r:id="rId7"/>
    <p:sldId id="264" r:id="rId8"/>
    <p:sldId id="267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4BBBF-4C40-174C-9019-C9906121424E}" type="datetimeFigureOut">
              <a:rPr lang="en-US" smtClean="0"/>
              <a:t>8/16/15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ADFA0-D1F8-714F-AC38-18D86B43C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04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Meet as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ADFA0-D1F8-714F-AC38-18D86B43C8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5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frequent meetings (weekly)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ADFA0-D1F8-714F-AC38-18D86B43C8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13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CB12F-1D93-ED4F-B750-2D2ABF9B82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44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CB12F-1D93-ED4F-B750-2D2ABF9B82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44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925-8125-7841-953F-25884FCF126D}" type="datetimeFigureOut">
              <a:rPr lang="en-US" smtClean="0"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F30F-D694-2D40-A275-DF6CAD237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3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925-8125-7841-953F-25884FCF126D}" type="datetimeFigureOut">
              <a:rPr lang="en-US" smtClean="0"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F30F-D694-2D40-A275-DF6CAD237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8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925-8125-7841-953F-25884FCF126D}" type="datetimeFigureOut">
              <a:rPr lang="en-US" smtClean="0"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F30F-D694-2D40-A275-DF6CAD237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5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925-8125-7841-953F-25884FCF126D}" type="datetimeFigureOut">
              <a:rPr lang="en-US" smtClean="0"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F30F-D694-2D40-A275-DF6CAD237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4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925-8125-7841-953F-25884FCF126D}" type="datetimeFigureOut">
              <a:rPr lang="en-US" smtClean="0"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F30F-D694-2D40-A275-DF6CAD237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925-8125-7841-953F-25884FCF126D}" type="datetimeFigureOut">
              <a:rPr lang="en-US" smtClean="0"/>
              <a:t>8/16/15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F30F-D694-2D40-A275-DF6CAD237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9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925-8125-7841-953F-25884FCF126D}" type="datetimeFigureOut">
              <a:rPr lang="en-US" smtClean="0"/>
              <a:t>8/16/15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F30F-D694-2D40-A275-DF6CAD237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4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925-8125-7841-953F-25884FCF126D}" type="datetimeFigureOut">
              <a:rPr lang="en-US" smtClean="0"/>
              <a:t>8/16/15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F30F-D694-2D40-A275-DF6CAD237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6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925-8125-7841-953F-25884FCF126D}" type="datetimeFigureOut">
              <a:rPr lang="en-US" smtClean="0"/>
              <a:t>8/16/15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F30F-D694-2D40-A275-DF6CAD237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925-8125-7841-953F-25884FCF126D}" type="datetimeFigureOut">
              <a:rPr lang="en-US" smtClean="0"/>
              <a:t>8/16/15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F30F-D694-2D40-A275-DF6CAD237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5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925-8125-7841-953F-25884FCF126D}" type="datetimeFigureOut">
              <a:rPr lang="en-US" smtClean="0"/>
              <a:t>8/16/15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F30F-D694-2D40-A275-DF6CAD237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2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3C925-8125-7841-953F-25884FCF126D}" type="datetimeFigureOut">
              <a:rPr lang="en-US" smtClean="0"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FF30F-D694-2D40-A275-DF6CAD237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4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ClinGen ILDB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Call #3</a:t>
            </a:r>
          </a:p>
          <a:p>
            <a:r>
              <a:rPr lang="en-US" dirty="0" smtClean="0"/>
              <a:t>August 16</a:t>
            </a:r>
            <a:r>
              <a:rPr lang="en-US" baseline="30000" dirty="0" smtClean="0"/>
              <a:t>th</a:t>
            </a:r>
            <a:r>
              <a:rPr lang="en-US" dirty="0" smtClean="0"/>
              <a:t>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63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ClinGen ILDB </a:t>
            </a:r>
            <a:br>
              <a:rPr lang="en-US" dirty="0" smtClean="0"/>
            </a:br>
            <a:r>
              <a:rPr lang="en-US" sz="3100" dirty="0" smtClean="0">
                <a:solidFill>
                  <a:srgbClr val="A6A6A6"/>
                </a:solidFill>
              </a:rPr>
              <a:t>A Working Definition</a:t>
            </a:r>
            <a:endParaRPr lang="en-US" sz="3100" dirty="0">
              <a:solidFill>
                <a:srgbClr val="A6A6A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What does it do?</a:t>
            </a:r>
          </a:p>
          <a:p>
            <a:pPr lvl="1"/>
            <a:r>
              <a:rPr lang="en-US" dirty="0" smtClean="0"/>
              <a:t>How is it different from existing resources?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Working definition document:</a:t>
            </a:r>
            <a:br>
              <a:rPr lang="en-US" dirty="0" smtClean="0"/>
            </a:br>
            <a:r>
              <a:rPr lang="en-US" dirty="0" smtClean="0"/>
              <a:t>[link]</a:t>
            </a:r>
          </a:p>
        </p:txBody>
      </p:sp>
    </p:spTree>
    <p:extLst>
      <p:ext uri="{BB962C8B-B14F-4D97-AF65-F5344CB8AC3E}">
        <p14:creationId xmlns:p14="http://schemas.microsoft.com/office/powerpoint/2010/main" val="1086476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77149"/>
              </p:ext>
            </p:extLst>
          </p:nvPr>
        </p:nvGraphicFramePr>
        <p:xfrm>
          <a:off x="0" y="-39324"/>
          <a:ext cx="9144000" cy="68911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844022"/>
                <a:gridCol w="2470294"/>
                <a:gridCol w="4829684"/>
              </a:tblGrid>
              <a:tr h="37785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Resource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Users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Description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dirty="0" smtClean="0"/>
                        <a:t>of use</a:t>
                      </a:r>
                      <a:endParaRPr lang="en-US" sz="1500" dirty="0"/>
                    </a:p>
                  </a:txBody>
                  <a:tcPr/>
                </a:tc>
              </a:tr>
              <a:tr h="4658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Gene Matcher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(BHCMG)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Connects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clinicians and researchers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dirty="0" smtClean="0"/>
                        <a:t>Help to</a:t>
                      </a:r>
                      <a:r>
                        <a:rPr lang="en-US" sz="1200" baseline="0" dirty="0" smtClean="0"/>
                        <a:t> resolve </a:t>
                      </a:r>
                      <a:r>
                        <a:rPr lang="en-US" sz="1200" dirty="0" smtClean="0"/>
                        <a:t>unsolved/intractable </a:t>
                      </a:r>
                      <a:r>
                        <a:rPr lang="en-US" sz="1200" dirty="0" err="1" smtClean="0"/>
                        <a:t>exomes</a:t>
                      </a:r>
                      <a:endParaRPr lang="en-US" sz="12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 smtClean="0"/>
                        <a:t>Gene-level query</a:t>
                      </a:r>
                      <a:r>
                        <a:rPr lang="en-US" sz="1200" baseline="0" dirty="0" smtClean="0"/>
                        <a:t> structure</a:t>
                      </a:r>
                      <a:endParaRPr lang="en-US" sz="1200" dirty="0"/>
                    </a:p>
                  </a:txBody>
                  <a:tcPr/>
                </a:tc>
              </a:tr>
              <a:tr h="4658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Café </a:t>
                      </a:r>
                      <a:r>
                        <a:rPr lang="en-US" sz="1200" dirty="0" err="1" smtClean="0"/>
                        <a:t>Variome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(U.</a:t>
                      </a:r>
                      <a:r>
                        <a:rPr lang="en-US" sz="1200" baseline="0" dirty="0" smtClean="0"/>
                        <a:t> Leicester)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Diagnostic testing labs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dirty="0" smtClean="0"/>
                        <a:t>Discover others </a:t>
                      </a:r>
                      <a:r>
                        <a:rPr lang="en-US" sz="1200" baseline="0" dirty="0" smtClean="0"/>
                        <a:t>who have seen a mutation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baseline="0" dirty="0" smtClean="0"/>
                        <a:t>Help diagnosis through </a:t>
                      </a:r>
                      <a:r>
                        <a:rPr lang="en-US" sz="1200" baseline="0" dirty="0" err="1" smtClean="0"/>
                        <a:t>physican</a:t>
                      </a:r>
                      <a:r>
                        <a:rPr lang="en-US" sz="1200" baseline="0" dirty="0" smtClean="0"/>
                        <a:t> contact</a:t>
                      </a:r>
                    </a:p>
                  </a:txBody>
                  <a:tcPr/>
                </a:tc>
              </a:tr>
              <a:tr h="4658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DECIPHER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(Sanger Inst.)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Wide</a:t>
                      </a:r>
                      <a:r>
                        <a:rPr lang="en-US" sz="1200" baseline="0" dirty="0" smtClean="0"/>
                        <a:t> range: academics, </a:t>
                      </a:r>
                      <a:r>
                        <a:rPr lang="en-US" sz="1200" baseline="0" dirty="0" err="1" smtClean="0"/>
                        <a:t>clinicans</a:t>
                      </a:r>
                      <a:r>
                        <a:rPr lang="en-US" sz="1200" baseline="0" dirty="0" smtClean="0"/>
                        <a:t>, researchers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dirty="0" smtClean="0"/>
                        <a:t>Matc</a:t>
                      </a:r>
                      <a:r>
                        <a:rPr lang="en-US" sz="1200" baseline="0" dirty="0" smtClean="0"/>
                        <a:t>hing  for variant + phenotype carriers.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baseline="0" dirty="0" smtClean="0"/>
                        <a:t>Gene-centric discovery. Help solve cases.</a:t>
                      </a:r>
                    </a:p>
                  </a:txBody>
                  <a:tcPr/>
                </a:tc>
              </a:tr>
              <a:tr h="4658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UDN</a:t>
                      </a:r>
                    </a:p>
                    <a:p>
                      <a:r>
                        <a:rPr lang="en-US" sz="1200" dirty="0" smtClean="0"/>
                        <a:t>(U. Miami)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Network of hospitals</a:t>
                      </a:r>
                      <a:r>
                        <a:rPr lang="en-US" sz="1200" baseline="0" dirty="0" smtClean="0"/>
                        <a:t> with patient records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dirty="0" smtClean="0"/>
                        <a:t>Broad</a:t>
                      </a:r>
                      <a:r>
                        <a:rPr lang="en-US" sz="1200" baseline="0" dirty="0" smtClean="0"/>
                        <a:t> matching across many features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 smtClean="0"/>
                        <a:t>Mutation centric approach?</a:t>
                      </a:r>
                      <a:endParaRPr lang="en-US" sz="1200" dirty="0"/>
                    </a:p>
                  </a:txBody>
                  <a:tcPr/>
                </a:tc>
              </a:tr>
              <a:tr h="4658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Genesis 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(Via Genetics)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Diagnostic Testing Labs.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dirty="0" smtClean="0"/>
                        <a:t>This is a software solution for data sharing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baseline="0" dirty="0" smtClean="0"/>
                        <a:t>Users in network generate co-laboratories</a:t>
                      </a:r>
                    </a:p>
                  </a:txBody>
                  <a:tcPr/>
                </a:tc>
              </a:tr>
              <a:tr h="4658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RD Connect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dirty="0" smtClean="0"/>
                        <a:t>Rare disease registry infrastructure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200" dirty="0"/>
                    </a:p>
                  </a:txBody>
                  <a:tcPr/>
                </a:tc>
              </a:tr>
              <a:tr h="4658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PEER 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(Genetic Alliance)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Patients who </a:t>
                      </a:r>
                      <a:r>
                        <a:rPr lang="en-US" sz="1200" baseline="0" dirty="0" smtClean="0"/>
                        <a:t>own the data. They decide whether to share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baseline="0" dirty="0" smtClean="0"/>
                        <a:t>Types of use are dynamic and open ended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baseline="0" dirty="0" smtClean="0"/>
                        <a:t>If you can get consent from patients, you can use the data</a:t>
                      </a:r>
                      <a:endParaRPr lang="en-US" sz="1200" dirty="0"/>
                    </a:p>
                  </a:txBody>
                  <a:tcPr/>
                </a:tc>
              </a:tr>
              <a:tr h="4658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BROAD RDAP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(Broad Institute)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/>
                </a:tc>
              </a:tr>
              <a:tr h="4658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LOVD 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U</a:t>
                      </a:r>
                      <a:r>
                        <a:rPr lang="en-US" sz="1200" baseline="0" dirty="0" err="1" smtClean="0"/>
                        <a:t>Leiden</a:t>
                      </a:r>
                      <a:r>
                        <a:rPr lang="en-US" sz="1200" baseline="0" dirty="0" smtClean="0"/>
                        <a:t>, Gen2Phen)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Clinicians</a:t>
                      </a:r>
                      <a:r>
                        <a:rPr lang="en-US" sz="1200" baseline="0" dirty="0" smtClean="0"/>
                        <a:t> (hospitals) looking for interpretations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Gene-centric sequence variant DB.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Queries are for solving rare disease</a:t>
                      </a:r>
                      <a:r>
                        <a:rPr lang="en-US" sz="1200" baseline="0" dirty="0" smtClean="0"/>
                        <a:t> cases observed in clinic.</a:t>
                      </a:r>
                      <a:endParaRPr lang="en-US" sz="1200" dirty="0" smtClean="0"/>
                    </a:p>
                  </a:txBody>
                  <a:tcPr/>
                </a:tc>
              </a:tr>
              <a:tr h="4658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Monarch Initiative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(Large consortium)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Researchers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baseline="0" dirty="0" smtClean="0"/>
                        <a:t>Focus on cross-species queries (</a:t>
                      </a:r>
                      <a:r>
                        <a:rPr lang="en-US" sz="1200" baseline="0" dirty="0" smtClean="0"/>
                        <a:t>orthologous function)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baseline="0" dirty="0" smtClean="0"/>
                        <a:t>Focus on semantics and ontology development</a:t>
                      </a:r>
                    </a:p>
                  </a:txBody>
                  <a:tcPr/>
                </a:tc>
              </a:tr>
              <a:tr h="465851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Phenome</a:t>
                      </a:r>
                      <a:r>
                        <a:rPr lang="en-US" sz="1200" dirty="0" smtClean="0"/>
                        <a:t> Central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(Care4Rare,</a:t>
                      </a:r>
                      <a:r>
                        <a:rPr lang="en-US" sz="1200" baseline="0" dirty="0" smtClean="0"/>
                        <a:t> NIHUDM)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Clinicians</a:t>
                      </a:r>
                      <a:r>
                        <a:rPr lang="en-US" sz="1200" baseline="0" dirty="0" smtClean="0"/>
                        <a:t> and Researchers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baseline="0" dirty="0" smtClean="0"/>
                        <a:t>Similarity matching of rare disorder patients with shared phenotype.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baseline="0" dirty="0" smtClean="0"/>
                        <a:t>Discovery of unnamed/undiagnosed disorders also enabled.</a:t>
                      </a:r>
                    </a:p>
                  </a:txBody>
                  <a:tcPr/>
                </a:tc>
              </a:tr>
              <a:tr h="4658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Genome Connect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(ClinGen)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Connects interested patients</a:t>
                      </a:r>
                      <a:r>
                        <a:rPr lang="en-US" sz="1200" baseline="0" dirty="0" smtClean="0"/>
                        <a:t> to interested researchers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baseline="0" dirty="0" smtClean="0"/>
                        <a:t>Patient registry model, with access to researchers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baseline="0" dirty="0" smtClean="0"/>
                        <a:t>Queries allow identify participants for research studies</a:t>
                      </a:r>
                    </a:p>
                  </a:txBody>
                  <a:tcPr/>
                </a:tc>
              </a:tr>
              <a:tr h="4507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BEACONS</a:t>
                      </a:r>
                      <a:br>
                        <a:rPr lang="en-US" sz="12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(GA4GH)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Exploratory tools for researchers to find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datasets with a certain mutation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“Do you have genomes with a given allele at this position?”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Variant-centric query structure</a:t>
                      </a:r>
                    </a:p>
                  </a:txBody>
                  <a:tcPr/>
                </a:tc>
              </a:tr>
              <a:tr h="46585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4"/>
                          </a:solidFill>
                        </a:rPr>
                        <a:t>Individual Level Database</a:t>
                      </a:r>
                      <a:br>
                        <a:rPr lang="en-US" sz="1200" dirty="0" smtClean="0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1200" dirty="0" smtClean="0">
                          <a:solidFill>
                            <a:schemeClr val="accent4"/>
                          </a:solidFill>
                        </a:rPr>
                        <a:t>(ClinGen)</a:t>
                      </a:r>
                      <a:endParaRPr 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solidFill>
                            <a:schemeClr val="accent4"/>
                          </a:solidFill>
                        </a:rPr>
                        <a:t>ClinGen curators and domain experts</a:t>
                      </a:r>
                      <a:endParaRPr 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200" baseline="0" dirty="0" smtClean="0">
                          <a:solidFill>
                            <a:schemeClr val="accent4"/>
                          </a:solidFill>
                        </a:rPr>
                        <a:t>Enable interpretation of genes and variants relevant to a disease</a:t>
                      </a: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200" baseline="0" dirty="0" smtClean="0">
                          <a:solidFill>
                            <a:schemeClr val="accent4"/>
                          </a:solidFill>
                        </a:rPr>
                        <a:t>Types of Queries?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290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ClinGen ILDB 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65000"/>
                  </a:schemeClr>
                </a:solidFill>
              </a:rPr>
              <a:t>Work ahead</a:t>
            </a:r>
            <a:endParaRPr lang="en-US" sz="3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Several areas where progress needs to be made:</a:t>
            </a:r>
          </a:p>
          <a:p>
            <a:pPr lvl="1"/>
            <a:r>
              <a:rPr lang="en-US" dirty="0" smtClean="0"/>
              <a:t>Consent Standards</a:t>
            </a:r>
          </a:p>
          <a:p>
            <a:pPr lvl="1"/>
            <a:r>
              <a:rPr lang="en-US" dirty="0" smtClean="0"/>
              <a:t>Privacy and Security Frameworks</a:t>
            </a:r>
          </a:p>
          <a:p>
            <a:pPr lvl="1"/>
            <a:r>
              <a:rPr lang="en-US" dirty="0" smtClean="0"/>
              <a:t>Data usage terms, oversight and regulatory issues</a:t>
            </a:r>
          </a:p>
          <a:p>
            <a:pPr lvl="1"/>
            <a:r>
              <a:rPr lang="en-US" dirty="0" smtClean="0"/>
              <a:t>Funding</a:t>
            </a:r>
          </a:p>
          <a:p>
            <a:pPr lvl="1"/>
            <a:r>
              <a:rPr lang="en-US" dirty="0" smtClean="0"/>
              <a:t>Data Models and Validation</a:t>
            </a:r>
          </a:p>
          <a:p>
            <a:pPr lvl="1"/>
            <a:r>
              <a:rPr lang="en-US" dirty="0" smtClean="0"/>
              <a:t>Data submission and QC</a:t>
            </a:r>
          </a:p>
          <a:p>
            <a:pPr lvl="1"/>
            <a:r>
              <a:rPr lang="en-US" dirty="0" smtClean="0"/>
              <a:t>Data Usage and audit </a:t>
            </a:r>
            <a:r>
              <a:rPr lang="en-US" dirty="0"/>
              <a:t>t</a:t>
            </a:r>
            <a:r>
              <a:rPr lang="en-US" dirty="0" smtClean="0"/>
              <a:t>rails </a:t>
            </a:r>
          </a:p>
          <a:p>
            <a:pPr lvl="1"/>
            <a:r>
              <a:rPr lang="en-US" dirty="0" smtClean="0"/>
              <a:t>IT infrastructure (security, redundancy, etc.)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055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ClinGen ILDB 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65000"/>
                  </a:schemeClr>
                </a:solidFill>
              </a:rPr>
              <a:t>Work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Administrative Task Team</a:t>
            </a:r>
          </a:p>
          <a:p>
            <a:pPr lvl="1"/>
            <a:r>
              <a:rPr lang="en-US" dirty="0" smtClean="0"/>
              <a:t>Consent Standards</a:t>
            </a:r>
          </a:p>
          <a:p>
            <a:pPr lvl="1"/>
            <a:r>
              <a:rPr lang="en-US" dirty="0" smtClean="0"/>
              <a:t>Privacy and Security Frameworks</a:t>
            </a:r>
          </a:p>
          <a:p>
            <a:pPr lvl="1"/>
            <a:r>
              <a:rPr lang="en-US" dirty="0" smtClean="0"/>
              <a:t>Data usage terms, oversight and regulatory issues</a:t>
            </a:r>
          </a:p>
          <a:p>
            <a:pPr lvl="1"/>
            <a:r>
              <a:rPr lang="en-US" dirty="0" smtClean="0"/>
              <a:t>Funding</a:t>
            </a:r>
            <a:br>
              <a:rPr lang="en-US" dirty="0" smtClean="0"/>
            </a:b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Implementation Task Team</a:t>
            </a:r>
          </a:p>
          <a:p>
            <a:pPr lvl="1"/>
            <a:r>
              <a:rPr lang="en-US" dirty="0" smtClean="0"/>
              <a:t>Data Models and Validation</a:t>
            </a:r>
          </a:p>
          <a:p>
            <a:pPr lvl="1"/>
            <a:r>
              <a:rPr lang="en-US" dirty="0" smtClean="0"/>
              <a:t>Data submission and QC</a:t>
            </a:r>
          </a:p>
          <a:p>
            <a:pPr lvl="1"/>
            <a:r>
              <a:rPr lang="en-US" dirty="0" smtClean="0"/>
              <a:t>Data Usage and audit </a:t>
            </a:r>
            <a:r>
              <a:rPr lang="en-US" dirty="0"/>
              <a:t>t</a:t>
            </a:r>
            <a:r>
              <a:rPr lang="en-US" dirty="0" smtClean="0"/>
              <a:t>rails </a:t>
            </a:r>
          </a:p>
          <a:p>
            <a:pPr lvl="1"/>
            <a:r>
              <a:rPr lang="en-US" dirty="0" smtClean="0"/>
              <a:t>IT infrastructure (security, redundancy, etc.)</a:t>
            </a:r>
          </a:p>
        </p:txBody>
      </p:sp>
    </p:spTree>
    <p:extLst>
      <p:ext uri="{BB962C8B-B14F-4D97-AF65-F5344CB8AC3E}">
        <p14:creationId xmlns:p14="http://schemas.microsoft.com/office/powerpoint/2010/main" val="120780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ClinGen ILDB 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65000"/>
                  </a:schemeClr>
                </a:solidFill>
              </a:rPr>
              <a:t>Work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Administrative Task Team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Consent Standards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Privacy and Security Frameworks</a:t>
            </a:r>
          </a:p>
          <a:p>
            <a:pPr lvl="1"/>
            <a:r>
              <a:rPr lang="en-US" dirty="0" smtClean="0">
                <a:solidFill>
                  <a:srgbClr val="C0504D"/>
                </a:solidFill>
              </a:rPr>
              <a:t>Data usage terms, oversight and regulatory issues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Funding</a:t>
            </a:r>
          </a:p>
          <a:p>
            <a:pPr lvl="1"/>
            <a:endParaRPr lang="en-US" dirty="0">
              <a:solidFill>
                <a:schemeClr val="accent4"/>
              </a:solidFill>
            </a:endParaRPr>
          </a:p>
          <a:p>
            <a:r>
              <a:rPr lang="en-US" dirty="0" smtClean="0"/>
              <a:t>New Membership: Kelly Ormond, Sam Baxter</a:t>
            </a:r>
          </a:p>
        </p:txBody>
      </p:sp>
    </p:spTree>
    <p:extLst>
      <p:ext uri="{BB962C8B-B14F-4D97-AF65-F5344CB8AC3E}">
        <p14:creationId xmlns:p14="http://schemas.microsoft.com/office/powerpoint/2010/main" val="183663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ClinGen ILDB 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65000"/>
                  </a:schemeClr>
                </a:solidFill>
              </a:rPr>
              <a:t>Work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dirty="0" smtClean="0"/>
              <a:t>Implementation Task Team</a:t>
            </a:r>
          </a:p>
          <a:p>
            <a:pPr lvl="1"/>
            <a:r>
              <a:rPr lang="en-US" dirty="0" smtClean="0"/>
              <a:t>Data Models and Validation</a:t>
            </a:r>
          </a:p>
          <a:p>
            <a:pPr lvl="1"/>
            <a:r>
              <a:rPr lang="en-US" dirty="0" smtClean="0"/>
              <a:t>Data submission and QC</a:t>
            </a:r>
          </a:p>
          <a:p>
            <a:pPr lvl="1"/>
            <a:r>
              <a:rPr lang="en-US" dirty="0" smtClean="0"/>
              <a:t>Data Usage and audit </a:t>
            </a:r>
            <a:r>
              <a:rPr lang="en-US" dirty="0"/>
              <a:t>t</a:t>
            </a:r>
            <a:r>
              <a:rPr lang="en-US" dirty="0" smtClean="0"/>
              <a:t>rails </a:t>
            </a:r>
          </a:p>
          <a:p>
            <a:pPr lvl="1"/>
            <a:r>
              <a:rPr lang="en-US" dirty="0" smtClean="0"/>
              <a:t>IT infrastructure (security, redundancy, etc.)</a:t>
            </a:r>
            <a:endParaRPr lang="en-US" dirty="0"/>
          </a:p>
          <a:p>
            <a:r>
              <a:rPr lang="en-US" dirty="0" smtClean="0"/>
              <a:t>Pilot project to test the waters and the use-cases. </a:t>
            </a:r>
          </a:p>
          <a:p>
            <a:pPr lvl="1"/>
            <a:r>
              <a:rPr lang="en-US" dirty="0" smtClean="0"/>
              <a:t>Which features? What kinds of queries? Define “Match”? What user privileges and permissions?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72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9561" y="1591827"/>
            <a:ext cx="1109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Working 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Definition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  <a:endCxn id="83" idx="0"/>
          </p:cNvCxnSpPr>
          <p:nvPr/>
        </p:nvCxnSpPr>
        <p:spPr>
          <a:xfrm>
            <a:off x="904348" y="2238158"/>
            <a:ext cx="1934" cy="9723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2956" y="4459251"/>
            <a:ext cx="188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64A2"/>
                </a:solidFill>
              </a:rPr>
              <a:t>Establish utility by </a:t>
            </a:r>
          </a:p>
          <a:p>
            <a:r>
              <a:rPr lang="en-US" dirty="0" smtClean="0">
                <a:solidFill>
                  <a:srgbClr val="8064A2"/>
                </a:solidFill>
              </a:rPr>
              <a:t>Identifying users</a:t>
            </a:r>
            <a:endParaRPr lang="en-US" dirty="0">
              <a:solidFill>
                <a:srgbClr val="8064A2"/>
              </a:solidFill>
            </a:endParaRPr>
          </a:p>
        </p:txBody>
      </p:sp>
      <p:cxnSp>
        <p:nvCxnSpPr>
          <p:cNvPr id="16" name="Straight Arrow Connector 15"/>
          <p:cNvCxnSpPr>
            <a:stCxn id="15" idx="0"/>
            <a:endCxn id="50" idx="2"/>
          </p:cNvCxnSpPr>
          <p:nvPr/>
        </p:nvCxnSpPr>
        <p:spPr>
          <a:xfrm flipV="1">
            <a:off x="1544004" y="3748598"/>
            <a:ext cx="6414" cy="71065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67562" y="1658131"/>
            <a:ext cx="1121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Feasibility </a:t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 smtClean="0">
                <a:solidFill>
                  <a:schemeClr val="accent3"/>
                </a:solidFill>
              </a:rPr>
              <a:t>Study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22" name="Straight Arrow Connector 21"/>
          <p:cNvCxnSpPr>
            <a:stCxn id="21" idx="2"/>
            <a:endCxn id="53" idx="0"/>
          </p:cNvCxnSpPr>
          <p:nvPr/>
        </p:nvCxnSpPr>
        <p:spPr>
          <a:xfrm>
            <a:off x="2428266" y="2304462"/>
            <a:ext cx="1709" cy="9025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49225" y="4459251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Identify and 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Address concerns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26" name="Straight Arrow Connector 25"/>
          <p:cNvCxnSpPr>
            <a:stCxn id="25" idx="0"/>
            <a:endCxn id="60" idx="2"/>
          </p:cNvCxnSpPr>
          <p:nvPr/>
        </p:nvCxnSpPr>
        <p:spPr>
          <a:xfrm flipH="1" flipV="1">
            <a:off x="3765935" y="3746866"/>
            <a:ext cx="2773" cy="71238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91528" y="1591827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Implementation/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Logistics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9" name="Straight Arrow Connector 38"/>
          <p:cNvCxnSpPr>
            <a:stCxn id="38" idx="2"/>
            <a:endCxn id="62" idx="0"/>
          </p:cNvCxnSpPr>
          <p:nvPr/>
        </p:nvCxnSpPr>
        <p:spPr>
          <a:xfrm flipH="1">
            <a:off x="5681495" y="2238158"/>
            <a:ext cx="3868" cy="97061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532881" y="1613351"/>
            <a:ext cx="1220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504D"/>
                </a:solidFill>
              </a:rPr>
              <a:t>α/β testing</a:t>
            </a:r>
            <a:br>
              <a:rPr lang="en-US" dirty="0" smtClean="0">
                <a:solidFill>
                  <a:srgbClr val="C0504D"/>
                </a:solidFill>
              </a:rPr>
            </a:br>
            <a:r>
              <a:rPr lang="en-US" dirty="0" smtClean="0">
                <a:solidFill>
                  <a:srgbClr val="C0504D"/>
                </a:solidFill>
              </a:rPr>
              <a:t>v1 release</a:t>
            </a:r>
            <a:endParaRPr lang="en-US" dirty="0">
              <a:solidFill>
                <a:srgbClr val="C0504D"/>
              </a:solidFill>
            </a:endParaRPr>
          </a:p>
        </p:txBody>
      </p:sp>
      <p:cxnSp>
        <p:nvCxnSpPr>
          <p:cNvPr id="44" name="Straight Arrow Connector 43"/>
          <p:cNvCxnSpPr>
            <a:stCxn id="43" idx="2"/>
            <a:endCxn id="71" idx="0"/>
          </p:cNvCxnSpPr>
          <p:nvPr/>
        </p:nvCxnSpPr>
        <p:spPr>
          <a:xfrm flipH="1">
            <a:off x="8130757" y="2259682"/>
            <a:ext cx="12421" cy="9490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12676" y="4482507"/>
            <a:ext cx="143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Collect data</a:t>
            </a:r>
            <a:br>
              <a:rPr lang="en-US" dirty="0" smtClean="0">
                <a:solidFill>
                  <a:srgbClr val="C0504D"/>
                </a:solidFill>
              </a:rPr>
            </a:br>
            <a:r>
              <a:rPr lang="en-US" dirty="0" smtClean="0">
                <a:solidFill>
                  <a:srgbClr val="C0504D"/>
                </a:solidFill>
              </a:rPr>
              <a:t>and populate</a:t>
            </a:r>
            <a:endParaRPr lang="en-US" dirty="0">
              <a:solidFill>
                <a:srgbClr val="C0504D"/>
              </a:solidFill>
            </a:endParaRPr>
          </a:p>
        </p:txBody>
      </p:sp>
      <p:cxnSp>
        <p:nvCxnSpPr>
          <p:cNvPr id="46" name="Straight Arrow Connector 45"/>
          <p:cNvCxnSpPr>
            <a:stCxn id="45" idx="0"/>
            <a:endCxn id="68" idx="2"/>
          </p:cNvCxnSpPr>
          <p:nvPr/>
        </p:nvCxnSpPr>
        <p:spPr>
          <a:xfrm flipH="1" flipV="1">
            <a:off x="7321084" y="3748598"/>
            <a:ext cx="7218" cy="73390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98495" y="3208768"/>
            <a:ext cx="50384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932147" y="3207036"/>
            <a:ext cx="99565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037432" y="3207036"/>
            <a:ext cx="1457006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596425" y="3208768"/>
            <a:ext cx="2170139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67418" y="3208768"/>
            <a:ext cx="907331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878834" y="3208768"/>
            <a:ext cx="503845" cy="53983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176607" y="6106313"/>
            <a:ext cx="50384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680452" y="6155788"/>
            <a:ext cx="185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dirty="0" err="1" smtClean="0"/>
              <a:t>approx</a:t>
            </a:r>
            <a:r>
              <a:rPr lang="en-US" dirty="0" smtClean="0"/>
              <a:t> 1 month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654359" y="3210500"/>
            <a:ext cx="50384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5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9561" y="1591827"/>
            <a:ext cx="1109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Working </a:t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 smtClean="0">
                <a:solidFill>
                  <a:schemeClr val="accent3"/>
                </a:solidFill>
              </a:rPr>
              <a:t>Definition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  <a:endCxn id="83" idx="0"/>
          </p:cNvCxnSpPr>
          <p:nvPr/>
        </p:nvCxnSpPr>
        <p:spPr>
          <a:xfrm>
            <a:off x="904348" y="2238158"/>
            <a:ext cx="1934" cy="9723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2956" y="4459251"/>
            <a:ext cx="188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BBB59"/>
                </a:solidFill>
              </a:rPr>
              <a:t>Establish utility by 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Identifying users</a:t>
            </a:r>
            <a:endParaRPr lang="en-US" dirty="0">
              <a:solidFill>
                <a:srgbClr val="9BBB59"/>
              </a:solidFill>
            </a:endParaRPr>
          </a:p>
        </p:txBody>
      </p:sp>
      <p:cxnSp>
        <p:nvCxnSpPr>
          <p:cNvPr id="16" name="Straight Arrow Connector 15"/>
          <p:cNvCxnSpPr>
            <a:stCxn id="15" idx="0"/>
            <a:endCxn id="50" idx="2"/>
          </p:cNvCxnSpPr>
          <p:nvPr/>
        </p:nvCxnSpPr>
        <p:spPr>
          <a:xfrm flipV="1">
            <a:off x="1544004" y="3748598"/>
            <a:ext cx="6414" cy="71065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67562" y="1658131"/>
            <a:ext cx="1121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Feasibility </a:t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 smtClean="0">
                <a:solidFill>
                  <a:schemeClr val="accent3"/>
                </a:solidFill>
              </a:rPr>
              <a:t>Study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22" name="Straight Arrow Connector 21"/>
          <p:cNvCxnSpPr>
            <a:stCxn id="21" idx="2"/>
            <a:endCxn id="53" idx="0"/>
          </p:cNvCxnSpPr>
          <p:nvPr/>
        </p:nvCxnSpPr>
        <p:spPr>
          <a:xfrm>
            <a:off x="2428266" y="2304462"/>
            <a:ext cx="1709" cy="9025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49225" y="4459251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Identify and 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Address concerns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26" name="Straight Arrow Connector 25"/>
          <p:cNvCxnSpPr>
            <a:stCxn id="25" idx="0"/>
            <a:endCxn id="60" idx="2"/>
          </p:cNvCxnSpPr>
          <p:nvPr/>
        </p:nvCxnSpPr>
        <p:spPr>
          <a:xfrm flipH="1" flipV="1">
            <a:off x="3765935" y="3746866"/>
            <a:ext cx="2773" cy="71238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91528" y="1591827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Implementation/</a:t>
            </a:r>
          </a:p>
          <a:p>
            <a:pPr algn="ctr"/>
            <a:r>
              <a:rPr lang="en-US" dirty="0" smtClean="0">
                <a:solidFill>
                  <a:schemeClr val="accent4"/>
                </a:solidFill>
              </a:rPr>
              <a:t>Logistics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9" name="Straight Arrow Connector 38"/>
          <p:cNvCxnSpPr>
            <a:stCxn id="38" idx="2"/>
            <a:endCxn id="62" idx="0"/>
          </p:cNvCxnSpPr>
          <p:nvPr/>
        </p:nvCxnSpPr>
        <p:spPr>
          <a:xfrm flipH="1">
            <a:off x="5681495" y="2238158"/>
            <a:ext cx="3868" cy="97061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532881" y="1613351"/>
            <a:ext cx="1220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504D"/>
                </a:solidFill>
              </a:rPr>
              <a:t>α/β testing</a:t>
            </a:r>
            <a:br>
              <a:rPr lang="en-US" dirty="0" smtClean="0">
                <a:solidFill>
                  <a:srgbClr val="C0504D"/>
                </a:solidFill>
              </a:rPr>
            </a:br>
            <a:r>
              <a:rPr lang="en-US" dirty="0" smtClean="0">
                <a:solidFill>
                  <a:srgbClr val="C0504D"/>
                </a:solidFill>
              </a:rPr>
              <a:t>v1 release</a:t>
            </a:r>
            <a:endParaRPr lang="en-US" dirty="0">
              <a:solidFill>
                <a:srgbClr val="C0504D"/>
              </a:solidFill>
            </a:endParaRPr>
          </a:p>
        </p:txBody>
      </p:sp>
      <p:cxnSp>
        <p:nvCxnSpPr>
          <p:cNvPr id="44" name="Straight Arrow Connector 43"/>
          <p:cNvCxnSpPr>
            <a:stCxn id="43" idx="2"/>
            <a:endCxn id="71" idx="0"/>
          </p:cNvCxnSpPr>
          <p:nvPr/>
        </p:nvCxnSpPr>
        <p:spPr>
          <a:xfrm flipH="1">
            <a:off x="8130757" y="2259682"/>
            <a:ext cx="12421" cy="9490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12676" y="4482507"/>
            <a:ext cx="143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Collect data</a:t>
            </a:r>
            <a:br>
              <a:rPr lang="en-US" dirty="0" smtClean="0">
                <a:solidFill>
                  <a:srgbClr val="C0504D"/>
                </a:solidFill>
              </a:rPr>
            </a:br>
            <a:r>
              <a:rPr lang="en-US" dirty="0" smtClean="0">
                <a:solidFill>
                  <a:srgbClr val="C0504D"/>
                </a:solidFill>
              </a:rPr>
              <a:t>and populate</a:t>
            </a:r>
            <a:endParaRPr lang="en-US" dirty="0">
              <a:solidFill>
                <a:srgbClr val="C0504D"/>
              </a:solidFill>
            </a:endParaRPr>
          </a:p>
        </p:txBody>
      </p:sp>
      <p:cxnSp>
        <p:nvCxnSpPr>
          <p:cNvPr id="46" name="Straight Arrow Connector 45"/>
          <p:cNvCxnSpPr>
            <a:stCxn id="45" idx="0"/>
            <a:endCxn id="68" idx="2"/>
          </p:cNvCxnSpPr>
          <p:nvPr/>
        </p:nvCxnSpPr>
        <p:spPr>
          <a:xfrm flipH="1" flipV="1">
            <a:off x="7321084" y="3748598"/>
            <a:ext cx="7218" cy="73390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98495" y="3208768"/>
            <a:ext cx="50384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932147" y="3207036"/>
            <a:ext cx="99565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037432" y="3207036"/>
            <a:ext cx="1457006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596425" y="3208768"/>
            <a:ext cx="2170139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67418" y="3208768"/>
            <a:ext cx="907331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878834" y="3208768"/>
            <a:ext cx="503845" cy="53983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176607" y="6106313"/>
            <a:ext cx="50384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680452" y="6155788"/>
            <a:ext cx="185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dirty="0" err="1" smtClean="0"/>
              <a:t>approx</a:t>
            </a:r>
            <a:r>
              <a:rPr lang="en-US" dirty="0" smtClean="0"/>
              <a:t> 1 month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654359" y="3210500"/>
            <a:ext cx="503845" cy="53983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0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543</Words>
  <Application>Microsoft Macintosh PowerPoint</Application>
  <PresentationFormat>On-screen Show (4:3)</PresentationFormat>
  <Paragraphs>132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ClinGen ILDB</vt:lpstr>
      <vt:lpstr>ClinGen ILDB  A Working Definition</vt:lpstr>
      <vt:lpstr>PowerPoint Presentation</vt:lpstr>
      <vt:lpstr>ClinGen ILDB  Work ahead</vt:lpstr>
      <vt:lpstr>ClinGen ILDB  Work ahead</vt:lpstr>
      <vt:lpstr>ClinGen ILDB  Work ahead</vt:lpstr>
      <vt:lpstr>ClinGen ILDB  Work ahead</vt:lpstr>
      <vt:lpstr>Project timeline</vt:lpstr>
      <vt:lpstr>Project timeline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ClinGen ILDB</dc:title>
  <dc:creator>Snehit Prabhu</dc:creator>
  <cp:lastModifiedBy>Snehit Prabhu</cp:lastModifiedBy>
  <cp:revision>34</cp:revision>
  <dcterms:created xsi:type="dcterms:W3CDTF">2015-08-17T01:47:37Z</dcterms:created>
  <dcterms:modified xsi:type="dcterms:W3CDTF">2015-08-17T08:05:46Z</dcterms:modified>
</cp:coreProperties>
</file>