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3F46-601D-9745-91BA-266FC4A70B36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A5BD4-C281-C446-922E-3A8ECD4F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Case-Level Database</a:t>
            </a:r>
            <a:br>
              <a:rPr lang="en-US" dirty="0" smtClean="0"/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Phase II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Monday, June 15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2015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5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1" y="1591827"/>
            <a:ext cx="110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Working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Definition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83" idx="0"/>
          </p:cNvCxnSpPr>
          <p:nvPr/>
        </p:nvCxnSpPr>
        <p:spPr>
          <a:xfrm>
            <a:off x="904348" y="2238158"/>
            <a:ext cx="1934" cy="9723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956" y="4459251"/>
            <a:ext cx="188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Establish utility by 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Identifying users</a:t>
            </a:r>
            <a:endParaRPr lang="en-US" dirty="0">
              <a:solidFill>
                <a:srgbClr val="8064A2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50" idx="2"/>
          </p:cNvCxnSpPr>
          <p:nvPr/>
        </p:nvCxnSpPr>
        <p:spPr>
          <a:xfrm flipV="1">
            <a:off x="1544004" y="3748598"/>
            <a:ext cx="6414" cy="710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7562" y="1658131"/>
            <a:ext cx="1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Feasibility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Study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53" idx="0"/>
          </p:cNvCxnSpPr>
          <p:nvPr/>
        </p:nvCxnSpPr>
        <p:spPr>
          <a:xfrm>
            <a:off x="2428266" y="2304462"/>
            <a:ext cx="1709" cy="9025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9225" y="445925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Identify and 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Address concerns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  <a:endCxn id="60" idx="2"/>
          </p:cNvCxnSpPr>
          <p:nvPr/>
        </p:nvCxnSpPr>
        <p:spPr>
          <a:xfrm flipH="1" flipV="1">
            <a:off x="3765935" y="3746866"/>
            <a:ext cx="2773" cy="71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1528" y="159182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Implementation/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Logistics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>
            <a:stCxn id="38" idx="2"/>
            <a:endCxn id="62" idx="0"/>
          </p:cNvCxnSpPr>
          <p:nvPr/>
        </p:nvCxnSpPr>
        <p:spPr>
          <a:xfrm flipH="1">
            <a:off x="5681495" y="2238158"/>
            <a:ext cx="3868" cy="970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2881" y="1613351"/>
            <a:ext cx="12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α/β testing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v1 release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71" idx="0"/>
          </p:cNvCxnSpPr>
          <p:nvPr/>
        </p:nvCxnSpPr>
        <p:spPr>
          <a:xfrm flipH="1">
            <a:off x="8130757" y="2259682"/>
            <a:ext cx="12421" cy="949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2676" y="448250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Collect data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and populate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68" idx="2"/>
          </p:cNvCxnSpPr>
          <p:nvPr/>
        </p:nvCxnSpPr>
        <p:spPr>
          <a:xfrm flipH="1" flipV="1">
            <a:off x="7321084" y="3748598"/>
            <a:ext cx="7218" cy="7339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8495" y="3208768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32147" y="3207036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7432" y="3207036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96425" y="3208768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7418" y="3208768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78834" y="3208768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176607" y="6106313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80452" y="6155788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approx</a:t>
            </a:r>
            <a:r>
              <a:rPr lang="en-US" dirty="0" smtClean="0"/>
              <a:t> 1 month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4359" y="321050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1" y="1591827"/>
            <a:ext cx="110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83" idx="0"/>
          </p:cNvCxnSpPr>
          <p:nvPr/>
        </p:nvCxnSpPr>
        <p:spPr>
          <a:xfrm>
            <a:off x="904348" y="2238158"/>
            <a:ext cx="1934" cy="9723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956" y="4459251"/>
            <a:ext cx="188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 utility by </a:t>
            </a:r>
          </a:p>
          <a:p>
            <a:r>
              <a:rPr lang="en-US" dirty="0" smtClean="0"/>
              <a:t>Identifying users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  <a:endCxn id="50" idx="2"/>
          </p:cNvCxnSpPr>
          <p:nvPr/>
        </p:nvCxnSpPr>
        <p:spPr>
          <a:xfrm flipV="1">
            <a:off x="1544004" y="3748598"/>
            <a:ext cx="6414" cy="710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7562" y="1658131"/>
            <a:ext cx="1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Feasibility </a:t>
            </a:r>
            <a:br>
              <a:rPr lang="en-US" dirty="0" smtClean="0"/>
            </a:br>
            <a:r>
              <a:rPr lang="en-US" dirty="0" smtClean="0"/>
              <a:t>Study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  <a:endCxn id="53" idx="0"/>
          </p:cNvCxnSpPr>
          <p:nvPr/>
        </p:nvCxnSpPr>
        <p:spPr>
          <a:xfrm>
            <a:off x="2428266" y="2304462"/>
            <a:ext cx="1709" cy="9025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9225" y="445925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 and </a:t>
            </a:r>
            <a:br>
              <a:rPr lang="en-US" dirty="0" smtClean="0"/>
            </a:br>
            <a:r>
              <a:rPr lang="en-US" dirty="0" smtClean="0"/>
              <a:t>Address concerns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  <a:endCxn id="60" idx="2"/>
          </p:cNvCxnSpPr>
          <p:nvPr/>
        </p:nvCxnSpPr>
        <p:spPr>
          <a:xfrm flipH="1" flipV="1">
            <a:off x="3765935" y="3746866"/>
            <a:ext cx="2773" cy="71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1528" y="159182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Implementation/</a:t>
            </a:r>
          </a:p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  <a:endCxn id="62" idx="0"/>
          </p:cNvCxnSpPr>
          <p:nvPr/>
        </p:nvCxnSpPr>
        <p:spPr>
          <a:xfrm flipH="1">
            <a:off x="5681495" y="2238158"/>
            <a:ext cx="3868" cy="970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2881" y="1613351"/>
            <a:ext cx="12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α/β testing</a:t>
            </a:r>
            <a:br>
              <a:rPr lang="en-US" dirty="0" smtClean="0"/>
            </a:br>
            <a:r>
              <a:rPr lang="en-US" dirty="0" smtClean="0"/>
              <a:t>v1 release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  <a:endCxn id="71" idx="0"/>
          </p:cNvCxnSpPr>
          <p:nvPr/>
        </p:nvCxnSpPr>
        <p:spPr>
          <a:xfrm flipH="1">
            <a:off x="8130757" y="2259682"/>
            <a:ext cx="12421" cy="949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2676" y="448250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data</a:t>
            </a:r>
            <a:br>
              <a:rPr lang="en-US" dirty="0" smtClean="0"/>
            </a:br>
            <a:r>
              <a:rPr lang="en-US" dirty="0" smtClean="0"/>
              <a:t>and populate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0"/>
            <a:endCxn id="68" idx="2"/>
          </p:cNvCxnSpPr>
          <p:nvPr/>
        </p:nvCxnSpPr>
        <p:spPr>
          <a:xfrm flipH="1" flipV="1">
            <a:off x="7321084" y="3748598"/>
            <a:ext cx="7218" cy="7339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8495" y="3208768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32147" y="3207036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7432" y="3207036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96425" y="3208768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7418" y="3208768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78834" y="3208768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176607" y="6106313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80452" y="6155788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approx</a:t>
            </a:r>
            <a:r>
              <a:rPr lang="en-US" dirty="0" smtClean="0"/>
              <a:t> 1 month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4359" y="321050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Formal Definition 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2"/>
                </a:solidFill>
              </a:rPr>
              <a:t>Little progress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ILDB is still many things to many people</a:t>
            </a:r>
          </a:p>
          <a:p>
            <a:endParaRPr lang="en-US" sz="2800" dirty="0" smtClean="0">
              <a:solidFill>
                <a:srgbClr val="C0504D"/>
              </a:solidFill>
            </a:endParaRPr>
          </a:p>
          <a:p>
            <a:r>
              <a:rPr lang="en-US" sz="2800" dirty="0" smtClean="0"/>
              <a:t>We need a </a:t>
            </a:r>
            <a:r>
              <a:rPr lang="en-US" sz="2800" dirty="0"/>
              <a:t>f</a:t>
            </a:r>
            <a:r>
              <a:rPr lang="en-US" sz="2800" dirty="0" smtClean="0"/>
              <a:t>ormal, working definition that outlines:</a:t>
            </a:r>
          </a:p>
          <a:p>
            <a:pPr lvl="1"/>
            <a:r>
              <a:rPr lang="en-US" sz="2400" dirty="0" smtClean="0"/>
              <a:t>what it is, and how it is different from existing resources </a:t>
            </a:r>
            <a:r>
              <a:rPr lang="en-US" sz="2400" dirty="0" smtClean="0">
                <a:solidFill>
                  <a:schemeClr val="accent2"/>
                </a:solidFill>
              </a:rPr>
              <a:t>(kinds of queries: VUS</a:t>
            </a:r>
            <a:r>
              <a:rPr lang="en-US" sz="2400" dirty="0">
                <a:solidFill>
                  <a:schemeClr val="accent2"/>
                </a:solidFill>
              </a:rPr>
              <a:t>?</a:t>
            </a:r>
            <a:r>
              <a:rPr lang="en-US" sz="2400" dirty="0" smtClean="0">
                <a:solidFill>
                  <a:schemeClr val="accent2"/>
                </a:solidFill>
              </a:rPr>
              <a:t> nearby variants? phenotype?)</a:t>
            </a:r>
          </a:p>
          <a:p>
            <a:pPr lvl="1"/>
            <a:r>
              <a:rPr lang="en-US" sz="2400" dirty="0" smtClean="0"/>
              <a:t>what problems it addresses </a:t>
            </a:r>
            <a:r>
              <a:rPr lang="en-US" sz="2400" dirty="0" smtClean="0">
                <a:solidFill>
                  <a:srgbClr val="C0504D"/>
                </a:solidFill>
              </a:rPr>
              <a:t>(use-case list)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hat concerns it raises </a:t>
            </a:r>
            <a:r>
              <a:rPr lang="en-US" sz="2400" dirty="0" smtClean="0">
                <a:solidFill>
                  <a:srgbClr val="C0504D"/>
                </a:solidFill>
              </a:rPr>
              <a:t>(IRB issues, consent)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1118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6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Establish Utility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4"/>
                </a:solidFill>
              </a:rPr>
              <a:t>Some progress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Cardio Clinical WG</a:t>
            </a:r>
            <a:r>
              <a:rPr lang="en-US" sz="2400" dirty="0" smtClean="0">
                <a:solidFill>
                  <a:srgbClr val="9BBB59"/>
                </a:solidFill>
              </a:rPr>
              <a:t> (done)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err="1" smtClean="0"/>
              <a:t>Euan</a:t>
            </a:r>
            <a:r>
              <a:rPr lang="en-US" sz="2000" dirty="0" smtClean="0"/>
              <a:t> Ashley</a:t>
            </a:r>
          </a:p>
          <a:p>
            <a:pPr lvl="1"/>
            <a:r>
              <a:rPr lang="en-US" sz="2000" dirty="0" smtClean="0"/>
              <a:t>Current protocol for </a:t>
            </a:r>
            <a:r>
              <a:rPr lang="en-US" sz="2000" dirty="0"/>
              <a:t>sharing patient </a:t>
            </a:r>
            <a:r>
              <a:rPr lang="en-US" sz="2000" dirty="0" smtClean="0"/>
              <a:t>data to solve VUS’s involves manually scrubbing PHI and collating on Excel sheets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Need more users </a:t>
            </a:r>
            <a:r>
              <a:rPr lang="en-US" sz="2400" dirty="0" smtClean="0">
                <a:solidFill>
                  <a:schemeClr val="accent2"/>
                </a:solidFill>
              </a:rPr>
              <a:t>(TBD)</a:t>
            </a:r>
          </a:p>
          <a:p>
            <a:pPr lvl="1"/>
            <a:r>
              <a:rPr lang="en-US" sz="2000" dirty="0" smtClean="0"/>
              <a:t>Verbal commitments not difficult to obtain</a:t>
            </a:r>
          </a:p>
          <a:p>
            <a:pPr lvl="1"/>
            <a:r>
              <a:rPr lang="en-US" sz="2000" dirty="0" smtClean="0"/>
              <a:t>feedback/feature requests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8486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0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Feasibility Study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3">
                    <a:lumMod val="75000"/>
                  </a:schemeClr>
                </a:solidFill>
              </a:rPr>
              <a:t>Good progress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it ourselves vs. license a solution </a:t>
            </a:r>
            <a:r>
              <a:rPr lang="en-US" dirty="0" smtClean="0">
                <a:solidFill>
                  <a:srgbClr val="9BBB59"/>
                </a:solidFill>
              </a:rPr>
              <a:t>(done)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Solution provider bake-off</a:t>
            </a:r>
            <a:r>
              <a:rPr lang="en-US" dirty="0" smtClean="0">
                <a:solidFill>
                  <a:schemeClr val="accent3"/>
                </a:solidFill>
              </a:rPr>
              <a:t> (done)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Gene Insight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Ingenuity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err="1" smtClean="0"/>
              <a:t>Cartegenia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89606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6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Addressing Concerns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4"/>
                </a:solidFill>
              </a:rPr>
              <a:t>Some progress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0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/>
              <a:t>Privacy concerns </a:t>
            </a:r>
          </a:p>
          <a:p>
            <a:pPr lvl="1"/>
            <a:r>
              <a:rPr lang="en-US" sz="3600" dirty="0" smtClean="0"/>
              <a:t>Controlled vs. Anonymous access </a:t>
            </a:r>
            <a:r>
              <a:rPr lang="en-US" sz="3600" dirty="0" smtClean="0">
                <a:solidFill>
                  <a:srgbClr val="C0504D"/>
                </a:solidFill>
              </a:rPr>
              <a:t>(specifics TBD)</a:t>
            </a:r>
          </a:p>
          <a:p>
            <a:pPr lvl="1"/>
            <a:r>
              <a:rPr lang="en-US" sz="3600" dirty="0" smtClean="0"/>
              <a:t>PHI scrubbed, but all phenotype/genotype shares </a:t>
            </a:r>
            <a:r>
              <a:rPr lang="en-US" sz="3600" dirty="0" smtClean="0">
                <a:solidFill>
                  <a:srgbClr val="C0504D"/>
                </a:solidFill>
              </a:rPr>
              <a:t>(specifics TBD)</a:t>
            </a:r>
          </a:p>
          <a:p>
            <a:pPr lvl="1"/>
            <a:r>
              <a:rPr lang="en-US" sz="3600" dirty="0" smtClean="0"/>
              <a:t>Consent language for clinical samples already collected </a:t>
            </a:r>
            <a:r>
              <a:rPr lang="en-US" sz="3600" dirty="0" smtClean="0">
                <a:solidFill>
                  <a:schemeClr val="accent2"/>
                </a:solidFill>
              </a:rPr>
              <a:t>(specifics TBD)</a:t>
            </a:r>
          </a:p>
          <a:p>
            <a:pPr lvl="1"/>
            <a:endParaRPr lang="en-US" sz="3600" dirty="0" smtClean="0"/>
          </a:p>
          <a:p>
            <a:r>
              <a:rPr lang="en-US" sz="3600" dirty="0" smtClean="0"/>
              <a:t>Data Contributors/Users</a:t>
            </a:r>
          </a:p>
          <a:p>
            <a:pPr lvl="1"/>
            <a:r>
              <a:rPr lang="en-US" sz="3600" dirty="0" smtClean="0"/>
              <a:t>Partners LMM </a:t>
            </a:r>
            <a:r>
              <a:rPr lang="en-US" sz="3600" dirty="0" smtClean="0">
                <a:solidFill>
                  <a:schemeClr val="accent3"/>
                </a:solidFill>
              </a:rPr>
              <a:t>(verbal agreement)</a:t>
            </a:r>
          </a:p>
          <a:p>
            <a:pPr lvl="1"/>
            <a:r>
              <a:rPr lang="en-US" sz="3600" dirty="0" err="1" smtClean="0"/>
              <a:t>GeneDx</a:t>
            </a:r>
            <a:r>
              <a:rPr lang="en-US" sz="3600" dirty="0" smtClean="0"/>
              <a:t>, </a:t>
            </a:r>
            <a:r>
              <a:rPr lang="en-US" sz="3600" dirty="0" err="1" smtClean="0"/>
              <a:t>Invitae</a:t>
            </a:r>
            <a:r>
              <a:rPr lang="en-US" sz="3600" dirty="0" smtClean="0"/>
              <a:t>, Ambry </a:t>
            </a:r>
            <a:r>
              <a:rPr lang="en-US" sz="3600" dirty="0" smtClean="0"/>
              <a:t>others  </a:t>
            </a:r>
            <a:r>
              <a:rPr lang="en-US" sz="3600" dirty="0" smtClean="0">
                <a:solidFill>
                  <a:schemeClr val="accent2"/>
                </a:solidFill>
              </a:rPr>
              <a:t>(outreach TBD)</a:t>
            </a:r>
          </a:p>
          <a:p>
            <a:pPr lvl="1"/>
            <a:r>
              <a:rPr lang="en-US" sz="3600" dirty="0" err="1" smtClean="0"/>
              <a:t>ClinGen</a:t>
            </a:r>
            <a:r>
              <a:rPr lang="en-US" sz="3600" dirty="0" smtClean="0"/>
              <a:t> clinical </a:t>
            </a:r>
            <a:r>
              <a:rPr lang="en-US" sz="3600" smtClean="0"/>
              <a:t>domain </a:t>
            </a:r>
            <a:r>
              <a:rPr lang="en-US" sz="3600" smtClean="0"/>
              <a:t>WGs </a:t>
            </a:r>
            <a:r>
              <a:rPr lang="en-US" sz="3600" dirty="0" smtClean="0">
                <a:solidFill>
                  <a:schemeClr val="accent3"/>
                </a:solidFill>
              </a:rPr>
              <a:t>(verbal agreement)</a:t>
            </a:r>
          </a:p>
          <a:p>
            <a:pPr lvl="1"/>
            <a:endParaRPr lang="en-US" sz="3600" dirty="0" smtClean="0"/>
          </a:p>
          <a:p>
            <a:r>
              <a:rPr lang="en-US" sz="3600" dirty="0" smtClean="0"/>
              <a:t>Operational concerns</a:t>
            </a:r>
          </a:p>
          <a:p>
            <a:pPr lvl="1"/>
            <a:r>
              <a:rPr lang="en-US" sz="3600" dirty="0" smtClean="0"/>
              <a:t>Getting locked in to GI as a provider</a:t>
            </a:r>
            <a:r>
              <a:rPr lang="en-US" sz="3600" dirty="0" smtClean="0">
                <a:solidFill>
                  <a:schemeClr val="accent3"/>
                </a:solidFill>
              </a:rPr>
              <a:t> (bulk downloads offered)</a:t>
            </a:r>
          </a:p>
          <a:p>
            <a:pPr lvl="1"/>
            <a:r>
              <a:rPr lang="en-US" sz="3600" dirty="0" smtClean="0"/>
              <a:t>IRB approval at hosting institution </a:t>
            </a:r>
            <a:r>
              <a:rPr lang="en-US" sz="3600" dirty="0" smtClean="0">
                <a:solidFill>
                  <a:schemeClr val="accent2"/>
                </a:solidFill>
              </a:rPr>
              <a:t>(host institution undecided)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87534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1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ILDB Implementation </a:t>
            </a:r>
            <a:br>
              <a:rPr lang="en-US" dirty="0" smtClean="0"/>
            </a:br>
            <a:r>
              <a:rPr lang="en-US" sz="2900" dirty="0" smtClean="0">
                <a:solidFill>
                  <a:srgbClr val="C0504D"/>
                </a:solidFill>
              </a:rPr>
              <a:t>Little progress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05352"/>
              </p:ext>
            </p:extLst>
          </p:nvPr>
        </p:nvGraphicFramePr>
        <p:xfrm>
          <a:off x="670562" y="2752991"/>
          <a:ext cx="7712116" cy="38464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35712"/>
                <a:gridCol w="1620346"/>
                <a:gridCol w="1928029"/>
                <a:gridCol w="1928029"/>
              </a:tblGrid>
              <a:tr h="798421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Implementation Aspect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Option</a:t>
                      </a:r>
                      <a:r>
                        <a:rPr lang="en-US" sz="2200" baseline="0" dirty="0" smtClean="0"/>
                        <a:t> 1</a:t>
                      </a:r>
                      <a:br>
                        <a:rPr lang="en-US" sz="2200" baseline="0" dirty="0" smtClean="0"/>
                      </a:br>
                      <a:r>
                        <a:rPr lang="en-US" sz="2200" baseline="0" dirty="0" smtClean="0"/>
                        <a:t>(&gt;5X time)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Option 2</a:t>
                      </a:r>
                      <a:br>
                        <a:rPr lang="en-US" sz="2200" dirty="0" smtClean="0"/>
                      </a:br>
                      <a:r>
                        <a:rPr lang="en-US" sz="2200" dirty="0" smtClean="0"/>
                        <a:t>(&gt;2X time)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Option 3</a:t>
                      </a:r>
                      <a:br>
                        <a:rPr lang="en-US" sz="2200" dirty="0" smtClean="0"/>
                      </a:br>
                      <a:r>
                        <a:rPr lang="en-US" sz="2200" dirty="0" smtClean="0"/>
                        <a:t>(1X time)</a:t>
                      </a:r>
                      <a:endParaRPr lang="en-US" sz="2200" dirty="0"/>
                    </a:p>
                  </a:txBody>
                  <a:tcPr/>
                </a:tc>
              </a:tr>
              <a:tr h="71106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Hosting</a:t>
                      </a:r>
                      <a:r>
                        <a:rPr lang="en-US" sz="2200" baseline="0" dirty="0" smtClean="0"/>
                        <a:t> site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endParaRPr lang="en-US" sz="2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Partners LMM</a:t>
                      </a:r>
                      <a:endParaRPr lang="en-US" sz="22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Partners LMM</a:t>
                      </a:r>
                    </a:p>
                    <a:p>
                      <a:pPr algn="ctr"/>
                      <a:endParaRPr lang="en-US" sz="2200" dirty="0"/>
                    </a:p>
                  </a:txBody>
                  <a:tcPr/>
                </a:tc>
              </a:tr>
              <a:tr h="71106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Data-cleaning </a:t>
                      </a:r>
                      <a:r>
                        <a:rPr lang="en-US" sz="2200" baseline="0" dirty="0" smtClean="0"/>
                        <a:t>/ populating DB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r>
                        <a:rPr lang="en-US" sz="2200" dirty="0" smtClean="0"/>
                        <a:t>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Partners LMM</a:t>
                      </a:r>
                    </a:p>
                  </a:txBody>
                  <a:tcPr/>
                </a:tc>
              </a:tr>
              <a:tr h="71106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Sys-admin / maintenance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endParaRPr lang="en-US" sz="220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Partners LMM</a:t>
                      </a:r>
                    </a:p>
                    <a:p>
                      <a:pPr algn="ctr"/>
                      <a:endParaRPr lang="en-US" sz="2200" dirty="0"/>
                    </a:p>
                  </a:txBody>
                  <a:tcPr/>
                </a:tc>
              </a:tr>
              <a:tr h="71106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IRB institution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2"/>
                          </a:solidFill>
                        </a:rPr>
                        <a:t>Stanford/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Partners LMM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Partners LMM</a:t>
                      </a:r>
                    </a:p>
                    <a:p>
                      <a:pPr algn="ctr"/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704918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Populate DB with patient records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2"/>
                </a:solidFill>
              </a:rPr>
              <a:t>No progress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Data scrubbing </a:t>
            </a:r>
            <a:r>
              <a:rPr lang="en-US" sz="2400" dirty="0"/>
              <a:t>p</a:t>
            </a:r>
            <a:r>
              <a:rPr lang="en-US" sz="2400" dirty="0" smtClean="0"/>
              <a:t>rotocol to be established</a:t>
            </a:r>
          </a:p>
          <a:p>
            <a:pPr lvl="1"/>
            <a:r>
              <a:rPr lang="en-US" sz="2000" dirty="0" smtClean="0"/>
              <a:t>Which fields stay, which get removed. Might differ lab to lab.</a:t>
            </a:r>
          </a:p>
          <a:p>
            <a:pPr lvl="1"/>
            <a:r>
              <a:rPr lang="en-US" sz="2000" dirty="0" smtClean="0"/>
              <a:t>Automated vs. manual scrubbing?</a:t>
            </a:r>
          </a:p>
          <a:p>
            <a:pPr lvl="1"/>
            <a:r>
              <a:rPr lang="en-US" sz="2000" dirty="0" smtClean="0"/>
              <a:t>Independent verification before upload?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Data contributors will most likely choose bulk-upload</a:t>
            </a:r>
          </a:p>
          <a:p>
            <a:pPr lvl="1"/>
            <a:r>
              <a:rPr lang="en-US" sz="2000" dirty="0" smtClean="0"/>
              <a:t>If @Stanford, HR to be identified/interviewed/hired</a:t>
            </a:r>
          </a:p>
          <a:p>
            <a:pPr lvl="1"/>
            <a:r>
              <a:rPr lang="en-US" sz="2000" dirty="0" smtClean="0"/>
              <a:t>If @</a:t>
            </a:r>
            <a:r>
              <a:rPr lang="en-US" sz="2000" dirty="0" err="1" smtClean="0"/>
              <a:t>PartnersLMM</a:t>
            </a:r>
            <a:r>
              <a:rPr lang="en-US" sz="2000" dirty="0" smtClean="0"/>
              <a:t>, fewer logistical requirements?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19518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9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dirty="0" smtClean="0"/>
              <a:t>. Going online</a:t>
            </a:r>
            <a:br>
              <a:rPr lang="en-US" dirty="0" smtClean="0"/>
            </a:br>
            <a:r>
              <a:rPr lang="en-US" sz="2900" dirty="0" smtClean="0">
                <a:solidFill>
                  <a:schemeClr val="accent2"/>
                </a:solidFill>
              </a:rPr>
              <a:t>No progress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End 2015 / Early 2016</a:t>
            </a:r>
            <a:r>
              <a:rPr lang="en-US" sz="2000" dirty="0" smtClean="0"/>
              <a:t>?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56" y="1657308"/>
            <a:ext cx="55478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8495" y="165904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2147" y="1657308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7432" y="1657308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6425" y="1659040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67418" y="1659040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8834" y="1659040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81518" y="1248377"/>
            <a:ext cx="0" cy="32285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2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412</Words>
  <Application>Microsoft Macintosh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Case-Level Database Phase II</vt:lpstr>
      <vt:lpstr>Project timeline</vt:lpstr>
      <vt:lpstr>1. Formal Definition  Little progress</vt:lpstr>
      <vt:lpstr>2. Establish Utility Some progress</vt:lpstr>
      <vt:lpstr>3. Feasibility Study Good progress</vt:lpstr>
      <vt:lpstr>4. Addressing Concerns Some progress</vt:lpstr>
      <vt:lpstr>5. ILDB Implementation  Little progress</vt:lpstr>
      <vt:lpstr>6. Populate DB with patient records No progress</vt:lpstr>
      <vt:lpstr>7. Going online No progress</vt:lpstr>
      <vt:lpstr>Project timeline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Case-Level Database Phase II, Call 1</dc:title>
  <dc:creator>Snehit Prabhu</dc:creator>
  <cp:lastModifiedBy>Snehit Prabhu</cp:lastModifiedBy>
  <cp:revision>89</cp:revision>
  <dcterms:created xsi:type="dcterms:W3CDTF">2015-06-13T18:40:07Z</dcterms:created>
  <dcterms:modified xsi:type="dcterms:W3CDTF">2015-07-09T18:01:09Z</dcterms:modified>
</cp:coreProperties>
</file>