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1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34B1-683A-114C-9EB5-A05367641974}" type="datetimeFigureOut">
              <a:rPr lang="en-US" smtClean="0"/>
              <a:t>7/20/15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19856-96AA-4446-B714-0BEE2A0E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3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CB12F-1D93-ED4F-B750-2D2ABF9B82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CB12F-1D93-ED4F-B750-2D2ABF9B82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5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6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8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6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C189-E74D-7B4C-B0A3-45F7C5B147F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9E02-99F3-D548-9ED7-10133260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Case-Level Database</a:t>
            </a:r>
            <a:br>
              <a:rPr lang="en-US" dirty="0" smtClean="0"/>
            </a:b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Phase II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Call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Monday,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July 20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2015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6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561" y="1591827"/>
            <a:ext cx="110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Working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Definition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83" idx="0"/>
          </p:cNvCxnSpPr>
          <p:nvPr/>
        </p:nvCxnSpPr>
        <p:spPr>
          <a:xfrm>
            <a:off x="904348" y="2238158"/>
            <a:ext cx="1934" cy="9723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2956" y="4459251"/>
            <a:ext cx="188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</a:rPr>
              <a:t>Establish utility by 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Identifying users</a:t>
            </a:r>
            <a:endParaRPr lang="en-US" dirty="0">
              <a:solidFill>
                <a:srgbClr val="8064A2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  <a:endCxn id="50" idx="2"/>
          </p:cNvCxnSpPr>
          <p:nvPr/>
        </p:nvCxnSpPr>
        <p:spPr>
          <a:xfrm flipV="1">
            <a:off x="1544004" y="3748598"/>
            <a:ext cx="6414" cy="7106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7562" y="1658131"/>
            <a:ext cx="112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Feasibility 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Study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53" idx="0"/>
          </p:cNvCxnSpPr>
          <p:nvPr/>
        </p:nvCxnSpPr>
        <p:spPr>
          <a:xfrm>
            <a:off x="2428266" y="2304462"/>
            <a:ext cx="1709" cy="9025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9225" y="4459251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Identify and 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Address concerns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/>
          <p:cNvCxnSpPr>
            <a:stCxn id="25" idx="0"/>
            <a:endCxn id="60" idx="2"/>
          </p:cNvCxnSpPr>
          <p:nvPr/>
        </p:nvCxnSpPr>
        <p:spPr>
          <a:xfrm flipH="1" flipV="1">
            <a:off x="3765935" y="3746866"/>
            <a:ext cx="2773" cy="7123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91528" y="159182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Implementation/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Logistics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/>
          <p:cNvCxnSpPr>
            <a:stCxn id="38" idx="2"/>
            <a:endCxn id="62" idx="0"/>
          </p:cNvCxnSpPr>
          <p:nvPr/>
        </p:nvCxnSpPr>
        <p:spPr>
          <a:xfrm flipH="1">
            <a:off x="5681495" y="2238158"/>
            <a:ext cx="3868" cy="9706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32881" y="1613351"/>
            <a:ext cx="122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504D"/>
                </a:solidFill>
              </a:rPr>
              <a:t>α/β testing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v1 release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  <a:endCxn id="71" idx="0"/>
          </p:cNvCxnSpPr>
          <p:nvPr/>
        </p:nvCxnSpPr>
        <p:spPr>
          <a:xfrm flipH="1">
            <a:off x="8130757" y="2259682"/>
            <a:ext cx="12421" cy="9490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12676" y="4482507"/>
            <a:ext cx="143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Collect data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and populate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68" idx="2"/>
          </p:cNvCxnSpPr>
          <p:nvPr/>
        </p:nvCxnSpPr>
        <p:spPr>
          <a:xfrm flipH="1" flipV="1">
            <a:off x="7321084" y="3748598"/>
            <a:ext cx="7218" cy="7339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98495" y="3208768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32147" y="3207036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37432" y="3207036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96425" y="3208768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67418" y="3208768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78834" y="3208768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176607" y="6106313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680452" y="6155788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approx</a:t>
            </a:r>
            <a:r>
              <a:rPr lang="en-US" dirty="0" smtClean="0"/>
              <a:t> 1 month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54359" y="321050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Formal Definition </a:t>
            </a:r>
            <a:br>
              <a:rPr lang="en-US" dirty="0" smtClean="0"/>
            </a:br>
            <a:r>
              <a:rPr lang="en-US" sz="2900" dirty="0" smtClean="0">
                <a:solidFill>
                  <a:schemeClr val="accent2"/>
                </a:solidFill>
              </a:rPr>
              <a:t>Little progress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Early version of manuscript being prepared that describes and motivates the ILDB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2956" y="1657308"/>
            <a:ext cx="55478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8495" y="165904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2147" y="1657308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432" y="1657308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6425" y="1659040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7418" y="1659040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8834" y="1659040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1118" y="1248377"/>
            <a:ext cx="0" cy="32285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0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Establish Utility</a:t>
            </a:r>
            <a:br>
              <a:rPr lang="en-US" dirty="0" smtClean="0"/>
            </a:br>
            <a:r>
              <a:rPr lang="en-US" sz="2900" dirty="0" smtClean="0">
                <a:solidFill>
                  <a:schemeClr val="accent4"/>
                </a:solidFill>
              </a:rPr>
              <a:t>Some progress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Data sources: current verbal agreements</a:t>
            </a:r>
          </a:p>
          <a:p>
            <a:pPr lvl="1"/>
            <a:r>
              <a:rPr lang="en-US" sz="2200" dirty="0" smtClean="0"/>
              <a:t>Partners LMM </a:t>
            </a:r>
            <a:r>
              <a:rPr lang="en-US" sz="2200" dirty="0" smtClean="0">
                <a:solidFill>
                  <a:srgbClr val="9BBB59"/>
                </a:solidFill>
              </a:rPr>
              <a:t>(done)</a:t>
            </a:r>
            <a:r>
              <a:rPr lang="en-US" sz="2200" dirty="0" smtClean="0"/>
              <a:t>  </a:t>
            </a:r>
          </a:p>
          <a:p>
            <a:pPr lvl="1"/>
            <a:r>
              <a:rPr lang="en-US" sz="2200" dirty="0" err="1" smtClean="0"/>
              <a:t>GeneDx</a:t>
            </a:r>
            <a:r>
              <a:rPr lang="en-US" sz="2200" dirty="0" smtClean="0"/>
              <a:t>?</a:t>
            </a:r>
            <a:endParaRPr lang="en-US" sz="2200" dirty="0" smtClean="0"/>
          </a:p>
          <a:p>
            <a:pPr lvl="1"/>
            <a:r>
              <a:rPr lang="en-US" sz="2200" dirty="0" err="1" smtClean="0"/>
              <a:t>Invitae</a:t>
            </a:r>
            <a:r>
              <a:rPr lang="en-US" sz="2200" dirty="0" smtClean="0"/>
              <a:t>? </a:t>
            </a:r>
          </a:p>
          <a:p>
            <a:pPr lvl="1"/>
            <a:r>
              <a:rPr lang="en-US" sz="2200" dirty="0" smtClean="0"/>
              <a:t>Emory?</a:t>
            </a:r>
            <a:endParaRPr lang="en-US" sz="2200" dirty="0" smtClean="0"/>
          </a:p>
          <a:p>
            <a:pPr lvl="1"/>
            <a:r>
              <a:rPr lang="en-US" sz="2200" dirty="0" smtClean="0"/>
              <a:t>Ambry (communication established)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200" dirty="0" smtClean="0"/>
              <a:t>ILDB Users</a:t>
            </a:r>
          </a:p>
          <a:p>
            <a:pPr lvl="1"/>
            <a:r>
              <a:rPr lang="en-US" sz="2200" dirty="0" smtClean="0"/>
              <a:t>Cardio Clinical WG, </a:t>
            </a:r>
            <a:r>
              <a:rPr lang="en-US" sz="2200" dirty="0" err="1" smtClean="0"/>
              <a:t>Euan</a:t>
            </a:r>
            <a:r>
              <a:rPr lang="en-US" sz="2200" dirty="0" smtClean="0"/>
              <a:t> Ashley</a:t>
            </a:r>
            <a:r>
              <a:rPr lang="en-US" sz="2200" dirty="0" smtClean="0">
                <a:solidFill>
                  <a:srgbClr val="9BBB59"/>
                </a:solidFill>
              </a:rPr>
              <a:t>  (done)</a:t>
            </a:r>
          </a:p>
          <a:p>
            <a:pPr lvl="1"/>
            <a:r>
              <a:rPr lang="en-US" sz="2200" dirty="0" smtClean="0"/>
              <a:t>Noonan syndrome?</a:t>
            </a:r>
          </a:p>
          <a:p>
            <a:pPr lvl="1"/>
            <a:r>
              <a:rPr lang="en-US" sz="2200" dirty="0" smtClean="0"/>
              <a:t>Cancer</a:t>
            </a:r>
            <a:r>
              <a:rPr lang="en-US" sz="2000" dirty="0" smtClean="0"/>
              <a:t>?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2956" y="1657308"/>
            <a:ext cx="55478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8495" y="165904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2147" y="1657308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432" y="1657308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6425" y="1659040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7418" y="1659040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8834" y="1659040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8486" y="1248377"/>
            <a:ext cx="0" cy="32285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9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</a:t>
            </a:r>
            <a:r>
              <a:rPr lang="en-US" dirty="0" smtClean="0"/>
              <a:t>. ILDB Implementation </a:t>
            </a:r>
            <a:br>
              <a:rPr lang="en-US" dirty="0" smtClean="0"/>
            </a:br>
            <a:r>
              <a:rPr lang="en-US" sz="2900" dirty="0" smtClean="0">
                <a:solidFill>
                  <a:srgbClr val="660066"/>
                </a:solidFill>
              </a:rPr>
              <a:t>Some progress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2956" y="1657308"/>
            <a:ext cx="55478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8495" y="165904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2147" y="1657308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432" y="1657308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6425" y="1659040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7418" y="1659040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8834" y="1659040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04918" y="1248377"/>
            <a:ext cx="0" cy="32285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0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err="1" smtClean="0"/>
              <a:t>SaaS</a:t>
            </a:r>
            <a:r>
              <a:rPr lang="en-US" sz="2400" dirty="0" smtClean="0"/>
              <a:t> model finalized</a:t>
            </a:r>
            <a:endParaRPr lang="en-US" sz="2400" dirty="0" smtClean="0"/>
          </a:p>
          <a:p>
            <a:pPr lvl="1"/>
            <a:r>
              <a:rPr lang="en-US" sz="2000" dirty="0" err="1" smtClean="0"/>
              <a:t>SunQuest</a:t>
            </a:r>
            <a:r>
              <a:rPr lang="en-US" sz="2000" dirty="0" smtClean="0"/>
              <a:t>/Partners hand-off</a:t>
            </a:r>
          </a:p>
          <a:p>
            <a:pPr lvl="1"/>
            <a:r>
              <a:rPr lang="en-US" sz="2000" dirty="0" smtClean="0"/>
              <a:t>Costs/licensing fees </a:t>
            </a:r>
            <a:r>
              <a:rPr lang="en-US" sz="2000" dirty="0" smtClean="0">
                <a:solidFill>
                  <a:schemeClr val="accent2"/>
                </a:solidFill>
              </a:rPr>
              <a:t>(need to be worked out)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IRB </a:t>
            </a:r>
            <a:r>
              <a:rPr lang="en-US" sz="2400" dirty="0" smtClean="0"/>
              <a:t>approval </a:t>
            </a:r>
            <a:endParaRPr lang="en-US" sz="2400" dirty="0" smtClean="0"/>
          </a:p>
          <a:p>
            <a:pPr lvl="1"/>
            <a:r>
              <a:rPr lang="en-US" sz="2000" dirty="0" smtClean="0"/>
              <a:t>at whichever </a:t>
            </a:r>
            <a:r>
              <a:rPr lang="en-US" sz="2000" dirty="0" smtClean="0"/>
              <a:t>institution </a:t>
            </a:r>
            <a:r>
              <a:rPr lang="en-US" sz="2000" dirty="0" smtClean="0"/>
              <a:t>is administering usage  and granting new users access </a:t>
            </a:r>
            <a:r>
              <a:rPr lang="en-US" sz="2000" dirty="0" smtClean="0">
                <a:solidFill>
                  <a:schemeClr val="accent2"/>
                </a:solidFill>
              </a:rPr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host institution undecided</a:t>
            </a:r>
            <a:r>
              <a:rPr lang="en-US" sz="2000" dirty="0" smtClean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sz="2000" dirty="0" smtClean="0"/>
              <a:t>approval contingent on having concrete processes in order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Meeting in Boston with technical staff from data contributors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4858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561" y="1591827"/>
            <a:ext cx="110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Working </a:t>
            </a:r>
            <a:br>
              <a:rPr lang="en-US" dirty="0" smtClean="0">
                <a:solidFill>
                  <a:srgbClr val="660066"/>
                </a:solidFill>
              </a:rPr>
            </a:br>
            <a:r>
              <a:rPr lang="en-US" dirty="0" smtClean="0">
                <a:solidFill>
                  <a:srgbClr val="660066"/>
                </a:solidFill>
              </a:rPr>
              <a:t>Definition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83" idx="0"/>
          </p:cNvCxnSpPr>
          <p:nvPr/>
        </p:nvCxnSpPr>
        <p:spPr>
          <a:xfrm>
            <a:off x="904348" y="2238158"/>
            <a:ext cx="1934" cy="9723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2956" y="4459251"/>
            <a:ext cx="188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</a:rPr>
              <a:t>Establish utility by 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Identifying users</a:t>
            </a:r>
            <a:endParaRPr lang="en-US" dirty="0">
              <a:solidFill>
                <a:srgbClr val="8064A2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  <a:endCxn id="50" idx="2"/>
          </p:cNvCxnSpPr>
          <p:nvPr/>
        </p:nvCxnSpPr>
        <p:spPr>
          <a:xfrm flipV="1">
            <a:off x="1544004" y="3748598"/>
            <a:ext cx="6414" cy="7106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7562" y="1658131"/>
            <a:ext cx="112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Feasibility 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Study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53" idx="0"/>
          </p:cNvCxnSpPr>
          <p:nvPr/>
        </p:nvCxnSpPr>
        <p:spPr>
          <a:xfrm>
            <a:off x="2428266" y="2304462"/>
            <a:ext cx="1709" cy="9025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9225" y="4459251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Identify and 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Address concerns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/>
          <p:cNvCxnSpPr>
            <a:stCxn id="25" idx="0"/>
            <a:endCxn id="60" idx="2"/>
          </p:cNvCxnSpPr>
          <p:nvPr/>
        </p:nvCxnSpPr>
        <p:spPr>
          <a:xfrm flipH="1" flipV="1">
            <a:off x="3765935" y="3746866"/>
            <a:ext cx="2773" cy="7123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91528" y="159182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Implementation/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Logistics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39" name="Straight Arrow Connector 38"/>
          <p:cNvCxnSpPr>
            <a:stCxn id="38" idx="2"/>
            <a:endCxn id="62" idx="0"/>
          </p:cNvCxnSpPr>
          <p:nvPr/>
        </p:nvCxnSpPr>
        <p:spPr>
          <a:xfrm flipH="1">
            <a:off x="5681495" y="2238158"/>
            <a:ext cx="3868" cy="9706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32881" y="1613351"/>
            <a:ext cx="122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504D"/>
                </a:solidFill>
              </a:rPr>
              <a:t>α/β testing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v1 release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  <a:endCxn id="71" idx="0"/>
          </p:cNvCxnSpPr>
          <p:nvPr/>
        </p:nvCxnSpPr>
        <p:spPr>
          <a:xfrm flipH="1">
            <a:off x="8130757" y="2259682"/>
            <a:ext cx="12421" cy="9490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12676" y="4482507"/>
            <a:ext cx="143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Collect data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and populate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68" idx="2"/>
          </p:cNvCxnSpPr>
          <p:nvPr/>
        </p:nvCxnSpPr>
        <p:spPr>
          <a:xfrm flipH="1" flipV="1">
            <a:off x="7321084" y="3748598"/>
            <a:ext cx="7218" cy="7339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98495" y="3208768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32147" y="3207036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37432" y="3207036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96425" y="3208768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67418" y="3208768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78834" y="3208768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176607" y="6106313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680452" y="6155788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approx</a:t>
            </a:r>
            <a:r>
              <a:rPr lang="en-US" dirty="0" smtClean="0"/>
              <a:t> 1 month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54359" y="321050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173</Words>
  <Application>Microsoft Macintosh PowerPoint</Application>
  <PresentationFormat>On-screen Show (4:3)</PresentationFormat>
  <Paragraphs>56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Case-Level Database Phase II</vt:lpstr>
      <vt:lpstr>Project timeline</vt:lpstr>
      <vt:lpstr>1. Formal Definition  Little progress</vt:lpstr>
      <vt:lpstr>2. Establish Utility Some progress</vt:lpstr>
      <vt:lpstr>5. ILDB Implementation  Some progress</vt:lpstr>
      <vt:lpstr>Project timeline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Case-Level Database Phase II</dc:title>
  <dc:creator>Snehit Prabhu</dc:creator>
  <cp:lastModifiedBy>Snehit Prabhu</cp:lastModifiedBy>
  <cp:revision>14</cp:revision>
  <dcterms:created xsi:type="dcterms:W3CDTF">2015-07-20T15:31:00Z</dcterms:created>
  <dcterms:modified xsi:type="dcterms:W3CDTF">2015-07-20T16:01:31Z</dcterms:modified>
</cp:coreProperties>
</file>