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3716000" cy="10058400"/>
  <p:notesSz cx="6858000" cy="9144000"/>
  <p:defaultTextStyle>
    <a:defPPr>
      <a:defRPr lang="en-US"/>
    </a:defPPr>
    <a:lvl1pPr marL="0" algn="l" defTabSz="679093" rtl="0" eaLnBrk="1" latinLnBrk="0" hangingPunct="1">
      <a:defRPr sz="2700" kern="1200">
        <a:solidFill>
          <a:schemeClr val="tx1"/>
        </a:solidFill>
        <a:latin typeface="+mn-lt"/>
        <a:ea typeface="+mn-ea"/>
        <a:cs typeface="+mn-cs"/>
      </a:defRPr>
    </a:lvl1pPr>
    <a:lvl2pPr marL="679093" algn="l" defTabSz="679093" rtl="0" eaLnBrk="1" latinLnBrk="0" hangingPunct="1">
      <a:defRPr sz="2700" kern="1200">
        <a:solidFill>
          <a:schemeClr val="tx1"/>
        </a:solidFill>
        <a:latin typeface="+mn-lt"/>
        <a:ea typeface="+mn-ea"/>
        <a:cs typeface="+mn-cs"/>
      </a:defRPr>
    </a:lvl2pPr>
    <a:lvl3pPr marL="1358188" algn="l" defTabSz="679093" rtl="0" eaLnBrk="1" latinLnBrk="0" hangingPunct="1">
      <a:defRPr sz="2700" kern="1200">
        <a:solidFill>
          <a:schemeClr val="tx1"/>
        </a:solidFill>
        <a:latin typeface="+mn-lt"/>
        <a:ea typeface="+mn-ea"/>
        <a:cs typeface="+mn-cs"/>
      </a:defRPr>
    </a:lvl3pPr>
    <a:lvl4pPr marL="2037281" algn="l" defTabSz="679093" rtl="0" eaLnBrk="1" latinLnBrk="0" hangingPunct="1">
      <a:defRPr sz="2700" kern="1200">
        <a:solidFill>
          <a:schemeClr val="tx1"/>
        </a:solidFill>
        <a:latin typeface="+mn-lt"/>
        <a:ea typeface="+mn-ea"/>
        <a:cs typeface="+mn-cs"/>
      </a:defRPr>
    </a:lvl4pPr>
    <a:lvl5pPr marL="2716375" algn="l" defTabSz="679093" rtl="0" eaLnBrk="1" latinLnBrk="0" hangingPunct="1">
      <a:defRPr sz="2700" kern="1200">
        <a:solidFill>
          <a:schemeClr val="tx1"/>
        </a:solidFill>
        <a:latin typeface="+mn-lt"/>
        <a:ea typeface="+mn-ea"/>
        <a:cs typeface="+mn-cs"/>
      </a:defRPr>
    </a:lvl5pPr>
    <a:lvl6pPr marL="3395469" algn="l" defTabSz="679093" rtl="0" eaLnBrk="1" latinLnBrk="0" hangingPunct="1">
      <a:defRPr sz="2700" kern="1200">
        <a:solidFill>
          <a:schemeClr val="tx1"/>
        </a:solidFill>
        <a:latin typeface="+mn-lt"/>
        <a:ea typeface="+mn-ea"/>
        <a:cs typeface="+mn-cs"/>
      </a:defRPr>
    </a:lvl6pPr>
    <a:lvl7pPr marL="4074562" algn="l" defTabSz="679093" rtl="0" eaLnBrk="1" latinLnBrk="0" hangingPunct="1">
      <a:defRPr sz="2700" kern="1200">
        <a:solidFill>
          <a:schemeClr val="tx1"/>
        </a:solidFill>
        <a:latin typeface="+mn-lt"/>
        <a:ea typeface="+mn-ea"/>
        <a:cs typeface="+mn-cs"/>
      </a:defRPr>
    </a:lvl7pPr>
    <a:lvl8pPr marL="4753655" algn="l" defTabSz="679093" rtl="0" eaLnBrk="1" latinLnBrk="0" hangingPunct="1">
      <a:defRPr sz="2700" kern="1200">
        <a:solidFill>
          <a:schemeClr val="tx1"/>
        </a:solidFill>
        <a:latin typeface="+mn-lt"/>
        <a:ea typeface="+mn-ea"/>
        <a:cs typeface="+mn-cs"/>
      </a:defRPr>
    </a:lvl8pPr>
    <a:lvl9pPr marL="5432750" algn="l" defTabSz="679093" rtl="0" eaLnBrk="1" latinLnBrk="0" hangingPunct="1">
      <a:defRPr sz="2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1" d="100"/>
          <a:sy n="51" d="100"/>
        </p:scale>
        <p:origin x="-1952" y="-96"/>
      </p:cViewPr>
      <p:guideLst>
        <p:guide orient="horz" pos="3168"/>
        <p:guide pos="4320"/>
      </p:guideLst>
    </p:cSldViewPr>
  </p:slideViewPr>
  <p:notesTextViewPr>
    <p:cViewPr>
      <p:scale>
        <a:sx n="100" d="100"/>
        <a:sy n="100" d="100"/>
      </p:scale>
      <p:origin x="0" y="30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432922-F082-7348-BD92-7B649A458C16}" type="datetimeFigureOut">
              <a:rPr lang="en-US" smtClean="0"/>
              <a:t>8/3/15</a:t>
            </a:fld>
            <a:endParaRPr lang="en-US"/>
          </a:p>
        </p:txBody>
      </p:sp>
      <p:sp>
        <p:nvSpPr>
          <p:cNvPr id="4" name="Slide Image Placeholder 3"/>
          <p:cNvSpPr>
            <a:spLocks noGrp="1" noRot="1" noChangeAspect="1"/>
          </p:cNvSpPr>
          <p:nvPr>
            <p:ph type="sldImg" idx="2"/>
          </p:nvPr>
        </p:nvSpPr>
        <p:spPr>
          <a:xfrm>
            <a:off x="1092200" y="685800"/>
            <a:ext cx="467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AC785F-E62C-E343-B7B8-62BD62E18F27}" type="slidenum">
              <a:rPr lang="en-US" smtClean="0"/>
              <a:t>‹#›</a:t>
            </a:fld>
            <a:endParaRPr lang="en-US"/>
          </a:p>
        </p:txBody>
      </p:sp>
    </p:spTree>
    <p:extLst>
      <p:ext uri="{BB962C8B-B14F-4D97-AF65-F5344CB8AC3E}">
        <p14:creationId xmlns:p14="http://schemas.microsoft.com/office/powerpoint/2010/main" val="1118654952"/>
      </p:ext>
    </p:extLst>
  </p:cSld>
  <p:clrMap bg1="lt1" tx1="dk1" bg2="lt2" tx2="dk2" accent1="accent1" accent2="accent2" accent3="accent3" accent4="accent4" accent5="accent5" accent6="accent6" hlink="hlink" folHlink="folHlink"/>
  <p:notesStyle>
    <a:lvl1pPr marL="0" algn="l" defTabSz="679093" rtl="0" eaLnBrk="1" latinLnBrk="0" hangingPunct="1">
      <a:defRPr sz="1800" kern="1200">
        <a:solidFill>
          <a:schemeClr val="tx1"/>
        </a:solidFill>
        <a:latin typeface="+mn-lt"/>
        <a:ea typeface="+mn-ea"/>
        <a:cs typeface="+mn-cs"/>
      </a:defRPr>
    </a:lvl1pPr>
    <a:lvl2pPr marL="679093" algn="l" defTabSz="679093" rtl="0" eaLnBrk="1" latinLnBrk="0" hangingPunct="1">
      <a:defRPr sz="1800" kern="1200">
        <a:solidFill>
          <a:schemeClr val="tx1"/>
        </a:solidFill>
        <a:latin typeface="+mn-lt"/>
        <a:ea typeface="+mn-ea"/>
        <a:cs typeface="+mn-cs"/>
      </a:defRPr>
    </a:lvl2pPr>
    <a:lvl3pPr marL="1358188" algn="l" defTabSz="679093" rtl="0" eaLnBrk="1" latinLnBrk="0" hangingPunct="1">
      <a:defRPr sz="1800" kern="1200">
        <a:solidFill>
          <a:schemeClr val="tx1"/>
        </a:solidFill>
        <a:latin typeface="+mn-lt"/>
        <a:ea typeface="+mn-ea"/>
        <a:cs typeface="+mn-cs"/>
      </a:defRPr>
    </a:lvl3pPr>
    <a:lvl4pPr marL="2037281" algn="l" defTabSz="679093" rtl="0" eaLnBrk="1" latinLnBrk="0" hangingPunct="1">
      <a:defRPr sz="1800" kern="1200">
        <a:solidFill>
          <a:schemeClr val="tx1"/>
        </a:solidFill>
        <a:latin typeface="+mn-lt"/>
        <a:ea typeface="+mn-ea"/>
        <a:cs typeface="+mn-cs"/>
      </a:defRPr>
    </a:lvl4pPr>
    <a:lvl5pPr marL="2716375" algn="l" defTabSz="679093" rtl="0" eaLnBrk="1" latinLnBrk="0" hangingPunct="1">
      <a:defRPr sz="1800" kern="1200">
        <a:solidFill>
          <a:schemeClr val="tx1"/>
        </a:solidFill>
        <a:latin typeface="+mn-lt"/>
        <a:ea typeface="+mn-ea"/>
        <a:cs typeface="+mn-cs"/>
      </a:defRPr>
    </a:lvl5pPr>
    <a:lvl6pPr marL="3395469" algn="l" defTabSz="679093" rtl="0" eaLnBrk="1" latinLnBrk="0" hangingPunct="1">
      <a:defRPr sz="1800" kern="1200">
        <a:solidFill>
          <a:schemeClr val="tx1"/>
        </a:solidFill>
        <a:latin typeface="+mn-lt"/>
        <a:ea typeface="+mn-ea"/>
        <a:cs typeface="+mn-cs"/>
      </a:defRPr>
    </a:lvl6pPr>
    <a:lvl7pPr marL="4074562" algn="l" defTabSz="679093" rtl="0" eaLnBrk="1" latinLnBrk="0" hangingPunct="1">
      <a:defRPr sz="1800" kern="1200">
        <a:solidFill>
          <a:schemeClr val="tx1"/>
        </a:solidFill>
        <a:latin typeface="+mn-lt"/>
        <a:ea typeface="+mn-ea"/>
        <a:cs typeface="+mn-cs"/>
      </a:defRPr>
    </a:lvl7pPr>
    <a:lvl8pPr marL="4753655" algn="l" defTabSz="679093" rtl="0" eaLnBrk="1" latinLnBrk="0" hangingPunct="1">
      <a:defRPr sz="1800" kern="1200">
        <a:solidFill>
          <a:schemeClr val="tx1"/>
        </a:solidFill>
        <a:latin typeface="+mn-lt"/>
        <a:ea typeface="+mn-ea"/>
        <a:cs typeface="+mn-cs"/>
      </a:defRPr>
    </a:lvl8pPr>
    <a:lvl9pPr marL="5432750" algn="l" defTabSz="679093"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9093"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mn-lt"/>
                <a:ea typeface="+mn-ea"/>
                <a:cs typeface="+mn-cs"/>
              </a:rPr>
              <a:t>Figure 1. This info-graphic shows the flow of genomic data from research-grade (left) and clinical-grade (right) samples through an interpretation process today, the relevant entities handling such data, and how the results of their interpretation trickle into the global scientific understanding of a disease’s molecular etiology. (A) A research study identifies and enrolls participants at the collaborating institutions’ sites, often over a period of years. Participants’ individual-level records (genotype data, phenotype data and relevant health data) typically have broad usage consent, and are subsequently aggregated into a central repository. (B) Disease-associated variants are revealed through genomic analyses on the dataset, (C, D) followed by a variant interpretation process, usually adjudicated by a panel of experts in the disease domain. However, such</a:t>
            </a:r>
            <a:r>
              <a:rPr lang="en-US" sz="1800" b="0" kern="1200" baseline="0" dirty="0" smtClean="0">
                <a:solidFill>
                  <a:schemeClr val="tx1"/>
                </a:solidFill>
                <a:effectLst/>
                <a:latin typeface="+mn-lt"/>
                <a:ea typeface="+mn-ea"/>
                <a:cs typeface="+mn-cs"/>
              </a:rPr>
              <a:t> expert interpretation is rare, and </a:t>
            </a:r>
            <a:r>
              <a:rPr lang="en-US" sz="1800" b="0" kern="1200" dirty="0" smtClean="0">
                <a:solidFill>
                  <a:schemeClr val="tx1"/>
                </a:solidFill>
                <a:effectLst/>
                <a:latin typeface="+mn-lt"/>
                <a:ea typeface="+mn-ea"/>
                <a:cs typeface="+mn-cs"/>
              </a:rPr>
              <a:t>more often than</a:t>
            </a:r>
            <a:r>
              <a:rPr lang="en-US" sz="1800" b="0" kern="1200" baseline="0" dirty="0" smtClean="0">
                <a:solidFill>
                  <a:schemeClr val="tx1"/>
                </a:solidFill>
                <a:effectLst/>
                <a:latin typeface="+mn-lt"/>
                <a:ea typeface="+mn-ea"/>
                <a:cs typeface="+mn-cs"/>
              </a:rPr>
              <a:t> not, variants will simply be annotated by </a:t>
            </a:r>
            <a:r>
              <a:rPr lang="en-US" sz="1800" b="0" kern="1200" baseline="0" smtClean="0">
                <a:solidFill>
                  <a:schemeClr val="tx1"/>
                </a:solidFill>
                <a:effectLst/>
                <a:latin typeface="+mn-lt"/>
                <a:ea typeface="+mn-ea"/>
                <a:cs typeface="+mn-cs"/>
              </a:rPr>
              <a:t>automated pipelines </a:t>
            </a:r>
            <a:r>
              <a:rPr lang="en-US" sz="1800" b="0" kern="1200" smtClean="0">
                <a:solidFill>
                  <a:schemeClr val="tx1"/>
                </a:solidFill>
                <a:effectLst/>
                <a:latin typeface="+mn-lt"/>
                <a:ea typeface="+mn-ea"/>
                <a:cs typeface="+mn-cs"/>
              </a:rPr>
              <a:t>(</a:t>
            </a:r>
            <a:r>
              <a:rPr lang="en-US" sz="1800" b="0" kern="1200" dirty="0" smtClean="0">
                <a:solidFill>
                  <a:schemeClr val="tx1"/>
                </a:solidFill>
                <a:effectLst/>
                <a:latin typeface="+mn-lt"/>
                <a:ea typeface="+mn-ea"/>
                <a:cs typeface="+mn-cs"/>
              </a:rPr>
              <a:t>E) Variants judged to be clinically significant are then submitted into databanks link </a:t>
            </a:r>
            <a:r>
              <a:rPr lang="en-US" sz="1800" b="0" kern="1200" dirty="0" err="1" smtClean="0">
                <a:solidFill>
                  <a:schemeClr val="tx1"/>
                </a:solidFill>
                <a:effectLst/>
                <a:latin typeface="+mn-lt"/>
                <a:ea typeface="+mn-ea"/>
                <a:cs typeface="+mn-cs"/>
              </a:rPr>
              <a:t>ClinVar</a:t>
            </a:r>
            <a:r>
              <a:rPr lang="en-US" sz="1800" b="0" kern="1200" dirty="0" smtClean="0">
                <a:solidFill>
                  <a:schemeClr val="tx1"/>
                </a:solidFill>
                <a:effectLst/>
                <a:latin typeface="+mn-lt"/>
                <a:ea typeface="+mn-ea"/>
                <a:cs typeface="+mn-cs"/>
              </a:rPr>
              <a:t>. (F) Any additional samples collected in the interim at the study centers can provide a boost to statistical power, and potentially reveal more disease-associated variants. This necessitates a reiteration through the entire analysis (A though F). Clinical testing laboratories are usually unable to contribute relevant patient samples due to privacy-related safeguards, and are left out of the process thus far. (G) Often, novel but suggestive variants – with no existing clinical interpretations – are observed in the patient samples of these labs. The amount of such “suggestive” variation might differ significantly from lab to lab, due to </a:t>
            </a:r>
            <a:r>
              <a:rPr lang="en-US" sz="1800" b="0" i="1" kern="1200" dirty="0" smtClean="0">
                <a:solidFill>
                  <a:schemeClr val="tx1"/>
                </a:solidFill>
                <a:effectLst/>
                <a:latin typeface="+mn-lt"/>
                <a:ea typeface="+mn-ea"/>
                <a:cs typeface="+mn-cs"/>
              </a:rPr>
              <a:t>bona-fide</a:t>
            </a:r>
            <a:r>
              <a:rPr lang="en-US" sz="1800" b="0" kern="1200" dirty="0" smtClean="0">
                <a:solidFill>
                  <a:schemeClr val="tx1"/>
                </a:solidFill>
                <a:effectLst/>
                <a:latin typeface="+mn-lt"/>
                <a:ea typeface="+mn-ea"/>
                <a:cs typeface="+mn-cs"/>
              </a:rPr>
              <a:t> factors like ethnic representation of patients in the region or number of samples processed by the lab, but also potentially due to </a:t>
            </a:r>
            <a:r>
              <a:rPr lang="en-US" sz="1800" b="0" kern="1200" dirty="0" err="1" smtClean="0">
                <a:solidFill>
                  <a:schemeClr val="tx1"/>
                </a:solidFill>
                <a:effectLst/>
                <a:latin typeface="+mn-lt"/>
                <a:ea typeface="+mn-ea"/>
                <a:cs typeface="+mn-cs"/>
              </a:rPr>
              <a:t>artefactual</a:t>
            </a:r>
            <a:r>
              <a:rPr lang="en-US" sz="1800" b="0" kern="1200" dirty="0" smtClean="0">
                <a:solidFill>
                  <a:schemeClr val="tx1"/>
                </a:solidFill>
                <a:effectLst/>
                <a:latin typeface="+mn-lt"/>
                <a:ea typeface="+mn-ea"/>
                <a:cs typeface="+mn-cs"/>
              </a:rPr>
              <a:t> causes like type of genetic testing technology used and batch-effects due to undiagnosed errors in sample processing. (H) Absent any framework to share patient records (on their contents) with the research community, testing labs maintain internal curation teams who are assigned the same task as disease domain experts. (I) Curation teams at each testing lab perform triage studies to interpret their own novel variants. Although best-practice recommendations are usually observed, pathogenicity assessment might differ significantly from lab to lab. (J) These custom interpretations are subsequently deposited into an internal repository of the testing lab, and might become part of its intellectual property. Unlike the lab’s overall curation process, individual interpretations rarely undergo rigorous peer-review. (K) Even if these interpretations are subsequently deposited into a community resource like </a:t>
            </a:r>
            <a:r>
              <a:rPr lang="en-US" sz="1800" b="0" kern="1200" dirty="0" err="1" smtClean="0">
                <a:solidFill>
                  <a:schemeClr val="tx1"/>
                </a:solidFill>
                <a:effectLst/>
                <a:latin typeface="+mn-lt"/>
                <a:ea typeface="+mn-ea"/>
                <a:cs typeface="+mn-cs"/>
              </a:rPr>
              <a:t>ClinVar</a:t>
            </a:r>
            <a:r>
              <a:rPr lang="en-US" sz="1800" b="0" kern="1200" dirty="0" smtClean="0">
                <a:solidFill>
                  <a:schemeClr val="tx1"/>
                </a:solidFill>
                <a:effectLst/>
                <a:latin typeface="+mn-lt"/>
                <a:ea typeface="+mn-ea"/>
                <a:cs typeface="+mn-cs"/>
              </a:rPr>
              <a:t>, without access to patient phenotype information and a better understanding of the process used to identify and annotate these variants at the depositing lab, significant hurdles remain in assessing their true merit. </a:t>
            </a:r>
            <a:endParaRPr lang="en-US" b="0" dirty="0" smtClean="0"/>
          </a:p>
          <a:p>
            <a:endParaRPr lang="en-US" dirty="0"/>
          </a:p>
        </p:txBody>
      </p:sp>
      <p:sp>
        <p:nvSpPr>
          <p:cNvPr id="4" name="Slide Number Placeholder 3"/>
          <p:cNvSpPr>
            <a:spLocks noGrp="1"/>
          </p:cNvSpPr>
          <p:nvPr>
            <p:ph type="sldNum" sz="quarter" idx="10"/>
          </p:nvPr>
        </p:nvSpPr>
        <p:spPr/>
        <p:txBody>
          <a:bodyPr/>
          <a:lstStyle/>
          <a:p>
            <a:fld id="{1A4F1F50-7B31-F549-B44A-B9A63D7F1D22}" type="slidenum">
              <a:rPr lang="en-US" smtClean="0"/>
              <a:t>1</a:t>
            </a:fld>
            <a:endParaRPr lang="en-US"/>
          </a:p>
        </p:txBody>
      </p:sp>
    </p:spTree>
    <p:extLst>
      <p:ext uri="{BB962C8B-B14F-4D97-AF65-F5344CB8AC3E}">
        <p14:creationId xmlns:p14="http://schemas.microsoft.com/office/powerpoint/2010/main" val="79854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3124627"/>
            <a:ext cx="1165860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5699760"/>
            <a:ext cx="9601200" cy="2570480"/>
          </a:xfrm>
        </p:spPr>
        <p:txBody>
          <a:bodyPr/>
          <a:lstStyle>
            <a:lvl1pPr marL="0" indent="0" algn="ctr">
              <a:buNone/>
              <a:defRPr>
                <a:solidFill>
                  <a:schemeClr val="tx1">
                    <a:tint val="75000"/>
                  </a:schemeClr>
                </a:solidFill>
              </a:defRPr>
            </a:lvl1pPr>
            <a:lvl2pPr marL="679093" indent="0" algn="ctr">
              <a:buNone/>
              <a:defRPr>
                <a:solidFill>
                  <a:schemeClr val="tx1">
                    <a:tint val="75000"/>
                  </a:schemeClr>
                </a:solidFill>
              </a:defRPr>
            </a:lvl2pPr>
            <a:lvl3pPr marL="1358188" indent="0" algn="ctr">
              <a:buNone/>
              <a:defRPr>
                <a:solidFill>
                  <a:schemeClr val="tx1">
                    <a:tint val="75000"/>
                  </a:schemeClr>
                </a:solidFill>
              </a:defRPr>
            </a:lvl3pPr>
            <a:lvl4pPr marL="2037281" indent="0" algn="ctr">
              <a:buNone/>
              <a:defRPr>
                <a:solidFill>
                  <a:schemeClr val="tx1">
                    <a:tint val="75000"/>
                  </a:schemeClr>
                </a:solidFill>
              </a:defRPr>
            </a:lvl4pPr>
            <a:lvl5pPr marL="2716375" indent="0" algn="ctr">
              <a:buNone/>
              <a:defRPr>
                <a:solidFill>
                  <a:schemeClr val="tx1">
                    <a:tint val="75000"/>
                  </a:schemeClr>
                </a:solidFill>
              </a:defRPr>
            </a:lvl5pPr>
            <a:lvl6pPr marL="3395469" indent="0" algn="ctr">
              <a:buNone/>
              <a:defRPr>
                <a:solidFill>
                  <a:schemeClr val="tx1">
                    <a:tint val="75000"/>
                  </a:schemeClr>
                </a:solidFill>
              </a:defRPr>
            </a:lvl6pPr>
            <a:lvl7pPr marL="4074562" indent="0" algn="ctr">
              <a:buNone/>
              <a:defRPr>
                <a:solidFill>
                  <a:schemeClr val="tx1">
                    <a:tint val="75000"/>
                  </a:schemeClr>
                </a:solidFill>
              </a:defRPr>
            </a:lvl7pPr>
            <a:lvl8pPr marL="4753655" indent="0" algn="ctr">
              <a:buNone/>
              <a:defRPr>
                <a:solidFill>
                  <a:schemeClr val="tx1">
                    <a:tint val="75000"/>
                  </a:schemeClr>
                </a:solidFill>
              </a:defRPr>
            </a:lvl8pPr>
            <a:lvl9pPr marL="543275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45ED1F-917D-7B48-9C07-97991A6EC29D}"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170908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45ED1F-917D-7B48-9C07-97991A6EC29D}"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419574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591397"/>
            <a:ext cx="4629150" cy="125869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28700" y="591397"/>
            <a:ext cx="13658850" cy="125869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45ED1F-917D-7B48-9C07-97991A6EC29D}"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151627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45ED1F-917D-7B48-9C07-97991A6EC29D}"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323237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6463454"/>
            <a:ext cx="11658600" cy="1997710"/>
          </a:xfrm>
        </p:spPr>
        <p:txBody>
          <a:bodyPr anchor="t"/>
          <a:lstStyle>
            <a:lvl1pPr algn="l">
              <a:defRPr sz="59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4263181"/>
            <a:ext cx="11658600" cy="2200274"/>
          </a:xfrm>
        </p:spPr>
        <p:txBody>
          <a:bodyPr anchor="b"/>
          <a:lstStyle>
            <a:lvl1pPr marL="0" indent="0">
              <a:buNone/>
              <a:defRPr sz="3000">
                <a:solidFill>
                  <a:schemeClr val="tx1">
                    <a:tint val="75000"/>
                  </a:schemeClr>
                </a:solidFill>
              </a:defRPr>
            </a:lvl1pPr>
            <a:lvl2pPr marL="679093" indent="0">
              <a:buNone/>
              <a:defRPr sz="2700">
                <a:solidFill>
                  <a:schemeClr val="tx1">
                    <a:tint val="75000"/>
                  </a:schemeClr>
                </a:solidFill>
              </a:defRPr>
            </a:lvl2pPr>
            <a:lvl3pPr marL="1358188" indent="0">
              <a:buNone/>
              <a:defRPr sz="2400">
                <a:solidFill>
                  <a:schemeClr val="tx1">
                    <a:tint val="75000"/>
                  </a:schemeClr>
                </a:solidFill>
              </a:defRPr>
            </a:lvl3pPr>
            <a:lvl4pPr marL="2037281" indent="0">
              <a:buNone/>
              <a:defRPr sz="2100">
                <a:solidFill>
                  <a:schemeClr val="tx1">
                    <a:tint val="75000"/>
                  </a:schemeClr>
                </a:solidFill>
              </a:defRPr>
            </a:lvl4pPr>
            <a:lvl5pPr marL="2716375" indent="0">
              <a:buNone/>
              <a:defRPr sz="2100">
                <a:solidFill>
                  <a:schemeClr val="tx1">
                    <a:tint val="75000"/>
                  </a:schemeClr>
                </a:solidFill>
              </a:defRPr>
            </a:lvl5pPr>
            <a:lvl6pPr marL="3395469" indent="0">
              <a:buNone/>
              <a:defRPr sz="2100">
                <a:solidFill>
                  <a:schemeClr val="tx1">
                    <a:tint val="75000"/>
                  </a:schemeClr>
                </a:solidFill>
              </a:defRPr>
            </a:lvl6pPr>
            <a:lvl7pPr marL="4074562" indent="0">
              <a:buNone/>
              <a:defRPr sz="2100">
                <a:solidFill>
                  <a:schemeClr val="tx1">
                    <a:tint val="75000"/>
                  </a:schemeClr>
                </a:solidFill>
              </a:defRPr>
            </a:lvl7pPr>
            <a:lvl8pPr marL="4753655" indent="0">
              <a:buNone/>
              <a:defRPr sz="2100">
                <a:solidFill>
                  <a:schemeClr val="tx1">
                    <a:tint val="75000"/>
                  </a:schemeClr>
                </a:solidFill>
              </a:defRPr>
            </a:lvl8pPr>
            <a:lvl9pPr marL="543275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45ED1F-917D-7B48-9C07-97991A6EC29D}"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3330738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3441277"/>
            <a:ext cx="9144000" cy="9737090"/>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401300" y="3441277"/>
            <a:ext cx="9144000" cy="9737090"/>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45ED1F-917D-7B48-9C07-97991A6EC29D}"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299238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402802"/>
            <a:ext cx="12344400" cy="167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251499"/>
            <a:ext cx="6060282" cy="938318"/>
          </a:xfrm>
        </p:spPr>
        <p:txBody>
          <a:bodyPr anchor="b"/>
          <a:lstStyle>
            <a:lvl1pPr marL="0" indent="0">
              <a:buNone/>
              <a:defRPr sz="3600" b="1"/>
            </a:lvl1pPr>
            <a:lvl2pPr marL="679093" indent="0">
              <a:buNone/>
              <a:defRPr sz="3000" b="1"/>
            </a:lvl2pPr>
            <a:lvl3pPr marL="1358188" indent="0">
              <a:buNone/>
              <a:defRPr sz="2700" b="1"/>
            </a:lvl3pPr>
            <a:lvl4pPr marL="2037281" indent="0">
              <a:buNone/>
              <a:defRPr sz="2400" b="1"/>
            </a:lvl4pPr>
            <a:lvl5pPr marL="2716375" indent="0">
              <a:buNone/>
              <a:defRPr sz="2400" b="1"/>
            </a:lvl5pPr>
            <a:lvl6pPr marL="3395469" indent="0">
              <a:buNone/>
              <a:defRPr sz="2400" b="1"/>
            </a:lvl6pPr>
            <a:lvl7pPr marL="4074562" indent="0">
              <a:buNone/>
              <a:defRPr sz="2400" b="1"/>
            </a:lvl7pPr>
            <a:lvl8pPr marL="4753655" indent="0">
              <a:buNone/>
              <a:defRPr sz="2400" b="1"/>
            </a:lvl8pPr>
            <a:lvl9pPr marL="5432750"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685800" y="3189817"/>
            <a:ext cx="6060282" cy="5795222"/>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41" y="2251499"/>
            <a:ext cx="6062663" cy="938318"/>
          </a:xfrm>
        </p:spPr>
        <p:txBody>
          <a:bodyPr anchor="b"/>
          <a:lstStyle>
            <a:lvl1pPr marL="0" indent="0">
              <a:buNone/>
              <a:defRPr sz="3600" b="1"/>
            </a:lvl1pPr>
            <a:lvl2pPr marL="679093" indent="0">
              <a:buNone/>
              <a:defRPr sz="3000" b="1"/>
            </a:lvl2pPr>
            <a:lvl3pPr marL="1358188" indent="0">
              <a:buNone/>
              <a:defRPr sz="2700" b="1"/>
            </a:lvl3pPr>
            <a:lvl4pPr marL="2037281" indent="0">
              <a:buNone/>
              <a:defRPr sz="2400" b="1"/>
            </a:lvl4pPr>
            <a:lvl5pPr marL="2716375" indent="0">
              <a:buNone/>
              <a:defRPr sz="2400" b="1"/>
            </a:lvl5pPr>
            <a:lvl6pPr marL="3395469" indent="0">
              <a:buNone/>
              <a:defRPr sz="2400" b="1"/>
            </a:lvl6pPr>
            <a:lvl7pPr marL="4074562" indent="0">
              <a:buNone/>
              <a:defRPr sz="2400" b="1"/>
            </a:lvl7pPr>
            <a:lvl8pPr marL="4753655" indent="0">
              <a:buNone/>
              <a:defRPr sz="2400" b="1"/>
            </a:lvl8pPr>
            <a:lvl9pPr marL="5432750"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6967541" y="3189817"/>
            <a:ext cx="6062663" cy="5795222"/>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45ED1F-917D-7B48-9C07-97991A6EC29D}" type="datetimeFigureOut">
              <a:rPr lang="en-US" smtClean="0"/>
              <a:t>8/3/15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350808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45ED1F-917D-7B48-9C07-97991A6EC29D}" type="datetimeFigureOut">
              <a:rPr lang="en-US" smtClean="0"/>
              <a:t>8/3/15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39611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5ED1F-917D-7B48-9C07-97991A6EC29D}" type="datetimeFigureOut">
              <a:rPr lang="en-US" smtClean="0"/>
              <a:t>8/3/15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322950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4" y="400473"/>
            <a:ext cx="4512470" cy="1704340"/>
          </a:xfrm>
        </p:spPr>
        <p:txBody>
          <a:bodyPr anchor="b"/>
          <a:lstStyle>
            <a:lvl1pPr algn="l">
              <a:defRPr sz="3000" b="1"/>
            </a:lvl1pPr>
          </a:lstStyle>
          <a:p>
            <a:r>
              <a:rPr lang="en-US" smtClean="0"/>
              <a:t>Click to edit Master title style</a:t>
            </a:r>
            <a:endParaRPr lang="en-US"/>
          </a:p>
        </p:txBody>
      </p:sp>
      <p:sp>
        <p:nvSpPr>
          <p:cNvPr id="3" name="Content Placeholder 2"/>
          <p:cNvSpPr>
            <a:spLocks noGrp="1"/>
          </p:cNvSpPr>
          <p:nvPr>
            <p:ph idx="1"/>
          </p:nvPr>
        </p:nvSpPr>
        <p:spPr>
          <a:xfrm>
            <a:off x="5362575" y="400475"/>
            <a:ext cx="7667625" cy="8584566"/>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4" y="2104815"/>
            <a:ext cx="4512470" cy="6880226"/>
          </a:xfrm>
        </p:spPr>
        <p:txBody>
          <a:bodyPr/>
          <a:lstStyle>
            <a:lvl1pPr marL="0" indent="0">
              <a:buNone/>
              <a:defRPr sz="2100"/>
            </a:lvl1pPr>
            <a:lvl2pPr marL="679093" indent="0">
              <a:buNone/>
              <a:defRPr sz="1800"/>
            </a:lvl2pPr>
            <a:lvl3pPr marL="1358188" indent="0">
              <a:buNone/>
              <a:defRPr sz="1500"/>
            </a:lvl3pPr>
            <a:lvl4pPr marL="2037281" indent="0">
              <a:buNone/>
              <a:defRPr sz="1300"/>
            </a:lvl4pPr>
            <a:lvl5pPr marL="2716375" indent="0">
              <a:buNone/>
              <a:defRPr sz="1300"/>
            </a:lvl5pPr>
            <a:lvl6pPr marL="3395469" indent="0">
              <a:buNone/>
              <a:defRPr sz="1300"/>
            </a:lvl6pPr>
            <a:lvl7pPr marL="4074562" indent="0">
              <a:buNone/>
              <a:defRPr sz="1300"/>
            </a:lvl7pPr>
            <a:lvl8pPr marL="4753655" indent="0">
              <a:buNone/>
              <a:defRPr sz="1300"/>
            </a:lvl8pPr>
            <a:lvl9pPr marL="543275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45ED1F-917D-7B48-9C07-97991A6EC29D}"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184678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7040880"/>
            <a:ext cx="8229600" cy="831216"/>
          </a:xfrm>
        </p:spPr>
        <p:txBody>
          <a:bodyPr anchor="b"/>
          <a:lstStyle>
            <a:lvl1pPr algn="l">
              <a:defRPr sz="3000" b="1"/>
            </a:lvl1pPr>
          </a:lstStyle>
          <a:p>
            <a:r>
              <a:rPr lang="en-US" smtClean="0"/>
              <a:t>Click to edit Master title style</a:t>
            </a:r>
            <a:endParaRPr lang="en-US"/>
          </a:p>
        </p:txBody>
      </p:sp>
      <p:sp>
        <p:nvSpPr>
          <p:cNvPr id="3" name="Picture Placeholder 2"/>
          <p:cNvSpPr>
            <a:spLocks noGrp="1"/>
          </p:cNvSpPr>
          <p:nvPr>
            <p:ph type="pic" idx="1"/>
          </p:nvPr>
        </p:nvSpPr>
        <p:spPr>
          <a:xfrm>
            <a:off x="2688432" y="898737"/>
            <a:ext cx="8229600" cy="6035040"/>
          </a:xfrm>
        </p:spPr>
        <p:txBody>
          <a:bodyPr/>
          <a:lstStyle>
            <a:lvl1pPr marL="0" indent="0">
              <a:buNone/>
              <a:defRPr sz="4800"/>
            </a:lvl1pPr>
            <a:lvl2pPr marL="679093" indent="0">
              <a:buNone/>
              <a:defRPr sz="4200"/>
            </a:lvl2pPr>
            <a:lvl3pPr marL="1358188" indent="0">
              <a:buNone/>
              <a:defRPr sz="3600"/>
            </a:lvl3pPr>
            <a:lvl4pPr marL="2037281" indent="0">
              <a:buNone/>
              <a:defRPr sz="3000"/>
            </a:lvl4pPr>
            <a:lvl5pPr marL="2716375" indent="0">
              <a:buNone/>
              <a:defRPr sz="3000"/>
            </a:lvl5pPr>
            <a:lvl6pPr marL="3395469" indent="0">
              <a:buNone/>
              <a:defRPr sz="3000"/>
            </a:lvl6pPr>
            <a:lvl7pPr marL="4074562" indent="0">
              <a:buNone/>
              <a:defRPr sz="3000"/>
            </a:lvl7pPr>
            <a:lvl8pPr marL="4753655" indent="0">
              <a:buNone/>
              <a:defRPr sz="3000"/>
            </a:lvl8pPr>
            <a:lvl9pPr marL="5432750" indent="0">
              <a:buNone/>
              <a:defRPr sz="3000"/>
            </a:lvl9pPr>
          </a:lstStyle>
          <a:p>
            <a:endParaRPr lang="en-US"/>
          </a:p>
        </p:txBody>
      </p:sp>
      <p:sp>
        <p:nvSpPr>
          <p:cNvPr id="4" name="Text Placeholder 3"/>
          <p:cNvSpPr>
            <a:spLocks noGrp="1"/>
          </p:cNvSpPr>
          <p:nvPr>
            <p:ph type="body" sz="half" idx="2"/>
          </p:nvPr>
        </p:nvSpPr>
        <p:spPr>
          <a:xfrm>
            <a:off x="2688432" y="7872096"/>
            <a:ext cx="8229600" cy="1180464"/>
          </a:xfrm>
        </p:spPr>
        <p:txBody>
          <a:bodyPr/>
          <a:lstStyle>
            <a:lvl1pPr marL="0" indent="0">
              <a:buNone/>
              <a:defRPr sz="2100"/>
            </a:lvl1pPr>
            <a:lvl2pPr marL="679093" indent="0">
              <a:buNone/>
              <a:defRPr sz="1800"/>
            </a:lvl2pPr>
            <a:lvl3pPr marL="1358188" indent="0">
              <a:buNone/>
              <a:defRPr sz="1500"/>
            </a:lvl3pPr>
            <a:lvl4pPr marL="2037281" indent="0">
              <a:buNone/>
              <a:defRPr sz="1300"/>
            </a:lvl4pPr>
            <a:lvl5pPr marL="2716375" indent="0">
              <a:buNone/>
              <a:defRPr sz="1300"/>
            </a:lvl5pPr>
            <a:lvl6pPr marL="3395469" indent="0">
              <a:buNone/>
              <a:defRPr sz="1300"/>
            </a:lvl6pPr>
            <a:lvl7pPr marL="4074562" indent="0">
              <a:buNone/>
              <a:defRPr sz="1300"/>
            </a:lvl7pPr>
            <a:lvl8pPr marL="4753655" indent="0">
              <a:buNone/>
              <a:defRPr sz="1300"/>
            </a:lvl8pPr>
            <a:lvl9pPr marL="543275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45ED1F-917D-7B48-9C07-97991A6EC29D}"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81F36-9E88-F342-A0FF-879BB889D689}" type="slidenum">
              <a:rPr lang="en-US" smtClean="0"/>
              <a:t>‹#›</a:t>
            </a:fld>
            <a:endParaRPr lang="en-US"/>
          </a:p>
        </p:txBody>
      </p:sp>
    </p:spTree>
    <p:extLst>
      <p:ext uri="{BB962C8B-B14F-4D97-AF65-F5344CB8AC3E}">
        <p14:creationId xmlns:p14="http://schemas.microsoft.com/office/powerpoint/2010/main" val="18866289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402802"/>
            <a:ext cx="12344400" cy="1676400"/>
          </a:xfrm>
          <a:prstGeom prst="rect">
            <a:avLst/>
          </a:prstGeom>
        </p:spPr>
        <p:txBody>
          <a:bodyPr vert="horz" lIns="135818" tIns="67908" rIns="135818" bIns="6790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346964"/>
            <a:ext cx="12344400" cy="6638079"/>
          </a:xfrm>
          <a:prstGeom prst="rect">
            <a:avLst/>
          </a:prstGeom>
        </p:spPr>
        <p:txBody>
          <a:bodyPr vert="horz" lIns="135818" tIns="67908" rIns="135818" bIns="6790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9322650"/>
            <a:ext cx="3200400" cy="535517"/>
          </a:xfrm>
          <a:prstGeom prst="rect">
            <a:avLst/>
          </a:prstGeom>
        </p:spPr>
        <p:txBody>
          <a:bodyPr vert="horz" lIns="135818" tIns="67908" rIns="135818" bIns="67908" rtlCol="0" anchor="ctr"/>
          <a:lstStyle>
            <a:lvl1pPr algn="l">
              <a:defRPr sz="1800">
                <a:solidFill>
                  <a:schemeClr val="tx1">
                    <a:tint val="75000"/>
                  </a:schemeClr>
                </a:solidFill>
              </a:defRPr>
            </a:lvl1pPr>
          </a:lstStyle>
          <a:p>
            <a:fld id="{6645ED1F-917D-7B48-9C07-97991A6EC29D}" type="datetimeFigureOut">
              <a:rPr lang="en-US" smtClean="0"/>
              <a:t>8/3/15</a:t>
            </a:fld>
            <a:endParaRPr lang="en-US"/>
          </a:p>
        </p:txBody>
      </p:sp>
      <p:sp>
        <p:nvSpPr>
          <p:cNvPr id="5" name="Footer Placeholder 4"/>
          <p:cNvSpPr>
            <a:spLocks noGrp="1"/>
          </p:cNvSpPr>
          <p:nvPr>
            <p:ph type="ftr" sz="quarter" idx="3"/>
          </p:nvPr>
        </p:nvSpPr>
        <p:spPr>
          <a:xfrm>
            <a:off x="4686300" y="9322650"/>
            <a:ext cx="4343400" cy="535517"/>
          </a:xfrm>
          <a:prstGeom prst="rect">
            <a:avLst/>
          </a:prstGeom>
        </p:spPr>
        <p:txBody>
          <a:bodyPr vert="horz" lIns="135818" tIns="67908" rIns="135818" bIns="67908"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9322650"/>
            <a:ext cx="3200400" cy="535517"/>
          </a:xfrm>
          <a:prstGeom prst="rect">
            <a:avLst/>
          </a:prstGeom>
        </p:spPr>
        <p:txBody>
          <a:bodyPr vert="horz" lIns="135818" tIns="67908" rIns="135818" bIns="67908" rtlCol="0" anchor="ctr"/>
          <a:lstStyle>
            <a:lvl1pPr algn="r">
              <a:defRPr sz="1800">
                <a:solidFill>
                  <a:schemeClr val="tx1">
                    <a:tint val="75000"/>
                  </a:schemeClr>
                </a:solidFill>
              </a:defRPr>
            </a:lvl1pPr>
          </a:lstStyle>
          <a:p>
            <a:fld id="{4E281F36-9E88-F342-A0FF-879BB889D689}" type="slidenum">
              <a:rPr lang="en-US" smtClean="0"/>
              <a:t>‹#›</a:t>
            </a:fld>
            <a:endParaRPr lang="en-US"/>
          </a:p>
        </p:txBody>
      </p:sp>
    </p:spTree>
    <p:extLst>
      <p:ext uri="{BB962C8B-B14F-4D97-AF65-F5344CB8AC3E}">
        <p14:creationId xmlns:p14="http://schemas.microsoft.com/office/powerpoint/2010/main" val="1021880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79093" rtl="0" eaLnBrk="1" latinLnBrk="0" hangingPunct="1">
        <a:spcBef>
          <a:spcPct val="0"/>
        </a:spcBef>
        <a:buNone/>
        <a:defRPr sz="6500" kern="1200">
          <a:solidFill>
            <a:schemeClr val="tx1"/>
          </a:solidFill>
          <a:latin typeface="+mj-lt"/>
          <a:ea typeface="+mj-ea"/>
          <a:cs typeface="+mj-cs"/>
        </a:defRPr>
      </a:lvl1pPr>
    </p:titleStyle>
    <p:bodyStyle>
      <a:lvl1pPr marL="509320" indent="-509320" algn="l" defTabSz="679093" rtl="0" eaLnBrk="1" latinLnBrk="0" hangingPunct="1">
        <a:spcBef>
          <a:spcPct val="20000"/>
        </a:spcBef>
        <a:buFont typeface="Arial"/>
        <a:buChar char="•"/>
        <a:defRPr sz="4800" kern="1200">
          <a:solidFill>
            <a:schemeClr val="tx1"/>
          </a:solidFill>
          <a:latin typeface="+mn-lt"/>
          <a:ea typeface="+mn-ea"/>
          <a:cs typeface="+mn-cs"/>
        </a:defRPr>
      </a:lvl1pPr>
      <a:lvl2pPr marL="1103527" indent="-424435" algn="l" defTabSz="679093" rtl="0" eaLnBrk="1" latinLnBrk="0" hangingPunct="1">
        <a:spcBef>
          <a:spcPct val="20000"/>
        </a:spcBef>
        <a:buFont typeface="Arial"/>
        <a:buChar char="–"/>
        <a:defRPr sz="4200" kern="1200">
          <a:solidFill>
            <a:schemeClr val="tx1"/>
          </a:solidFill>
          <a:latin typeface="+mn-lt"/>
          <a:ea typeface="+mn-ea"/>
          <a:cs typeface="+mn-cs"/>
        </a:defRPr>
      </a:lvl2pPr>
      <a:lvl3pPr marL="1697733" indent="-339546" algn="l" defTabSz="679093" rtl="0" eaLnBrk="1" latinLnBrk="0" hangingPunct="1">
        <a:spcBef>
          <a:spcPct val="20000"/>
        </a:spcBef>
        <a:buFont typeface="Arial"/>
        <a:buChar char="•"/>
        <a:defRPr sz="3600" kern="1200">
          <a:solidFill>
            <a:schemeClr val="tx1"/>
          </a:solidFill>
          <a:latin typeface="+mn-lt"/>
          <a:ea typeface="+mn-ea"/>
          <a:cs typeface="+mn-cs"/>
        </a:defRPr>
      </a:lvl3pPr>
      <a:lvl4pPr marL="2376829" indent="-339546" algn="l" defTabSz="679093" rtl="0" eaLnBrk="1" latinLnBrk="0" hangingPunct="1">
        <a:spcBef>
          <a:spcPct val="20000"/>
        </a:spcBef>
        <a:buFont typeface="Arial"/>
        <a:buChar char="–"/>
        <a:defRPr sz="3000" kern="1200">
          <a:solidFill>
            <a:schemeClr val="tx1"/>
          </a:solidFill>
          <a:latin typeface="+mn-lt"/>
          <a:ea typeface="+mn-ea"/>
          <a:cs typeface="+mn-cs"/>
        </a:defRPr>
      </a:lvl4pPr>
      <a:lvl5pPr marL="3055921" indent="-339546" algn="l" defTabSz="679093" rtl="0" eaLnBrk="1" latinLnBrk="0" hangingPunct="1">
        <a:spcBef>
          <a:spcPct val="20000"/>
        </a:spcBef>
        <a:buFont typeface="Arial"/>
        <a:buChar char="»"/>
        <a:defRPr sz="3000" kern="1200">
          <a:solidFill>
            <a:schemeClr val="tx1"/>
          </a:solidFill>
          <a:latin typeface="+mn-lt"/>
          <a:ea typeface="+mn-ea"/>
          <a:cs typeface="+mn-cs"/>
        </a:defRPr>
      </a:lvl5pPr>
      <a:lvl6pPr marL="3735016" indent="-339546" algn="l" defTabSz="679093" rtl="0" eaLnBrk="1" latinLnBrk="0" hangingPunct="1">
        <a:spcBef>
          <a:spcPct val="20000"/>
        </a:spcBef>
        <a:buFont typeface="Arial"/>
        <a:buChar char="•"/>
        <a:defRPr sz="3000" kern="1200">
          <a:solidFill>
            <a:schemeClr val="tx1"/>
          </a:solidFill>
          <a:latin typeface="+mn-lt"/>
          <a:ea typeface="+mn-ea"/>
          <a:cs typeface="+mn-cs"/>
        </a:defRPr>
      </a:lvl6pPr>
      <a:lvl7pPr marL="4414110" indent="-339546" algn="l" defTabSz="679093" rtl="0" eaLnBrk="1" latinLnBrk="0" hangingPunct="1">
        <a:spcBef>
          <a:spcPct val="20000"/>
        </a:spcBef>
        <a:buFont typeface="Arial"/>
        <a:buChar char="•"/>
        <a:defRPr sz="3000" kern="1200">
          <a:solidFill>
            <a:schemeClr val="tx1"/>
          </a:solidFill>
          <a:latin typeface="+mn-lt"/>
          <a:ea typeface="+mn-ea"/>
          <a:cs typeface="+mn-cs"/>
        </a:defRPr>
      </a:lvl7pPr>
      <a:lvl8pPr marL="5093202" indent="-339546" algn="l" defTabSz="679093" rtl="0" eaLnBrk="1" latinLnBrk="0" hangingPunct="1">
        <a:spcBef>
          <a:spcPct val="20000"/>
        </a:spcBef>
        <a:buFont typeface="Arial"/>
        <a:buChar char="•"/>
        <a:defRPr sz="3000" kern="1200">
          <a:solidFill>
            <a:schemeClr val="tx1"/>
          </a:solidFill>
          <a:latin typeface="+mn-lt"/>
          <a:ea typeface="+mn-ea"/>
          <a:cs typeface="+mn-cs"/>
        </a:defRPr>
      </a:lvl8pPr>
      <a:lvl9pPr marL="5772295" indent="-339546" algn="l" defTabSz="679093" rtl="0" eaLnBrk="1" latinLnBrk="0" hangingPunct="1">
        <a:spcBef>
          <a:spcPct val="20000"/>
        </a:spcBef>
        <a:buFont typeface="Arial"/>
        <a:buChar char="•"/>
        <a:defRPr sz="3000" kern="1200">
          <a:solidFill>
            <a:schemeClr val="tx1"/>
          </a:solidFill>
          <a:latin typeface="+mn-lt"/>
          <a:ea typeface="+mn-ea"/>
          <a:cs typeface="+mn-cs"/>
        </a:defRPr>
      </a:lvl9pPr>
    </p:bodyStyle>
    <p:otherStyle>
      <a:defPPr>
        <a:defRPr lang="en-US"/>
      </a:defPPr>
      <a:lvl1pPr marL="0" algn="l" defTabSz="679093" rtl="0" eaLnBrk="1" latinLnBrk="0" hangingPunct="1">
        <a:defRPr sz="2700" kern="1200">
          <a:solidFill>
            <a:schemeClr val="tx1"/>
          </a:solidFill>
          <a:latin typeface="+mn-lt"/>
          <a:ea typeface="+mn-ea"/>
          <a:cs typeface="+mn-cs"/>
        </a:defRPr>
      </a:lvl1pPr>
      <a:lvl2pPr marL="679093" algn="l" defTabSz="679093" rtl="0" eaLnBrk="1" latinLnBrk="0" hangingPunct="1">
        <a:defRPr sz="2700" kern="1200">
          <a:solidFill>
            <a:schemeClr val="tx1"/>
          </a:solidFill>
          <a:latin typeface="+mn-lt"/>
          <a:ea typeface="+mn-ea"/>
          <a:cs typeface="+mn-cs"/>
        </a:defRPr>
      </a:lvl2pPr>
      <a:lvl3pPr marL="1358188" algn="l" defTabSz="679093" rtl="0" eaLnBrk="1" latinLnBrk="0" hangingPunct="1">
        <a:defRPr sz="2700" kern="1200">
          <a:solidFill>
            <a:schemeClr val="tx1"/>
          </a:solidFill>
          <a:latin typeface="+mn-lt"/>
          <a:ea typeface="+mn-ea"/>
          <a:cs typeface="+mn-cs"/>
        </a:defRPr>
      </a:lvl3pPr>
      <a:lvl4pPr marL="2037281" algn="l" defTabSz="679093" rtl="0" eaLnBrk="1" latinLnBrk="0" hangingPunct="1">
        <a:defRPr sz="2700" kern="1200">
          <a:solidFill>
            <a:schemeClr val="tx1"/>
          </a:solidFill>
          <a:latin typeface="+mn-lt"/>
          <a:ea typeface="+mn-ea"/>
          <a:cs typeface="+mn-cs"/>
        </a:defRPr>
      </a:lvl4pPr>
      <a:lvl5pPr marL="2716375" algn="l" defTabSz="679093" rtl="0" eaLnBrk="1" latinLnBrk="0" hangingPunct="1">
        <a:defRPr sz="2700" kern="1200">
          <a:solidFill>
            <a:schemeClr val="tx1"/>
          </a:solidFill>
          <a:latin typeface="+mn-lt"/>
          <a:ea typeface="+mn-ea"/>
          <a:cs typeface="+mn-cs"/>
        </a:defRPr>
      </a:lvl5pPr>
      <a:lvl6pPr marL="3395469" algn="l" defTabSz="679093" rtl="0" eaLnBrk="1" latinLnBrk="0" hangingPunct="1">
        <a:defRPr sz="2700" kern="1200">
          <a:solidFill>
            <a:schemeClr val="tx1"/>
          </a:solidFill>
          <a:latin typeface="+mn-lt"/>
          <a:ea typeface="+mn-ea"/>
          <a:cs typeface="+mn-cs"/>
        </a:defRPr>
      </a:lvl6pPr>
      <a:lvl7pPr marL="4074562" algn="l" defTabSz="679093" rtl="0" eaLnBrk="1" latinLnBrk="0" hangingPunct="1">
        <a:defRPr sz="2700" kern="1200">
          <a:solidFill>
            <a:schemeClr val="tx1"/>
          </a:solidFill>
          <a:latin typeface="+mn-lt"/>
          <a:ea typeface="+mn-ea"/>
          <a:cs typeface="+mn-cs"/>
        </a:defRPr>
      </a:lvl7pPr>
      <a:lvl8pPr marL="4753655" algn="l" defTabSz="679093" rtl="0" eaLnBrk="1" latinLnBrk="0" hangingPunct="1">
        <a:defRPr sz="2700" kern="1200">
          <a:solidFill>
            <a:schemeClr val="tx1"/>
          </a:solidFill>
          <a:latin typeface="+mn-lt"/>
          <a:ea typeface="+mn-ea"/>
          <a:cs typeface="+mn-cs"/>
        </a:defRPr>
      </a:lvl8pPr>
      <a:lvl9pPr marL="5432750" algn="l" defTabSz="679093"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883902" y="299349"/>
            <a:ext cx="465194" cy="465194"/>
          </a:xfrm>
          <a:prstGeom prst="rect">
            <a:avLst/>
          </a:prstGeom>
          <a:effectLst/>
        </p:spPr>
      </p:pic>
      <p:sp>
        <p:nvSpPr>
          <p:cNvPr id="6" name="TextBox 5"/>
          <p:cNvSpPr txBox="1"/>
          <p:nvPr/>
        </p:nvSpPr>
        <p:spPr>
          <a:xfrm>
            <a:off x="1703628" y="3381523"/>
            <a:ext cx="1070125" cy="646331"/>
          </a:xfrm>
          <a:prstGeom prst="rect">
            <a:avLst/>
          </a:prstGeom>
          <a:noFill/>
          <a:effectLst/>
        </p:spPr>
        <p:txBody>
          <a:bodyPr wrap="none" rtlCol="0">
            <a:spAutoFit/>
          </a:bodyPr>
          <a:lstStyle/>
          <a:p>
            <a:r>
              <a:rPr lang="en-US" sz="1200" dirty="0" smtClean="0"/>
              <a:t>Expert </a:t>
            </a:r>
            <a:r>
              <a:rPr lang="en-US" sz="1200" dirty="0" smtClean="0"/>
              <a:t>Panel </a:t>
            </a:r>
            <a:br>
              <a:rPr lang="en-US" sz="1200" dirty="0" smtClean="0"/>
            </a:br>
            <a:r>
              <a:rPr lang="en-US" sz="1200" dirty="0" smtClean="0"/>
              <a:t>Interpretation</a:t>
            </a:r>
          </a:p>
          <a:p>
            <a:r>
              <a:rPr lang="en-US" sz="1200" dirty="0" smtClean="0"/>
              <a:t>(rare)</a:t>
            </a:r>
            <a:endParaRPr lang="en-US" sz="1200" dirty="0"/>
          </a:p>
        </p:txBody>
      </p:sp>
      <p:cxnSp>
        <p:nvCxnSpPr>
          <p:cNvPr id="8" name="Elbow Connector 7"/>
          <p:cNvCxnSpPr>
            <a:stCxn id="63" idx="2"/>
            <a:endCxn id="239" idx="0"/>
          </p:cNvCxnSpPr>
          <p:nvPr/>
        </p:nvCxnSpPr>
        <p:spPr>
          <a:xfrm rot="16200000" flipH="1">
            <a:off x="2298087" y="1118471"/>
            <a:ext cx="731585" cy="1096541"/>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9" name="Elbow Connector 8"/>
          <p:cNvCxnSpPr>
            <a:stCxn id="61" idx="2"/>
            <a:endCxn id="239" idx="0"/>
          </p:cNvCxnSpPr>
          <p:nvPr/>
        </p:nvCxnSpPr>
        <p:spPr>
          <a:xfrm rot="16200000" flipH="1">
            <a:off x="2847972" y="1668357"/>
            <a:ext cx="725024" cy="3332"/>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0" name="Elbow Connector 9"/>
          <p:cNvCxnSpPr>
            <a:stCxn id="65" idx="2"/>
            <a:endCxn id="239" idx="0"/>
          </p:cNvCxnSpPr>
          <p:nvPr/>
        </p:nvCxnSpPr>
        <p:spPr>
          <a:xfrm rot="5400000">
            <a:off x="3460712" y="1052387"/>
            <a:ext cx="731587" cy="1228709"/>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239" idx="3"/>
            <a:endCxn id="245" idx="0"/>
          </p:cNvCxnSpPr>
          <p:nvPr/>
        </p:nvCxnSpPr>
        <p:spPr>
          <a:xfrm>
            <a:off x="3550478" y="2370863"/>
            <a:ext cx="1572631" cy="229902"/>
          </a:xfrm>
          <a:prstGeom prst="bentConnector2">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2" name="Elbow Connector 11"/>
          <p:cNvCxnSpPr>
            <a:stCxn id="245" idx="2"/>
            <a:endCxn id="214" idx="3"/>
          </p:cNvCxnSpPr>
          <p:nvPr/>
        </p:nvCxnSpPr>
        <p:spPr>
          <a:xfrm rot="5400000">
            <a:off x="4509584" y="2918059"/>
            <a:ext cx="252241" cy="974811"/>
          </a:xfrm>
          <a:prstGeom prst="bentConnector2">
            <a:avLst/>
          </a:prstGeom>
          <a:ln w="12700">
            <a:solidFill>
              <a:schemeClr val="bg1">
                <a:lumMod val="50000"/>
              </a:schemeClr>
            </a:solidFill>
            <a:prstDash val="soli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214" idx="2"/>
            <a:endCxn id="15" idx="0"/>
          </p:cNvCxnSpPr>
          <p:nvPr/>
        </p:nvCxnSpPr>
        <p:spPr>
          <a:xfrm rot="16200000" flipH="1">
            <a:off x="3140226" y="4403921"/>
            <a:ext cx="548541" cy="1880"/>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stretch>
            <a:fillRect/>
          </a:stretch>
        </p:blipFill>
        <p:spPr>
          <a:xfrm>
            <a:off x="2660072" y="6393871"/>
            <a:ext cx="3098800" cy="2037461"/>
          </a:xfrm>
          <a:prstGeom prst="rect">
            <a:avLst/>
          </a:prstGeom>
          <a:effectLst/>
        </p:spPr>
      </p:pic>
      <p:pic>
        <p:nvPicPr>
          <p:cNvPr id="15" name="Picture 14"/>
          <p:cNvPicPr>
            <a:picLocks noChangeAspect="1"/>
          </p:cNvPicPr>
          <p:nvPr/>
        </p:nvPicPr>
        <p:blipFill>
          <a:blip r:embed="rId5"/>
          <a:stretch>
            <a:fillRect/>
          </a:stretch>
        </p:blipFill>
        <p:spPr>
          <a:xfrm>
            <a:off x="2729636" y="4679132"/>
            <a:ext cx="1371600" cy="1371600"/>
          </a:xfrm>
          <a:prstGeom prst="rect">
            <a:avLst/>
          </a:prstGeom>
          <a:effectLst/>
        </p:spPr>
      </p:pic>
      <p:cxnSp>
        <p:nvCxnSpPr>
          <p:cNvPr id="16" name="Elbow Connector 15"/>
          <p:cNvCxnSpPr>
            <a:stCxn id="15" idx="2"/>
            <a:endCxn id="14" idx="0"/>
          </p:cNvCxnSpPr>
          <p:nvPr/>
        </p:nvCxnSpPr>
        <p:spPr>
          <a:xfrm rot="16200000" flipH="1">
            <a:off x="3640885" y="5825283"/>
            <a:ext cx="343139" cy="794036"/>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854046" y="5155107"/>
            <a:ext cx="722674" cy="461665"/>
          </a:xfrm>
          <a:prstGeom prst="rect">
            <a:avLst/>
          </a:prstGeom>
          <a:noFill/>
          <a:effectLst/>
        </p:spPr>
        <p:txBody>
          <a:bodyPr wrap="none" rtlCol="0">
            <a:spAutoFit/>
          </a:bodyPr>
          <a:lstStyle/>
          <a:p>
            <a:r>
              <a:rPr lang="en-US" sz="1200" dirty="0" smtClean="0"/>
              <a:t>Curation</a:t>
            </a:r>
          </a:p>
          <a:p>
            <a:r>
              <a:rPr lang="en-US" sz="1200" dirty="0" smtClean="0"/>
              <a:t>Process</a:t>
            </a:r>
            <a:endParaRPr lang="en-US" sz="1200" dirty="0"/>
          </a:p>
        </p:txBody>
      </p:sp>
      <p:grpSp>
        <p:nvGrpSpPr>
          <p:cNvPr id="19" name="Group 18"/>
          <p:cNvGrpSpPr/>
          <p:nvPr/>
        </p:nvGrpSpPr>
        <p:grpSpPr>
          <a:xfrm>
            <a:off x="5212182" y="3692040"/>
            <a:ext cx="1676629" cy="2335434"/>
            <a:chOff x="4477934" y="2381302"/>
            <a:chExt cx="1676629" cy="2335434"/>
          </a:xfrm>
          <a:effectLst/>
        </p:grpSpPr>
        <p:sp>
          <p:nvSpPr>
            <p:cNvPr id="20" name="TextBox 19"/>
            <p:cNvSpPr txBox="1"/>
            <p:nvPr/>
          </p:nvSpPr>
          <p:spPr>
            <a:xfrm>
              <a:off x="4477934" y="4439737"/>
              <a:ext cx="1664221" cy="276999"/>
            </a:xfrm>
            <a:prstGeom prst="rect">
              <a:avLst/>
            </a:prstGeom>
            <a:noFill/>
          </p:spPr>
          <p:txBody>
            <a:bodyPr wrap="square" rtlCol="0">
              <a:spAutoFit/>
            </a:bodyPr>
            <a:lstStyle/>
            <a:p>
              <a:r>
                <a:rPr lang="en-US" sz="1200" dirty="0" smtClean="0"/>
                <a:t>Pre-existing Knowledge</a:t>
              </a:r>
              <a:endParaRPr lang="en-US" sz="1200" dirty="0"/>
            </a:p>
          </p:txBody>
        </p:sp>
        <p:pic>
          <p:nvPicPr>
            <p:cNvPr id="21" name="Picture 20"/>
            <p:cNvPicPr>
              <a:picLocks noChangeAspect="1"/>
            </p:cNvPicPr>
            <p:nvPr/>
          </p:nvPicPr>
          <p:blipFill>
            <a:blip r:embed="rId6"/>
            <a:stretch>
              <a:fillRect/>
            </a:stretch>
          </p:blipFill>
          <p:spPr>
            <a:xfrm>
              <a:off x="4632944" y="3466763"/>
              <a:ext cx="678579" cy="678579"/>
            </a:xfrm>
            <a:prstGeom prst="rect">
              <a:avLst/>
            </a:prstGeom>
          </p:spPr>
        </p:pic>
        <p:pic>
          <p:nvPicPr>
            <p:cNvPr id="22" name="Picture 21"/>
            <p:cNvPicPr>
              <a:picLocks noChangeAspect="1"/>
            </p:cNvPicPr>
            <p:nvPr/>
          </p:nvPicPr>
          <p:blipFill>
            <a:blip r:embed="rId6"/>
            <a:stretch>
              <a:fillRect/>
            </a:stretch>
          </p:blipFill>
          <p:spPr>
            <a:xfrm>
              <a:off x="4613034" y="2595248"/>
              <a:ext cx="678579" cy="678579"/>
            </a:xfrm>
            <a:prstGeom prst="rect">
              <a:avLst/>
            </a:prstGeom>
          </p:spPr>
        </p:pic>
        <p:sp>
          <p:nvSpPr>
            <p:cNvPr id="23" name="TextBox 22"/>
            <p:cNvSpPr txBox="1"/>
            <p:nvPr/>
          </p:nvSpPr>
          <p:spPr>
            <a:xfrm>
              <a:off x="4619434" y="3244143"/>
              <a:ext cx="673306" cy="276999"/>
            </a:xfrm>
            <a:prstGeom prst="rect">
              <a:avLst/>
            </a:prstGeom>
            <a:noFill/>
          </p:spPr>
          <p:txBody>
            <a:bodyPr wrap="none" rtlCol="0">
              <a:spAutoFit/>
            </a:bodyPr>
            <a:lstStyle/>
            <a:p>
              <a:r>
                <a:rPr lang="en-US" sz="1200" dirty="0" smtClean="0"/>
                <a:t>Domain</a:t>
              </a:r>
              <a:endParaRPr lang="en-US" sz="1200" dirty="0"/>
            </a:p>
          </p:txBody>
        </p:sp>
        <p:sp>
          <p:nvSpPr>
            <p:cNvPr id="24" name="TextBox 23"/>
            <p:cNvSpPr txBox="1"/>
            <p:nvPr/>
          </p:nvSpPr>
          <p:spPr>
            <a:xfrm>
              <a:off x="5349843" y="2570720"/>
              <a:ext cx="802774" cy="276999"/>
            </a:xfrm>
            <a:prstGeom prst="rect">
              <a:avLst/>
            </a:prstGeom>
            <a:noFill/>
          </p:spPr>
          <p:txBody>
            <a:bodyPr wrap="none" rtlCol="0">
              <a:spAutoFit/>
            </a:bodyPr>
            <a:lstStyle/>
            <a:p>
              <a:r>
                <a:rPr lang="en-US" sz="1200" dirty="0" smtClean="0"/>
                <a:t>Literature</a:t>
              </a:r>
            </a:p>
          </p:txBody>
        </p:sp>
        <p:sp>
          <p:nvSpPr>
            <p:cNvPr id="25" name="TextBox 24"/>
            <p:cNvSpPr txBox="1"/>
            <p:nvPr/>
          </p:nvSpPr>
          <p:spPr>
            <a:xfrm>
              <a:off x="4608656" y="2381302"/>
              <a:ext cx="729887" cy="276999"/>
            </a:xfrm>
            <a:prstGeom prst="rect">
              <a:avLst/>
            </a:prstGeom>
            <a:noFill/>
          </p:spPr>
          <p:txBody>
            <a:bodyPr wrap="none" rtlCol="0">
              <a:spAutoFit/>
            </a:bodyPr>
            <a:lstStyle/>
            <a:p>
              <a:r>
                <a:rPr lang="en-US" sz="1200" dirty="0" smtClean="0"/>
                <a:t>Function</a:t>
              </a:r>
              <a:endParaRPr lang="en-US" sz="1200" dirty="0"/>
            </a:p>
          </p:txBody>
        </p:sp>
        <p:pic>
          <p:nvPicPr>
            <p:cNvPr id="26" name="Picture 25"/>
            <p:cNvPicPr>
              <a:picLocks noChangeAspect="1"/>
            </p:cNvPicPr>
            <p:nvPr/>
          </p:nvPicPr>
          <p:blipFill>
            <a:blip r:embed="rId6"/>
            <a:stretch>
              <a:fillRect/>
            </a:stretch>
          </p:blipFill>
          <p:spPr>
            <a:xfrm>
              <a:off x="5319344" y="2788184"/>
              <a:ext cx="678579" cy="678579"/>
            </a:xfrm>
            <a:prstGeom prst="rect">
              <a:avLst/>
            </a:prstGeom>
          </p:spPr>
        </p:pic>
        <p:sp>
          <p:nvSpPr>
            <p:cNvPr id="27" name="Rectangle 26"/>
            <p:cNvSpPr/>
            <p:nvPr/>
          </p:nvSpPr>
          <p:spPr>
            <a:xfrm>
              <a:off x="4477934" y="2381442"/>
              <a:ext cx="1676629" cy="1998192"/>
            </a:xfrm>
            <a:prstGeom prst="rect">
              <a:avLst/>
            </a:prstGeom>
            <a:no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5380148" y="3416723"/>
              <a:ext cx="549174" cy="276999"/>
            </a:xfrm>
            <a:prstGeom prst="rect">
              <a:avLst/>
            </a:prstGeom>
            <a:noFill/>
          </p:spPr>
          <p:txBody>
            <a:bodyPr wrap="none" rtlCol="0">
              <a:spAutoFit/>
            </a:bodyPr>
            <a:lstStyle/>
            <a:p>
              <a:r>
                <a:rPr lang="en-US" sz="1200" dirty="0" smtClean="0"/>
                <a:t>Other</a:t>
              </a:r>
            </a:p>
          </p:txBody>
        </p:sp>
        <p:pic>
          <p:nvPicPr>
            <p:cNvPr id="29" name="Picture 28"/>
            <p:cNvPicPr>
              <a:picLocks noChangeAspect="1"/>
            </p:cNvPicPr>
            <p:nvPr/>
          </p:nvPicPr>
          <p:blipFill>
            <a:blip r:embed="rId6"/>
            <a:stretch>
              <a:fillRect/>
            </a:stretch>
          </p:blipFill>
          <p:spPr>
            <a:xfrm>
              <a:off x="5350154" y="3643208"/>
              <a:ext cx="678579" cy="678579"/>
            </a:xfrm>
            <a:prstGeom prst="rect">
              <a:avLst/>
            </a:prstGeom>
          </p:spPr>
        </p:pic>
      </p:grpSp>
      <p:sp>
        <p:nvSpPr>
          <p:cNvPr id="30" name="TextBox 29"/>
          <p:cNvSpPr txBox="1"/>
          <p:nvPr/>
        </p:nvSpPr>
        <p:spPr>
          <a:xfrm>
            <a:off x="2012621" y="49697"/>
            <a:ext cx="2726227" cy="276999"/>
          </a:xfrm>
          <a:prstGeom prst="rect">
            <a:avLst/>
          </a:prstGeom>
          <a:noFill/>
          <a:effectLst/>
        </p:spPr>
        <p:txBody>
          <a:bodyPr wrap="none" rtlCol="0">
            <a:spAutoFit/>
          </a:bodyPr>
          <a:lstStyle/>
          <a:p>
            <a:r>
              <a:rPr lang="en-US" sz="1200" dirty="0" smtClean="0"/>
              <a:t>Hospitals, Universities, Federal Institutes</a:t>
            </a:r>
            <a:endParaRPr lang="en-US" sz="1200" dirty="0"/>
          </a:p>
        </p:txBody>
      </p:sp>
      <p:sp>
        <p:nvSpPr>
          <p:cNvPr id="31" name="TextBox 30"/>
          <p:cNvSpPr txBox="1"/>
          <p:nvPr/>
        </p:nvSpPr>
        <p:spPr>
          <a:xfrm>
            <a:off x="2564742" y="6530666"/>
            <a:ext cx="633507" cy="276999"/>
          </a:xfrm>
          <a:prstGeom prst="rect">
            <a:avLst/>
          </a:prstGeom>
          <a:noFill/>
          <a:effectLst/>
        </p:spPr>
        <p:txBody>
          <a:bodyPr wrap="none" rtlCol="0">
            <a:spAutoFit/>
          </a:bodyPr>
          <a:lstStyle/>
          <a:p>
            <a:r>
              <a:rPr lang="en-US" sz="1200" dirty="0" err="1" smtClean="0"/>
              <a:t>ClinVar</a:t>
            </a:r>
            <a:endParaRPr lang="en-US" sz="1200" dirty="0"/>
          </a:p>
        </p:txBody>
      </p:sp>
      <p:sp>
        <p:nvSpPr>
          <p:cNvPr id="32" name="TextBox 31"/>
          <p:cNvSpPr txBox="1"/>
          <p:nvPr/>
        </p:nvSpPr>
        <p:spPr>
          <a:xfrm>
            <a:off x="1883902" y="1969298"/>
            <a:ext cx="952830" cy="830997"/>
          </a:xfrm>
          <a:prstGeom prst="rect">
            <a:avLst/>
          </a:prstGeom>
          <a:noFill/>
          <a:effectLst/>
        </p:spPr>
        <p:txBody>
          <a:bodyPr wrap="none" rtlCol="0">
            <a:spAutoFit/>
          </a:bodyPr>
          <a:lstStyle/>
          <a:p>
            <a:r>
              <a:rPr lang="en-US" sz="1200" dirty="0" smtClean="0"/>
              <a:t>Research </a:t>
            </a:r>
          </a:p>
          <a:p>
            <a:r>
              <a:rPr lang="en-US" sz="1200" dirty="0" smtClean="0"/>
              <a:t>participant</a:t>
            </a:r>
            <a:br>
              <a:rPr lang="en-US" sz="1200" dirty="0" smtClean="0"/>
            </a:br>
            <a:r>
              <a:rPr lang="en-US" sz="1200" dirty="0" smtClean="0"/>
              <a:t>repository</a:t>
            </a:r>
            <a:br>
              <a:rPr lang="en-US" sz="1200" dirty="0" smtClean="0"/>
            </a:br>
            <a:r>
              <a:rPr lang="en-US" sz="1200" dirty="0" smtClean="0"/>
              <a:t>(e.g. </a:t>
            </a:r>
            <a:r>
              <a:rPr lang="en-US" sz="1200" dirty="0" err="1" smtClean="0"/>
              <a:t>dbGap</a:t>
            </a:r>
            <a:r>
              <a:rPr lang="en-US" sz="1200" dirty="0" smtClean="0"/>
              <a:t>)</a:t>
            </a:r>
            <a:endParaRPr lang="en-US" sz="1200" dirty="0"/>
          </a:p>
        </p:txBody>
      </p:sp>
      <p:sp>
        <p:nvSpPr>
          <p:cNvPr id="33" name="TextBox 32"/>
          <p:cNvSpPr txBox="1"/>
          <p:nvPr/>
        </p:nvSpPr>
        <p:spPr>
          <a:xfrm>
            <a:off x="6327857" y="7249485"/>
            <a:ext cx="1146468" cy="461665"/>
          </a:xfrm>
          <a:prstGeom prst="rect">
            <a:avLst/>
          </a:prstGeom>
          <a:noFill/>
          <a:effectLst/>
        </p:spPr>
        <p:txBody>
          <a:bodyPr wrap="none" rtlCol="0">
            <a:spAutoFit/>
          </a:bodyPr>
          <a:lstStyle/>
          <a:p>
            <a:r>
              <a:rPr lang="en-US" sz="1200" dirty="0" smtClean="0"/>
              <a:t>Clinical Genetic </a:t>
            </a:r>
          </a:p>
          <a:p>
            <a:r>
              <a:rPr lang="en-US" sz="1200" dirty="0" smtClean="0"/>
              <a:t>Testing Labs</a:t>
            </a:r>
            <a:endParaRPr lang="en-US" sz="1200" dirty="0"/>
          </a:p>
        </p:txBody>
      </p:sp>
      <p:grpSp>
        <p:nvGrpSpPr>
          <p:cNvPr id="34" name="Group 33"/>
          <p:cNvGrpSpPr/>
          <p:nvPr/>
        </p:nvGrpSpPr>
        <p:grpSpPr>
          <a:xfrm>
            <a:off x="341791" y="163784"/>
            <a:ext cx="611869" cy="9127347"/>
            <a:chOff x="254049" y="310758"/>
            <a:chExt cx="611869" cy="8415472"/>
          </a:xfrm>
          <a:effectLst/>
        </p:grpSpPr>
        <p:cxnSp>
          <p:nvCxnSpPr>
            <p:cNvPr id="36" name="Straight Arrow Connector 35"/>
            <p:cNvCxnSpPr/>
            <p:nvPr/>
          </p:nvCxnSpPr>
          <p:spPr>
            <a:xfrm>
              <a:off x="835877" y="310758"/>
              <a:ext cx="0" cy="8415472"/>
            </a:xfrm>
            <a:prstGeom prst="straightConnector1">
              <a:avLst/>
            </a:prstGeom>
            <a:ln w="63500">
              <a:gradFill flip="none" rotWithShape="1">
                <a:gsLst>
                  <a:gs pos="0">
                    <a:schemeClr val="accent4"/>
                  </a:gs>
                  <a:gs pos="100000">
                    <a:srgbClr val="FFFFFF"/>
                  </a:gs>
                </a:gsLst>
                <a:path path="rect">
                  <a:fillToRect l="100000" t="100000"/>
                </a:path>
                <a:tileRect r="-100000" b="-100000"/>
              </a:gra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54049" y="1173422"/>
              <a:ext cx="582211" cy="255395"/>
            </a:xfrm>
            <a:prstGeom prst="rect">
              <a:avLst/>
            </a:prstGeom>
            <a:noFill/>
          </p:spPr>
          <p:txBody>
            <a:bodyPr wrap="none" rtlCol="0">
              <a:spAutoFit/>
            </a:bodyPr>
            <a:lstStyle/>
            <a:p>
              <a:r>
                <a:rPr lang="en-US" sz="1200" dirty="0" smtClean="0">
                  <a:solidFill>
                    <a:srgbClr val="000000"/>
                  </a:solidFill>
                </a:rPr>
                <a:t>10</a:t>
              </a:r>
              <a:r>
                <a:rPr lang="en-US" sz="1200" baseline="30000" dirty="0" smtClean="0">
                  <a:solidFill>
                    <a:srgbClr val="000000"/>
                  </a:solidFill>
                </a:rPr>
                <a:t>3 to 4</a:t>
              </a:r>
              <a:endParaRPr lang="en-US" sz="1200" baseline="30000" dirty="0">
                <a:solidFill>
                  <a:srgbClr val="000000"/>
                </a:solidFill>
              </a:endParaRPr>
            </a:p>
          </p:txBody>
        </p:sp>
        <p:sp>
          <p:nvSpPr>
            <p:cNvPr id="38" name="TextBox 37"/>
            <p:cNvSpPr txBox="1"/>
            <p:nvPr/>
          </p:nvSpPr>
          <p:spPr>
            <a:xfrm>
              <a:off x="254049" y="2744582"/>
              <a:ext cx="582211" cy="276999"/>
            </a:xfrm>
            <a:prstGeom prst="rect">
              <a:avLst/>
            </a:prstGeom>
            <a:noFill/>
          </p:spPr>
          <p:txBody>
            <a:bodyPr wrap="none" rtlCol="0">
              <a:spAutoFit/>
            </a:bodyPr>
            <a:lstStyle/>
            <a:p>
              <a:r>
                <a:rPr lang="en-US" sz="1200" dirty="0" smtClean="0">
                  <a:solidFill>
                    <a:srgbClr val="000000"/>
                  </a:solidFill>
                </a:rPr>
                <a:t>10</a:t>
              </a:r>
              <a:r>
                <a:rPr lang="en-US" sz="1200" baseline="30000" dirty="0" smtClean="0">
                  <a:solidFill>
                    <a:srgbClr val="000000"/>
                  </a:solidFill>
                </a:rPr>
                <a:t>2 to 3</a:t>
              </a:r>
              <a:endParaRPr lang="en-US" sz="1200" baseline="30000" dirty="0">
                <a:solidFill>
                  <a:srgbClr val="000000"/>
                </a:solidFill>
              </a:endParaRPr>
            </a:p>
          </p:txBody>
        </p:sp>
        <p:sp>
          <p:nvSpPr>
            <p:cNvPr id="39" name="TextBox 38"/>
            <p:cNvSpPr txBox="1"/>
            <p:nvPr/>
          </p:nvSpPr>
          <p:spPr>
            <a:xfrm>
              <a:off x="283707" y="6435576"/>
              <a:ext cx="582211" cy="276999"/>
            </a:xfrm>
            <a:prstGeom prst="rect">
              <a:avLst/>
            </a:prstGeom>
            <a:noFill/>
          </p:spPr>
          <p:txBody>
            <a:bodyPr wrap="none" rtlCol="0">
              <a:spAutoFit/>
            </a:bodyPr>
            <a:lstStyle/>
            <a:p>
              <a:r>
                <a:rPr lang="en-US" sz="1200" dirty="0" smtClean="0"/>
                <a:t>10</a:t>
              </a:r>
              <a:r>
                <a:rPr lang="en-US" sz="1200" baseline="30000" dirty="0" smtClean="0"/>
                <a:t>2 to 3</a:t>
              </a:r>
              <a:endParaRPr lang="en-US" sz="1200" baseline="30000" dirty="0"/>
            </a:p>
          </p:txBody>
        </p:sp>
      </p:grpSp>
      <p:sp>
        <p:nvSpPr>
          <p:cNvPr id="40" name="TextBox 39"/>
          <p:cNvSpPr txBox="1"/>
          <p:nvPr/>
        </p:nvSpPr>
        <p:spPr>
          <a:xfrm>
            <a:off x="3468192" y="1689636"/>
            <a:ext cx="274434" cy="276999"/>
          </a:xfrm>
          <a:prstGeom prst="rect">
            <a:avLst/>
          </a:prstGeom>
          <a:noFill/>
          <a:effectLst/>
        </p:spPr>
        <p:txBody>
          <a:bodyPr wrap="none" rtlCol="0">
            <a:spAutoFit/>
          </a:bodyPr>
          <a:lstStyle/>
          <a:p>
            <a:r>
              <a:rPr lang="en-US" sz="1200" dirty="0" smtClean="0"/>
              <a:t>A</a:t>
            </a:r>
            <a:endParaRPr lang="en-US" sz="1200" dirty="0"/>
          </a:p>
        </p:txBody>
      </p:sp>
      <p:sp>
        <p:nvSpPr>
          <p:cNvPr id="41" name="TextBox 40"/>
          <p:cNvSpPr txBox="1"/>
          <p:nvPr/>
        </p:nvSpPr>
        <p:spPr>
          <a:xfrm>
            <a:off x="4474730" y="2390314"/>
            <a:ext cx="268373" cy="276999"/>
          </a:xfrm>
          <a:prstGeom prst="rect">
            <a:avLst/>
          </a:prstGeom>
          <a:noFill/>
          <a:effectLst/>
        </p:spPr>
        <p:txBody>
          <a:bodyPr wrap="none" rtlCol="0">
            <a:spAutoFit/>
          </a:bodyPr>
          <a:lstStyle/>
          <a:p>
            <a:r>
              <a:rPr lang="en-US" sz="1200" dirty="0" smtClean="0"/>
              <a:t>B</a:t>
            </a:r>
            <a:endParaRPr lang="en-US" sz="1200" dirty="0"/>
          </a:p>
        </p:txBody>
      </p:sp>
      <p:sp>
        <p:nvSpPr>
          <p:cNvPr id="42" name="TextBox 41"/>
          <p:cNvSpPr txBox="1"/>
          <p:nvPr/>
        </p:nvSpPr>
        <p:spPr>
          <a:xfrm>
            <a:off x="3437114" y="4296492"/>
            <a:ext cx="279343" cy="276999"/>
          </a:xfrm>
          <a:prstGeom prst="rect">
            <a:avLst/>
          </a:prstGeom>
          <a:noFill/>
          <a:effectLst/>
        </p:spPr>
        <p:txBody>
          <a:bodyPr wrap="none" rtlCol="0">
            <a:spAutoFit/>
          </a:bodyPr>
          <a:lstStyle/>
          <a:p>
            <a:r>
              <a:rPr lang="en-US" sz="1200" dirty="0" smtClean="0"/>
              <a:t>D</a:t>
            </a:r>
            <a:endParaRPr lang="en-US" sz="1200" dirty="0"/>
          </a:p>
        </p:txBody>
      </p:sp>
      <p:sp>
        <p:nvSpPr>
          <p:cNvPr id="43" name="TextBox 42"/>
          <p:cNvSpPr txBox="1"/>
          <p:nvPr/>
        </p:nvSpPr>
        <p:spPr>
          <a:xfrm>
            <a:off x="3750714" y="5880813"/>
            <a:ext cx="259807" cy="276999"/>
          </a:xfrm>
          <a:prstGeom prst="rect">
            <a:avLst/>
          </a:prstGeom>
          <a:noFill/>
          <a:effectLst/>
        </p:spPr>
        <p:txBody>
          <a:bodyPr wrap="none" rtlCol="0">
            <a:spAutoFit/>
          </a:bodyPr>
          <a:lstStyle/>
          <a:p>
            <a:r>
              <a:rPr lang="en-US" sz="1200" dirty="0" smtClean="0"/>
              <a:t>E</a:t>
            </a:r>
            <a:endParaRPr lang="en-US" sz="1200" dirty="0"/>
          </a:p>
        </p:txBody>
      </p:sp>
      <p:pic>
        <p:nvPicPr>
          <p:cNvPr id="45" name="Picture 44"/>
          <p:cNvPicPr>
            <a:picLocks noChangeAspect="1"/>
          </p:cNvPicPr>
          <p:nvPr/>
        </p:nvPicPr>
        <p:blipFill>
          <a:blip r:embed="rId3"/>
          <a:stretch>
            <a:fillRect/>
          </a:stretch>
        </p:blipFill>
        <p:spPr>
          <a:xfrm>
            <a:off x="2960806" y="299349"/>
            <a:ext cx="465194" cy="465194"/>
          </a:xfrm>
          <a:prstGeom prst="rect">
            <a:avLst/>
          </a:prstGeom>
          <a:effectLst/>
        </p:spPr>
      </p:pic>
      <p:pic>
        <p:nvPicPr>
          <p:cNvPr id="46" name="Picture 45"/>
          <p:cNvPicPr>
            <a:picLocks noChangeAspect="1"/>
          </p:cNvPicPr>
          <p:nvPr/>
        </p:nvPicPr>
        <p:blipFill>
          <a:blip r:embed="rId3"/>
          <a:stretch>
            <a:fillRect/>
          </a:stretch>
        </p:blipFill>
        <p:spPr>
          <a:xfrm>
            <a:off x="4157862" y="289605"/>
            <a:ext cx="465194" cy="465194"/>
          </a:xfrm>
          <a:prstGeom prst="rect">
            <a:avLst/>
          </a:prstGeom>
          <a:effectLst/>
        </p:spPr>
      </p:pic>
      <p:sp>
        <p:nvSpPr>
          <p:cNvPr id="49" name="TextBox 48"/>
          <p:cNvSpPr txBox="1"/>
          <p:nvPr/>
        </p:nvSpPr>
        <p:spPr>
          <a:xfrm>
            <a:off x="4511506" y="3235554"/>
            <a:ext cx="266720" cy="276999"/>
          </a:xfrm>
          <a:prstGeom prst="rect">
            <a:avLst/>
          </a:prstGeom>
          <a:noFill/>
          <a:effectLst/>
        </p:spPr>
        <p:txBody>
          <a:bodyPr wrap="none" rtlCol="0">
            <a:spAutoFit/>
          </a:bodyPr>
          <a:lstStyle/>
          <a:p>
            <a:r>
              <a:rPr lang="en-US" sz="1200" dirty="0" smtClean="0"/>
              <a:t>C</a:t>
            </a:r>
            <a:endParaRPr lang="en-US" sz="1200" dirty="0"/>
          </a:p>
        </p:txBody>
      </p:sp>
      <p:sp>
        <p:nvSpPr>
          <p:cNvPr id="50" name="TextBox 49"/>
          <p:cNvSpPr txBox="1"/>
          <p:nvPr/>
        </p:nvSpPr>
        <p:spPr>
          <a:xfrm>
            <a:off x="301368" y="9387859"/>
            <a:ext cx="713356" cy="461665"/>
          </a:xfrm>
          <a:prstGeom prst="rect">
            <a:avLst/>
          </a:prstGeom>
          <a:noFill/>
          <a:effectLst/>
        </p:spPr>
        <p:txBody>
          <a:bodyPr wrap="none" rtlCol="0">
            <a:spAutoFit/>
          </a:bodyPr>
          <a:lstStyle/>
          <a:p>
            <a:pPr algn="ctr"/>
            <a:r>
              <a:rPr lang="en-US" sz="1200" dirty="0" smtClean="0"/>
              <a:t>Time </a:t>
            </a:r>
            <a:br>
              <a:rPr lang="en-US" sz="1200" dirty="0" smtClean="0"/>
            </a:br>
            <a:r>
              <a:rPr lang="en-US" sz="1200" dirty="0" smtClean="0"/>
              <a:t>(in days)</a:t>
            </a:r>
            <a:endParaRPr lang="en-US" sz="1200" dirty="0"/>
          </a:p>
        </p:txBody>
      </p:sp>
      <p:sp>
        <p:nvSpPr>
          <p:cNvPr id="51" name="TextBox 50"/>
          <p:cNvSpPr txBox="1"/>
          <p:nvPr/>
        </p:nvSpPr>
        <p:spPr>
          <a:xfrm>
            <a:off x="449814" y="4820474"/>
            <a:ext cx="582211" cy="276999"/>
          </a:xfrm>
          <a:prstGeom prst="rect">
            <a:avLst/>
          </a:prstGeom>
          <a:noFill/>
          <a:effectLst/>
        </p:spPr>
        <p:txBody>
          <a:bodyPr wrap="none" rtlCol="0">
            <a:spAutoFit/>
          </a:bodyPr>
          <a:lstStyle/>
          <a:p>
            <a:r>
              <a:rPr lang="en-US" sz="1200" dirty="0" smtClean="0"/>
              <a:t>10</a:t>
            </a:r>
            <a:r>
              <a:rPr lang="en-US" sz="1200" baseline="30000" dirty="0" smtClean="0"/>
              <a:t>3 to 4</a:t>
            </a:r>
            <a:endParaRPr lang="en-US" sz="1200" baseline="30000" dirty="0"/>
          </a:p>
        </p:txBody>
      </p:sp>
      <p:pic>
        <p:nvPicPr>
          <p:cNvPr id="61" name="Picture 60"/>
          <p:cNvPicPr>
            <a:picLocks noChangeAspect="1"/>
          </p:cNvPicPr>
          <p:nvPr/>
        </p:nvPicPr>
        <p:blipFill>
          <a:blip r:embed="rId7"/>
          <a:stretch>
            <a:fillRect/>
          </a:stretch>
        </p:blipFill>
        <p:spPr>
          <a:xfrm>
            <a:off x="2939070" y="768015"/>
            <a:ext cx="539496" cy="539496"/>
          </a:xfrm>
          <a:prstGeom prst="rect">
            <a:avLst/>
          </a:prstGeom>
          <a:effectLst/>
        </p:spPr>
      </p:pic>
      <p:cxnSp>
        <p:nvCxnSpPr>
          <p:cNvPr id="62" name="Elbow Connector 61"/>
          <p:cNvCxnSpPr>
            <a:stCxn id="45" idx="3"/>
            <a:endCxn id="61" idx="3"/>
          </p:cNvCxnSpPr>
          <p:nvPr/>
        </p:nvCxnSpPr>
        <p:spPr>
          <a:xfrm>
            <a:off x="3426000" y="531947"/>
            <a:ext cx="52567" cy="505817"/>
          </a:xfrm>
          <a:prstGeom prst="bentConnector3">
            <a:avLst>
              <a:gd name="adj1" fmla="val 534874"/>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8"/>
          <a:stretch>
            <a:fillRect/>
          </a:stretch>
        </p:blipFill>
        <p:spPr>
          <a:xfrm>
            <a:off x="1847406" y="764544"/>
            <a:ext cx="536406" cy="536406"/>
          </a:xfrm>
          <a:prstGeom prst="rect">
            <a:avLst/>
          </a:prstGeom>
          <a:effectLst/>
        </p:spPr>
      </p:pic>
      <p:cxnSp>
        <p:nvCxnSpPr>
          <p:cNvPr id="64" name="Elbow Connector 63"/>
          <p:cNvCxnSpPr>
            <a:stCxn id="5" idx="3"/>
            <a:endCxn id="63" idx="3"/>
          </p:cNvCxnSpPr>
          <p:nvPr/>
        </p:nvCxnSpPr>
        <p:spPr>
          <a:xfrm>
            <a:off x="2349096" y="531948"/>
            <a:ext cx="34716" cy="500801"/>
          </a:xfrm>
          <a:prstGeom prst="bentConnector3">
            <a:avLst>
              <a:gd name="adj1" fmla="val 758486"/>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65" name="Picture 64"/>
          <p:cNvPicPr>
            <a:picLocks noChangeAspect="1"/>
          </p:cNvPicPr>
          <p:nvPr/>
        </p:nvPicPr>
        <p:blipFill>
          <a:blip r:embed="rId9"/>
          <a:stretch>
            <a:fillRect/>
          </a:stretch>
        </p:blipFill>
        <p:spPr>
          <a:xfrm>
            <a:off x="4170195" y="759620"/>
            <a:ext cx="541328" cy="541328"/>
          </a:xfrm>
          <a:prstGeom prst="rect">
            <a:avLst/>
          </a:prstGeom>
          <a:effectLst/>
        </p:spPr>
      </p:pic>
      <p:cxnSp>
        <p:nvCxnSpPr>
          <p:cNvPr id="66" name="Elbow Connector 65"/>
          <p:cNvCxnSpPr>
            <a:stCxn id="46" idx="3"/>
            <a:endCxn id="65" idx="3"/>
          </p:cNvCxnSpPr>
          <p:nvPr/>
        </p:nvCxnSpPr>
        <p:spPr>
          <a:xfrm>
            <a:off x="4623055" y="522202"/>
            <a:ext cx="88467" cy="508082"/>
          </a:xfrm>
          <a:prstGeom prst="bentConnector3">
            <a:avLst>
              <a:gd name="adj1" fmla="val 251503"/>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74" name="Picture 73"/>
          <p:cNvPicPr>
            <a:picLocks noChangeAspect="1"/>
          </p:cNvPicPr>
          <p:nvPr/>
        </p:nvPicPr>
        <p:blipFill>
          <a:blip r:embed="rId10"/>
          <a:stretch>
            <a:fillRect/>
          </a:stretch>
        </p:blipFill>
        <p:spPr>
          <a:xfrm>
            <a:off x="5713964" y="7586067"/>
            <a:ext cx="539496" cy="539496"/>
          </a:xfrm>
          <a:prstGeom prst="rect">
            <a:avLst/>
          </a:prstGeom>
          <a:effectLst/>
        </p:spPr>
      </p:pic>
      <p:pic>
        <p:nvPicPr>
          <p:cNvPr id="75" name="Picture 74"/>
          <p:cNvPicPr>
            <a:picLocks noChangeAspect="1"/>
          </p:cNvPicPr>
          <p:nvPr/>
        </p:nvPicPr>
        <p:blipFill>
          <a:blip r:embed="rId10"/>
          <a:stretch>
            <a:fillRect/>
          </a:stretch>
        </p:blipFill>
        <p:spPr>
          <a:xfrm>
            <a:off x="5109804" y="8116803"/>
            <a:ext cx="539496" cy="539496"/>
          </a:xfrm>
          <a:prstGeom prst="rect">
            <a:avLst/>
          </a:prstGeom>
          <a:effectLst/>
        </p:spPr>
      </p:pic>
      <p:pic>
        <p:nvPicPr>
          <p:cNvPr id="79" name="Picture 78"/>
          <p:cNvPicPr>
            <a:picLocks noChangeAspect="1"/>
          </p:cNvPicPr>
          <p:nvPr/>
        </p:nvPicPr>
        <p:blipFill>
          <a:blip r:embed="rId3"/>
          <a:stretch>
            <a:fillRect/>
          </a:stretch>
        </p:blipFill>
        <p:spPr>
          <a:xfrm>
            <a:off x="6589158" y="7776682"/>
            <a:ext cx="465194" cy="465194"/>
          </a:xfrm>
          <a:prstGeom prst="rect">
            <a:avLst/>
          </a:prstGeom>
          <a:effectLst/>
        </p:spPr>
      </p:pic>
      <p:cxnSp>
        <p:nvCxnSpPr>
          <p:cNvPr id="80" name="Elbow Connector 79"/>
          <p:cNvCxnSpPr>
            <a:stCxn id="79" idx="1"/>
            <a:endCxn id="74" idx="3"/>
          </p:cNvCxnSpPr>
          <p:nvPr/>
        </p:nvCxnSpPr>
        <p:spPr>
          <a:xfrm rot="10800000">
            <a:off x="6253460" y="7855815"/>
            <a:ext cx="335698" cy="153464"/>
          </a:xfrm>
          <a:prstGeom prst="bentConnector3">
            <a:avLst>
              <a:gd name="adj1" fmla="val 50000"/>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83" name="Picture 82"/>
          <p:cNvPicPr>
            <a:picLocks noChangeAspect="1"/>
          </p:cNvPicPr>
          <p:nvPr/>
        </p:nvPicPr>
        <p:blipFill>
          <a:blip r:embed="rId3"/>
          <a:stretch>
            <a:fillRect/>
          </a:stretch>
        </p:blipFill>
        <p:spPr>
          <a:xfrm>
            <a:off x="5891274" y="8444127"/>
            <a:ext cx="465194" cy="465194"/>
          </a:xfrm>
          <a:prstGeom prst="rect">
            <a:avLst/>
          </a:prstGeom>
          <a:effectLst/>
        </p:spPr>
      </p:pic>
      <p:cxnSp>
        <p:nvCxnSpPr>
          <p:cNvPr id="84" name="Elbow Connector 83"/>
          <p:cNvCxnSpPr>
            <a:stCxn id="83" idx="1"/>
            <a:endCxn id="75" idx="3"/>
          </p:cNvCxnSpPr>
          <p:nvPr/>
        </p:nvCxnSpPr>
        <p:spPr>
          <a:xfrm rot="10800000">
            <a:off x="5649300" y="8386552"/>
            <a:ext cx="241974" cy="290173"/>
          </a:xfrm>
          <a:prstGeom prst="bentConnector3">
            <a:avLst>
              <a:gd name="adj1" fmla="val 50000"/>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87" name="Picture 86"/>
          <p:cNvPicPr>
            <a:picLocks noChangeAspect="1"/>
          </p:cNvPicPr>
          <p:nvPr/>
        </p:nvPicPr>
        <p:blipFill>
          <a:blip r:embed="rId3"/>
          <a:stretch>
            <a:fillRect/>
          </a:stretch>
        </p:blipFill>
        <p:spPr>
          <a:xfrm>
            <a:off x="4788030" y="8722452"/>
            <a:ext cx="465194" cy="465194"/>
          </a:xfrm>
          <a:prstGeom prst="rect">
            <a:avLst/>
          </a:prstGeom>
          <a:effectLst/>
        </p:spPr>
      </p:pic>
      <p:cxnSp>
        <p:nvCxnSpPr>
          <p:cNvPr id="88" name="Elbow Connector 87"/>
          <p:cNvCxnSpPr>
            <a:stCxn id="87" idx="1"/>
            <a:endCxn id="369" idx="3"/>
          </p:cNvCxnSpPr>
          <p:nvPr/>
        </p:nvCxnSpPr>
        <p:spPr>
          <a:xfrm rot="10800000">
            <a:off x="4577028" y="8621017"/>
            <a:ext cx="211002" cy="334032"/>
          </a:xfrm>
          <a:prstGeom prst="bentConnector3">
            <a:avLst>
              <a:gd name="adj1" fmla="val 50000"/>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92" name="Picture 91"/>
          <p:cNvPicPr>
            <a:picLocks noChangeAspect="1"/>
          </p:cNvPicPr>
          <p:nvPr/>
        </p:nvPicPr>
        <p:blipFill>
          <a:blip r:embed="rId3"/>
          <a:stretch>
            <a:fillRect/>
          </a:stretch>
        </p:blipFill>
        <p:spPr>
          <a:xfrm>
            <a:off x="3360369" y="8721513"/>
            <a:ext cx="465194" cy="465194"/>
          </a:xfrm>
          <a:prstGeom prst="rect">
            <a:avLst/>
          </a:prstGeom>
          <a:effectLst/>
        </p:spPr>
      </p:pic>
      <p:cxnSp>
        <p:nvCxnSpPr>
          <p:cNvPr id="93" name="Elbow Connector 92"/>
          <p:cNvCxnSpPr>
            <a:stCxn id="92" idx="0"/>
            <a:endCxn id="368" idx="3"/>
          </p:cNvCxnSpPr>
          <p:nvPr/>
        </p:nvCxnSpPr>
        <p:spPr>
          <a:xfrm rot="16200000" flipV="1">
            <a:off x="3405318" y="8533864"/>
            <a:ext cx="269988" cy="105309"/>
          </a:xfrm>
          <a:prstGeom prst="bentConnector2">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98" name="Picture 97"/>
          <p:cNvPicPr>
            <a:picLocks noChangeAspect="1"/>
          </p:cNvPicPr>
          <p:nvPr/>
        </p:nvPicPr>
        <p:blipFill>
          <a:blip r:embed="rId3"/>
          <a:stretch>
            <a:fillRect/>
          </a:stretch>
        </p:blipFill>
        <p:spPr>
          <a:xfrm>
            <a:off x="2304729" y="8324036"/>
            <a:ext cx="465194" cy="465194"/>
          </a:xfrm>
          <a:prstGeom prst="rect">
            <a:avLst/>
          </a:prstGeom>
          <a:effectLst/>
        </p:spPr>
      </p:pic>
      <p:cxnSp>
        <p:nvCxnSpPr>
          <p:cNvPr id="99" name="Elbow Connector 98"/>
          <p:cNvCxnSpPr>
            <a:stCxn id="98" idx="1"/>
            <a:endCxn id="366" idx="1"/>
          </p:cNvCxnSpPr>
          <p:nvPr/>
        </p:nvCxnSpPr>
        <p:spPr>
          <a:xfrm rot="10800000">
            <a:off x="2215383" y="7979353"/>
            <a:ext cx="89346" cy="577280"/>
          </a:xfrm>
          <a:prstGeom prst="bentConnector3">
            <a:avLst>
              <a:gd name="adj1" fmla="val 355859"/>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92" name="Elbow Connector 191"/>
          <p:cNvCxnSpPr>
            <a:stCxn id="83" idx="2"/>
            <a:endCxn id="128" idx="0"/>
          </p:cNvCxnSpPr>
          <p:nvPr/>
        </p:nvCxnSpPr>
        <p:spPr>
          <a:xfrm rot="5400000" flipH="1" flipV="1">
            <a:off x="3465164" y="4095560"/>
            <a:ext cx="7472468" cy="2155054"/>
          </a:xfrm>
          <a:prstGeom prst="bentConnector4">
            <a:avLst>
              <a:gd name="adj1" fmla="val -6858"/>
              <a:gd name="adj2" fmla="val 6458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98" name="Elbow Connector 197"/>
          <p:cNvCxnSpPr>
            <a:stCxn id="79" idx="2"/>
            <a:endCxn id="388" idx="0"/>
          </p:cNvCxnSpPr>
          <p:nvPr/>
        </p:nvCxnSpPr>
        <p:spPr>
          <a:xfrm rot="5400000" flipH="1" flipV="1">
            <a:off x="5525353" y="1806748"/>
            <a:ext cx="7731529" cy="5138727"/>
          </a:xfrm>
          <a:prstGeom prst="bentConnector5">
            <a:avLst>
              <a:gd name="adj1" fmla="val -2957"/>
              <a:gd name="adj2" fmla="val 13415"/>
              <a:gd name="adj3" fmla="val 102957"/>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205" name="Picture 204"/>
          <p:cNvPicPr>
            <a:picLocks noChangeAspect="1"/>
          </p:cNvPicPr>
          <p:nvPr/>
        </p:nvPicPr>
        <p:blipFill>
          <a:blip r:embed="rId11"/>
          <a:stretch>
            <a:fillRect/>
          </a:stretch>
        </p:blipFill>
        <p:spPr>
          <a:xfrm>
            <a:off x="9092067" y="3173539"/>
            <a:ext cx="1469484" cy="1198013"/>
          </a:xfrm>
          <a:prstGeom prst="rect">
            <a:avLst/>
          </a:prstGeom>
        </p:spPr>
      </p:pic>
      <p:pic>
        <p:nvPicPr>
          <p:cNvPr id="206" name="Picture 205"/>
          <p:cNvPicPr>
            <a:picLocks noChangeAspect="1"/>
          </p:cNvPicPr>
          <p:nvPr/>
        </p:nvPicPr>
        <p:blipFill>
          <a:blip r:embed="rId11"/>
          <a:stretch>
            <a:fillRect/>
          </a:stretch>
        </p:blipFill>
        <p:spPr>
          <a:xfrm>
            <a:off x="11691819" y="3164836"/>
            <a:ext cx="1469484" cy="1198013"/>
          </a:xfrm>
          <a:prstGeom prst="rect">
            <a:avLst/>
          </a:prstGeom>
        </p:spPr>
      </p:pic>
      <p:cxnSp>
        <p:nvCxnSpPr>
          <p:cNvPr id="207" name="Elbow Connector 206"/>
          <p:cNvCxnSpPr>
            <a:stCxn id="127" idx="2"/>
            <a:endCxn id="205" idx="0"/>
          </p:cNvCxnSpPr>
          <p:nvPr/>
        </p:nvCxnSpPr>
        <p:spPr>
          <a:xfrm rot="16200000" flipH="1">
            <a:off x="9421427" y="2768157"/>
            <a:ext cx="810506" cy="257"/>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10" name="Elbow Connector 209"/>
          <p:cNvCxnSpPr>
            <a:stCxn id="332" idx="2"/>
            <a:endCxn id="206" idx="0"/>
          </p:cNvCxnSpPr>
          <p:nvPr/>
        </p:nvCxnSpPr>
        <p:spPr>
          <a:xfrm rot="5400000">
            <a:off x="12030024" y="2764551"/>
            <a:ext cx="796823" cy="3747"/>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214" name="Picture 213"/>
          <p:cNvPicPr>
            <a:picLocks noChangeAspect="1"/>
          </p:cNvPicPr>
          <p:nvPr/>
        </p:nvPicPr>
        <p:blipFill>
          <a:blip r:embed="rId11">
            <a:alphaModFix amt="25000"/>
          </a:blip>
          <a:stretch>
            <a:fillRect/>
          </a:stretch>
        </p:blipFill>
        <p:spPr>
          <a:xfrm>
            <a:off x="2678814" y="2932578"/>
            <a:ext cx="1469484" cy="1198013"/>
          </a:xfrm>
          <a:prstGeom prst="rect">
            <a:avLst/>
          </a:prstGeom>
        </p:spPr>
      </p:pic>
      <p:sp>
        <p:nvSpPr>
          <p:cNvPr id="217" name="TextBox 216"/>
          <p:cNvSpPr txBox="1"/>
          <p:nvPr/>
        </p:nvSpPr>
        <p:spPr>
          <a:xfrm>
            <a:off x="10655708" y="3668937"/>
            <a:ext cx="915635" cy="646331"/>
          </a:xfrm>
          <a:prstGeom prst="rect">
            <a:avLst/>
          </a:prstGeom>
          <a:noFill/>
          <a:effectLst/>
        </p:spPr>
        <p:txBody>
          <a:bodyPr wrap="none" rtlCol="0">
            <a:spAutoFit/>
          </a:bodyPr>
          <a:lstStyle/>
          <a:p>
            <a:pPr algn="ctr"/>
            <a:r>
              <a:rPr lang="en-US" sz="1200" dirty="0" smtClean="0"/>
              <a:t>Lab-specific</a:t>
            </a:r>
            <a:br>
              <a:rPr lang="en-US" sz="1200" dirty="0" smtClean="0"/>
            </a:br>
            <a:r>
              <a:rPr lang="en-US" sz="1200" dirty="0" smtClean="0"/>
              <a:t>curation </a:t>
            </a:r>
          </a:p>
          <a:p>
            <a:pPr algn="ctr"/>
            <a:r>
              <a:rPr lang="en-US" sz="1200" dirty="0"/>
              <a:t>t</a:t>
            </a:r>
            <a:r>
              <a:rPr lang="en-US" sz="1200" dirty="0" smtClean="0"/>
              <a:t>eams</a:t>
            </a:r>
            <a:endParaRPr lang="en-US" sz="1200" dirty="0"/>
          </a:p>
        </p:txBody>
      </p:sp>
      <p:pic>
        <p:nvPicPr>
          <p:cNvPr id="219" name="Picture 218"/>
          <p:cNvPicPr>
            <a:picLocks noChangeAspect="1"/>
          </p:cNvPicPr>
          <p:nvPr/>
        </p:nvPicPr>
        <p:blipFill>
          <a:blip r:embed="rId12"/>
          <a:stretch>
            <a:fillRect/>
          </a:stretch>
        </p:blipFill>
        <p:spPr>
          <a:xfrm>
            <a:off x="9136814" y="4807354"/>
            <a:ext cx="1371600" cy="1371600"/>
          </a:xfrm>
          <a:prstGeom prst="rect">
            <a:avLst/>
          </a:prstGeom>
        </p:spPr>
      </p:pic>
      <p:pic>
        <p:nvPicPr>
          <p:cNvPr id="220" name="Picture 219"/>
          <p:cNvPicPr>
            <a:picLocks noChangeAspect="1"/>
          </p:cNvPicPr>
          <p:nvPr/>
        </p:nvPicPr>
        <p:blipFill>
          <a:blip r:embed="rId13"/>
          <a:stretch>
            <a:fillRect/>
          </a:stretch>
        </p:blipFill>
        <p:spPr>
          <a:xfrm>
            <a:off x="11560146" y="5931212"/>
            <a:ext cx="1717589" cy="1371600"/>
          </a:xfrm>
          <a:prstGeom prst="rect">
            <a:avLst/>
          </a:prstGeom>
        </p:spPr>
      </p:pic>
      <p:cxnSp>
        <p:nvCxnSpPr>
          <p:cNvPr id="225" name="Elbow Connector 224"/>
          <p:cNvCxnSpPr>
            <a:stCxn id="205" idx="2"/>
            <a:endCxn id="219" idx="0"/>
          </p:cNvCxnSpPr>
          <p:nvPr/>
        </p:nvCxnSpPr>
        <p:spPr>
          <a:xfrm rot="5400000">
            <a:off x="9606811" y="4587356"/>
            <a:ext cx="435802" cy="4195"/>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28" name="Elbow Connector 227"/>
          <p:cNvCxnSpPr>
            <a:stCxn id="206" idx="2"/>
            <a:endCxn id="220" idx="0"/>
          </p:cNvCxnSpPr>
          <p:nvPr/>
        </p:nvCxnSpPr>
        <p:spPr>
          <a:xfrm rot="5400000">
            <a:off x="11638570" y="5143220"/>
            <a:ext cx="1568363" cy="7620"/>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37" name="TextBox 236"/>
          <p:cNvSpPr txBox="1"/>
          <p:nvPr/>
        </p:nvSpPr>
        <p:spPr>
          <a:xfrm>
            <a:off x="10666988" y="5804217"/>
            <a:ext cx="915635" cy="646331"/>
          </a:xfrm>
          <a:prstGeom prst="rect">
            <a:avLst/>
          </a:prstGeom>
          <a:noFill/>
          <a:effectLst/>
        </p:spPr>
        <p:txBody>
          <a:bodyPr wrap="none" rtlCol="0">
            <a:spAutoFit/>
          </a:bodyPr>
          <a:lstStyle/>
          <a:p>
            <a:pPr algn="ctr"/>
            <a:r>
              <a:rPr lang="en-US" sz="1200" dirty="0" smtClean="0"/>
              <a:t>Lab-specific</a:t>
            </a:r>
            <a:br>
              <a:rPr lang="en-US" sz="1200" dirty="0" smtClean="0"/>
            </a:br>
            <a:r>
              <a:rPr lang="en-US" sz="1200" dirty="0" smtClean="0"/>
              <a:t>curation </a:t>
            </a:r>
          </a:p>
          <a:p>
            <a:pPr algn="ctr"/>
            <a:r>
              <a:rPr lang="en-US" sz="1200" dirty="0" smtClean="0"/>
              <a:t>processes</a:t>
            </a:r>
            <a:endParaRPr lang="en-US" sz="1200" dirty="0"/>
          </a:p>
        </p:txBody>
      </p:sp>
      <p:pic>
        <p:nvPicPr>
          <p:cNvPr id="239" name="Picture 238"/>
          <p:cNvPicPr>
            <a:picLocks noChangeAspect="1"/>
          </p:cNvPicPr>
          <p:nvPr/>
        </p:nvPicPr>
        <p:blipFill>
          <a:blip r:embed="rId14"/>
          <a:stretch>
            <a:fillRect/>
          </a:stretch>
        </p:blipFill>
        <p:spPr>
          <a:xfrm>
            <a:off x="2873822" y="2032535"/>
            <a:ext cx="676656" cy="676656"/>
          </a:xfrm>
          <a:prstGeom prst="rect">
            <a:avLst/>
          </a:prstGeom>
        </p:spPr>
      </p:pic>
      <p:pic>
        <p:nvPicPr>
          <p:cNvPr id="245" name="Picture 244"/>
          <p:cNvPicPr>
            <a:picLocks noChangeAspect="1"/>
          </p:cNvPicPr>
          <p:nvPr/>
        </p:nvPicPr>
        <p:blipFill>
          <a:blip r:embed="rId6"/>
          <a:stretch>
            <a:fillRect/>
          </a:stretch>
        </p:blipFill>
        <p:spPr>
          <a:xfrm>
            <a:off x="4783819" y="2600765"/>
            <a:ext cx="678579" cy="678579"/>
          </a:xfrm>
          <a:prstGeom prst="rect">
            <a:avLst/>
          </a:prstGeom>
        </p:spPr>
      </p:pic>
      <p:cxnSp>
        <p:nvCxnSpPr>
          <p:cNvPr id="250" name="Elbow Connector 249"/>
          <p:cNvCxnSpPr>
            <a:stCxn id="27" idx="1"/>
            <a:endCxn id="15" idx="3"/>
          </p:cNvCxnSpPr>
          <p:nvPr/>
        </p:nvCxnSpPr>
        <p:spPr>
          <a:xfrm rot="10800000" flipV="1">
            <a:off x="4101236" y="4691276"/>
            <a:ext cx="1110946" cy="673656"/>
          </a:xfrm>
          <a:prstGeom prst="bentConnector3">
            <a:avLst>
              <a:gd name="adj1" fmla="val 50000"/>
            </a:avLst>
          </a:prstGeom>
          <a:ln w="12700">
            <a:solidFill>
              <a:schemeClr val="bg1">
                <a:lumMod val="50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59" name="Elbow Connector 258"/>
          <p:cNvCxnSpPr>
            <a:stCxn id="27" idx="3"/>
            <a:endCxn id="219" idx="1"/>
          </p:cNvCxnSpPr>
          <p:nvPr/>
        </p:nvCxnSpPr>
        <p:spPr>
          <a:xfrm>
            <a:off x="6888811" y="4691276"/>
            <a:ext cx="2248003" cy="801878"/>
          </a:xfrm>
          <a:prstGeom prst="bentConnector3">
            <a:avLst>
              <a:gd name="adj1" fmla="val 50000"/>
            </a:avLst>
          </a:prstGeom>
          <a:ln w="12700">
            <a:solidFill>
              <a:schemeClr val="bg1">
                <a:lumMod val="50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2" name="Elbow Connector 261"/>
          <p:cNvCxnSpPr>
            <a:stCxn id="27" idx="3"/>
            <a:endCxn id="220" idx="1"/>
          </p:cNvCxnSpPr>
          <p:nvPr/>
        </p:nvCxnSpPr>
        <p:spPr>
          <a:xfrm>
            <a:off x="6888811" y="4691276"/>
            <a:ext cx="4671335" cy="1925736"/>
          </a:xfrm>
          <a:prstGeom prst="bentConnector3">
            <a:avLst>
              <a:gd name="adj1" fmla="val 79426"/>
            </a:avLst>
          </a:prstGeom>
          <a:ln w="12700">
            <a:solidFill>
              <a:schemeClr val="bg1">
                <a:lumMod val="50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7" name="Elbow Connector 266"/>
          <p:cNvCxnSpPr>
            <a:stCxn id="219" idx="2"/>
            <a:endCxn id="360" idx="0"/>
          </p:cNvCxnSpPr>
          <p:nvPr/>
        </p:nvCxnSpPr>
        <p:spPr>
          <a:xfrm rot="5400000">
            <a:off x="8972304" y="7028426"/>
            <a:ext cx="1699783" cy="839"/>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72" name="Elbow Connector 271"/>
          <p:cNvCxnSpPr>
            <a:stCxn id="220" idx="2"/>
            <a:endCxn id="362" idx="0"/>
          </p:cNvCxnSpPr>
          <p:nvPr/>
        </p:nvCxnSpPr>
        <p:spPr>
          <a:xfrm rot="16200000" flipH="1">
            <a:off x="12151452" y="7570300"/>
            <a:ext cx="534997" cy="19"/>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76" name="TextBox 275"/>
          <p:cNvSpPr txBox="1"/>
          <p:nvPr/>
        </p:nvSpPr>
        <p:spPr>
          <a:xfrm>
            <a:off x="10621694" y="7941539"/>
            <a:ext cx="1070125" cy="646331"/>
          </a:xfrm>
          <a:prstGeom prst="rect">
            <a:avLst/>
          </a:prstGeom>
          <a:noFill/>
          <a:effectLst/>
        </p:spPr>
        <p:txBody>
          <a:bodyPr wrap="none" rtlCol="0">
            <a:spAutoFit/>
          </a:bodyPr>
          <a:lstStyle/>
          <a:p>
            <a:pPr algn="ctr"/>
            <a:r>
              <a:rPr lang="en-US" sz="1200" dirty="0" smtClean="0"/>
              <a:t>Lab-specific</a:t>
            </a:r>
          </a:p>
          <a:p>
            <a:pPr algn="ctr"/>
            <a:r>
              <a:rPr lang="en-US" sz="1200" dirty="0"/>
              <a:t>i</a:t>
            </a:r>
            <a:r>
              <a:rPr lang="en-US" sz="1200" dirty="0" smtClean="0"/>
              <a:t>nterpretation</a:t>
            </a:r>
          </a:p>
          <a:p>
            <a:pPr algn="ctr"/>
            <a:r>
              <a:rPr lang="en-US" sz="1200" dirty="0"/>
              <a:t>r</a:t>
            </a:r>
            <a:r>
              <a:rPr lang="en-US" sz="1200" dirty="0" smtClean="0"/>
              <a:t>epositories</a:t>
            </a:r>
            <a:endParaRPr lang="en-US" sz="1200" dirty="0"/>
          </a:p>
        </p:txBody>
      </p:sp>
      <p:cxnSp>
        <p:nvCxnSpPr>
          <p:cNvPr id="277" name="Elbow Connector 276"/>
          <p:cNvCxnSpPr>
            <a:stCxn id="87" idx="2"/>
            <a:endCxn id="5" idx="1"/>
          </p:cNvCxnSpPr>
          <p:nvPr/>
        </p:nvCxnSpPr>
        <p:spPr>
          <a:xfrm rot="5400000" flipH="1">
            <a:off x="-875585" y="3291434"/>
            <a:ext cx="8655700" cy="3136725"/>
          </a:xfrm>
          <a:prstGeom prst="bentConnector4">
            <a:avLst>
              <a:gd name="adj1" fmla="val -2641"/>
              <a:gd name="adj2" fmla="val 107288"/>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80" name="Elbow Connector 279"/>
          <p:cNvCxnSpPr>
            <a:stCxn id="92" idx="2"/>
            <a:endCxn id="5" idx="1"/>
          </p:cNvCxnSpPr>
          <p:nvPr/>
        </p:nvCxnSpPr>
        <p:spPr>
          <a:xfrm rot="5400000" flipH="1">
            <a:off x="-1588947" y="4004795"/>
            <a:ext cx="8654761" cy="1709064"/>
          </a:xfrm>
          <a:prstGeom prst="bentConnector4">
            <a:avLst>
              <a:gd name="adj1" fmla="val -2641"/>
              <a:gd name="adj2" fmla="val 113376"/>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83" name="Elbow Connector 282"/>
          <p:cNvCxnSpPr>
            <a:stCxn id="98" idx="2"/>
            <a:endCxn id="5" idx="1"/>
          </p:cNvCxnSpPr>
          <p:nvPr/>
        </p:nvCxnSpPr>
        <p:spPr>
          <a:xfrm rot="5400000" flipH="1">
            <a:off x="-1918028" y="4333876"/>
            <a:ext cx="8257284" cy="653424"/>
          </a:xfrm>
          <a:prstGeom prst="bentConnector4">
            <a:avLst>
              <a:gd name="adj1" fmla="val -2768"/>
              <a:gd name="adj2" fmla="val 134985"/>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86" name="TextBox 285"/>
          <p:cNvSpPr txBox="1"/>
          <p:nvPr/>
        </p:nvSpPr>
        <p:spPr>
          <a:xfrm>
            <a:off x="7210384" y="9128760"/>
            <a:ext cx="281748" cy="276999"/>
          </a:xfrm>
          <a:prstGeom prst="rect">
            <a:avLst/>
          </a:prstGeom>
          <a:noFill/>
          <a:effectLst/>
        </p:spPr>
        <p:txBody>
          <a:bodyPr wrap="none" rtlCol="0">
            <a:spAutoFit/>
          </a:bodyPr>
          <a:lstStyle/>
          <a:p>
            <a:r>
              <a:rPr lang="en-US" sz="1200" dirty="0" smtClean="0"/>
              <a:t>G</a:t>
            </a:r>
            <a:endParaRPr lang="en-US" sz="1200" dirty="0"/>
          </a:p>
        </p:txBody>
      </p:sp>
      <p:sp>
        <p:nvSpPr>
          <p:cNvPr id="288" name="TextBox 287"/>
          <p:cNvSpPr txBox="1"/>
          <p:nvPr/>
        </p:nvSpPr>
        <p:spPr>
          <a:xfrm>
            <a:off x="12219889" y="4048491"/>
            <a:ext cx="280546" cy="276999"/>
          </a:xfrm>
          <a:prstGeom prst="rect">
            <a:avLst/>
          </a:prstGeom>
          <a:noFill/>
          <a:effectLst/>
        </p:spPr>
        <p:txBody>
          <a:bodyPr wrap="none" rtlCol="0">
            <a:spAutoFit/>
          </a:bodyPr>
          <a:lstStyle/>
          <a:p>
            <a:r>
              <a:rPr lang="en-US" sz="1200" dirty="0" smtClean="0"/>
              <a:t>H</a:t>
            </a:r>
            <a:endParaRPr lang="en-US" sz="1200" dirty="0"/>
          </a:p>
        </p:txBody>
      </p:sp>
      <p:sp>
        <p:nvSpPr>
          <p:cNvPr id="289" name="TextBox 288"/>
          <p:cNvSpPr txBox="1"/>
          <p:nvPr/>
        </p:nvSpPr>
        <p:spPr>
          <a:xfrm>
            <a:off x="12177248" y="4986036"/>
            <a:ext cx="223439" cy="276999"/>
          </a:xfrm>
          <a:prstGeom prst="rect">
            <a:avLst/>
          </a:prstGeom>
          <a:noFill/>
          <a:effectLst/>
        </p:spPr>
        <p:txBody>
          <a:bodyPr wrap="none" rtlCol="0">
            <a:spAutoFit/>
          </a:bodyPr>
          <a:lstStyle/>
          <a:p>
            <a:r>
              <a:rPr lang="en-US" sz="1200" dirty="0" smtClean="0"/>
              <a:t>I</a:t>
            </a:r>
            <a:endParaRPr lang="en-US" sz="1200" dirty="0"/>
          </a:p>
        </p:txBody>
      </p:sp>
      <p:grpSp>
        <p:nvGrpSpPr>
          <p:cNvPr id="327" name="Group 326"/>
          <p:cNvGrpSpPr/>
          <p:nvPr/>
        </p:nvGrpSpPr>
        <p:grpSpPr>
          <a:xfrm>
            <a:off x="4899073" y="216658"/>
            <a:ext cx="1986587" cy="1780052"/>
            <a:chOff x="5247728" y="315118"/>
            <a:chExt cx="1986587" cy="1780052"/>
          </a:xfrm>
        </p:grpSpPr>
        <p:cxnSp>
          <p:nvCxnSpPr>
            <p:cNvPr id="310" name="Straight Connector 309"/>
            <p:cNvCxnSpPr/>
            <p:nvPr/>
          </p:nvCxnSpPr>
          <p:spPr>
            <a:xfrm flipV="1">
              <a:off x="5575316" y="315118"/>
              <a:ext cx="1605" cy="1486981"/>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flipV="1">
              <a:off x="5575316" y="1788096"/>
              <a:ext cx="1595093" cy="6670"/>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12" name="Freeform 311"/>
            <p:cNvSpPr/>
            <p:nvPr/>
          </p:nvSpPr>
          <p:spPr>
            <a:xfrm>
              <a:off x="5576923" y="1020189"/>
              <a:ext cx="779130" cy="792348"/>
            </a:xfrm>
            <a:custGeom>
              <a:avLst/>
              <a:gdLst>
                <a:gd name="connsiteX0" fmla="*/ 0 w 2243667"/>
                <a:gd name="connsiteY0" fmla="*/ 1651116 h 1651116"/>
                <a:gd name="connsiteX1" fmla="*/ 564445 w 2243667"/>
                <a:gd name="connsiteY1" fmla="*/ 903174 h 1651116"/>
                <a:gd name="connsiteX2" fmla="*/ 1354667 w 2243667"/>
                <a:gd name="connsiteY2" fmla="*/ 352802 h 1651116"/>
                <a:gd name="connsiteX3" fmla="*/ 2243667 w 2243667"/>
                <a:gd name="connsiteY3" fmla="*/ 0 h 1651116"/>
              </a:gdLst>
              <a:ahLst/>
              <a:cxnLst>
                <a:cxn ang="0">
                  <a:pos x="connsiteX0" y="connsiteY0"/>
                </a:cxn>
                <a:cxn ang="0">
                  <a:pos x="connsiteX1" y="connsiteY1"/>
                </a:cxn>
                <a:cxn ang="0">
                  <a:pos x="connsiteX2" y="connsiteY2"/>
                </a:cxn>
                <a:cxn ang="0">
                  <a:pos x="connsiteX3" y="connsiteY3"/>
                </a:cxn>
              </a:cxnLst>
              <a:rect l="l" t="t" r="r" b="b"/>
              <a:pathLst>
                <a:path w="2243667" h="1651116">
                  <a:moveTo>
                    <a:pt x="0" y="1651116"/>
                  </a:moveTo>
                  <a:cubicBezTo>
                    <a:pt x="169333" y="1385338"/>
                    <a:pt x="338667" y="1119560"/>
                    <a:pt x="564445" y="903174"/>
                  </a:cubicBezTo>
                  <a:cubicBezTo>
                    <a:pt x="790223" y="686788"/>
                    <a:pt x="1074797" y="503331"/>
                    <a:pt x="1354667" y="352802"/>
                  </a:cubicBezTo>
                  <a:cubicBezTo>
                    <a:pt x="1634537" y="202273"/>
                    <a:pt x="2243667" y="0"/>
                    <a:pt x="2243667" y="0"/>
                  </a:cubicBezTo>
                </a:path>
              </a:pathLst>
            </a:cu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3" name="TextBox 312"/>
            <p:cNvSpPr txBox="1"/>
            <p:nvPr/>
          </p:nvSpPr>
          <p:spPr>
            <a:xfrm>
              <a:off x="6388833" y="1818171"/>
              <a:ext cx="813043" cy="276999"/>
            </a:xfrm>
            <a:prstGeom prst="rect">
              <a:avLst/>
            </a:prstGeom>
            <a:noFill/>
            <a:effectLst/>
          </p:spPr>
          <p:txBody>
            <a:bodyPr wrap="none" rtlCol="0">
              <a:spAutoFit/>
            </a:bodyPr>
            <a:lstStyle/>
            <a:p>
              <a:r>
                <a:rPr lang="en-US" sz="1200" dirty="0" smtClean="0"/>
                <a:t># samples</a:t>
              </a:r>
              <a:endParaRPr lang="en-US" sz="1200" dirty="0"/>
            </a:p>
          </p:txBody>
        </p:sp>
        <p:sp>
          <p:nvSpPr>
            <p:cNvPr id="314" name="TextBox 313"/>
            <p:cNvSpPr txBox="1"/>
            <p:nvPr/>
          </p:nvSpPr>
          <p:spPr>
            <a:xfrm rot="16200000">
              <a:off x="4986118" y="1314351"/>
              <a:ext cx="800219" cy="276999"/>
            </a:xfrm>
            <a:prstGeom prst="rect">
              <a:avLst/>
            </a:prstGeom>
            <a:noFill/>
            <a:effectLst/>
          </p:spPr>
          <p:txBody>
            <a:bodyPr wrap="none" rtlCol="0">
              <a:spAutoFit/>
            </a:bodyPr>
            <a:lstStyle/>
            <a:p>
              <a:r>
                <a:rPr lang="en-US" sz="1200" dirty="0" smtClean="0"/>
                <a:t># variants</a:t>
              </a:r>
              <a:endParaRPr lang="en-US" sz="1200" dirty="0"/>
            </a:p>
          </p:txBody>
        </p:sp>
        <p:cxnSp>
          <p:nvCxnSpPr>
            <p:cNvPr id="315" name="Straight Connector 314"/>
            <p:cNvCxnSpPr>
              <a:stCxn id="312" idx="3"/>
            </p:cNvCxnSpPr>
            <p:nvPr/>
          </p:nvCxnSpPr>
          <p:spPr>
            <a:xfrm flipH="1">
              <a:off x="5575316" y="1020189"/>
              <a:ext cx="780737" cy="1473"/>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6" name="Straight Connector 315"/>
            <p:cNvCxnSpPr>
              <a:stCxn id="312" idx="3"/>
            </p:cNvCxnSpPr>
            <p:nvPr/>
          </p:nvCxnSpPr>
          <p:spPr>
            <a:xfrm>
              <a:off x="6356053" y="1020189"/>
              <a:ext cx="0" cy="756947"/>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20" name="TextBox 319"/>
            <p:cNvSpPr txBox="1"/>
            <p:nvPr/>
          </p:nvSpPr>
          <p:spPr>
            <a:xfrm>
              <a:off x="5617534" y="552060"/>
              <a:ext cx="789030" cy="461665"/>
            </a:xfrm>
            <a:prstGeom prst="rect">
              <a:avLst/>
            </a:prstGeom>
            <a:noFill/>
            <a:effectLst/>
          </p:spPr>
          <p:txBody>
            <a:bodyPr wrap="square" rtlCol="0">
              <a:spAutoFit/>
            </a:bodyPr>
            <a:lstStyle/>
            <a:p>
              <a:pPr algn="r"/>
              <a:r>
                <a:rPr lang="en-US" sz="1200" dirty="0"/>
                <a:t>r</a:t>
              </a:r>
              <a:r>
                <a:rPr lang="en-US" sz="1200" dirty="0" smtClean="0"/>
                <a:t>esearch </a:t>
              </a:r>
              <a:br>
                <a:rPr lang="en-US" sz="1200" dirty="0" smtClean="0"/>
              </a:br>
              <a:r>
                <a:rPr lang="en-US" sz="1200" dirty="0" smtClean="0"/>
                <a:t>samples</a:t>
              </a:r>
              <a:endParaRPr lang="en-US" sz="1200" dirty="0"/>
            </a:p>
          </p:txBody>
        </p:sp>
        <p:sp>
          <p:nvSpPr>
            <p:cNvPr id="326" name="TextBox 325"/>
            <p:cNvSpPr txBox="1"/>
            <p:nvPr/>
          </p:nvSpPr>
          <p:spPr>
            <a:xfrm>
              <a:off x="6327191" y="1205291"/>
              <a:ext cx="907124" cy="461665"/>
            </a:xfrm>
            <a:prstGeom prst="rect">
              <a:avLst/>
            </a:prstGeom>
            <a:noFill/>
            <a:effectLst/>
          </p:spPr>
          <p:txBody>
            <a:bodyPr wrap="square" rtlCol="0">
              <a:spAutoFit/>
            </a:bodyPr>
            <a:lstStyle/>
            <a:p>
              <a:r>
                <a:rPr lang="en-US" sz="1200" dirty="0" smtClean="0"/>
                <a:t>detectable</a:t>
              </a:r>
              <a:br>
                <a:rPr lang="en-US" sz="1200" dirty="0" smtClean="0"/>
              </a:br>
              <a:r>
                <a:rPr lang="en-US" sz="1200" dirty="0" smtClean="0"/>
                <a:t>variants</a:t>
              </a:r>
              <a:endParaRPr lang="en-US" sz="1200" dirty="0"/>
            </a:p>
          </p:txBody>
        </p:sp>
      </p:grpSp>
      <p:sp>
        <p:nvSpPr>
          <p:cNvPr id="347" name="TextBox 346"/>
          <p:cNvSpPr txBox="1"/>
          <p:nvPr/>
        </p:nvSpPr>
        <p:spPr>
          <a:xfrm>
            <a:off x="10404287" y="2205648"/>
            <a:ext cx="1287532" cy="461665"/>
          </a:xfrm>
          <a:prstGeom prst="rect">
            <a:avLst/>
          </a:prstGeom>
          <a:noFill/>
        </p:spPr>
        <p:txBody>
          <a:bodyPr wrap="none" rtlCol="0">
            <a:spAutoFit/>
          </a:bodyPr>
          <a:lstStyle/>
          <a:p>
            <a:pPr algn="ctr"/>
            <a:r>
              <a:rPr lang="en-US" sz="1200" dirty="0" smtClean="0"/>
              <a:t>Lab-specific </a:t>
            </a:r>
            <a:br>
              <a:rPr lang="en-US" sz="1200" dirty="0" smtClean="0"/>
            </a:br>
            <a:r>
              <a:rPr lang="en-US" sz="1200" dirty="0" smtClean="0"/>
              <a:t>novel variant lists</a:t>
            </a:r>
            <a:endParaRPr lang="en-US" sz="1200" dirty="0"/>
          </a:p>
        </p:txBody>
      </p:sp>
      <p:pic>
        <p:nvPicPr>
          <p:cNvPr id="360" name="Picture 359"/>
          <p:cNvPicPr>
            <a:picLocks noChangeAspect="1"/>
          </p:cNvPicPr>
          <p:nvPr/>
        </p:nvPicPr>
        <p:blipFill>
          <a:blip r:embed="rId15"/>
          <a:stretch>
            <a:fillRect/>
          </a:stretch>
        </p:blipFill>
        <p:spPr>
          <a:xfrm>
            <a:off x="9368251" y="7878737"/>
            <a:ext cx="907047" cy="907047"/>
          </a:xfrm>
          <a:prstGeom prst="rect">
            <a:avLst/>
          </a:prstGeom>
        </p:spPr>
      </p:pic>
      <p:pic>
        <p:nvPicPr>
          <p:cNvPr id="362" name="Picture 361"/>
          <p:cNvPicPr>
            <a:picLocks noChangeAspect="1"/>
          </p:cNvPicPr>
          <p:nvPr/>
        </p:nvPicPr>
        <p:blipFill>
          <a:blip r:embed="rId15"/>
          <a:stretch>
            <a:fillRect/>
          </a:stretch>
        </p:blipFill>
        <p:spPr>
          <a:xfrm>
            <a:off x="11965436" y="7837809"/>
            <a:ext cx="907047" cy="907047"/>
          </a:xfrm>
          <a:prstGeom prst="rect">
            <a:avLst/>
          </a:prstGeom>
        </p:spPr>
      </p:pic>
      <p:pic>
        <p:nvPicPr>
          <p:cNvPr id="366" name="Picture 365"/>
          <p:cNvPicPr>
            <a:picLocks noChangeAspect="1"/>
          </p:cNvPicPr>
          <p:nvPr/>
        </p:nvPicPr>
        <p:blipFill>
          <a:blip r:embed="rId8"/>
          <a:stretch>
            <a:fillRect/>
          </a:stretch>
        </p:blipFill>
        <p:spPr>
          <a:xfrm>
            <a:off x="2215383" y="7711150"/>
            <a:ext cx="536406" cy="536406"/>
          </a:xfrm>
          <a:prstGeom prst="rect">
            <a:avLst/>
          </a:prstGeom>
          <a:effectLst/>
        </p:spPr>
      </p:pic>
      <p:pic>
        <p:nvPicPr>
          <p:cNvPr id="368" name="Picture 367"/>
          <p:cNvPicPr>
            <a:picLocks noChangeAspect="1"/>
          </p:cNvPicPr>
          <p:nvPr/>
        </p:nvPicPr>
        <p:blipFill>
          <a:blip r:embed="rId7"/>
          <a:stretch>
            <a:fillRect/>
          </a:stretch>
        </p:blipFill>
        <p:spPr>
          <a:xfrm>
            <a:off x="2948161" y="8181777"/>
            <a:ext cx="539496" cy="539496"/>
          </a:xfrm>
          <a:prstGeom prst="rect">
            <a:avLst/>
          </a:prstGeom>
          <a:effectLst/>
        </p:spPr>
      </p:pic>
      <p:pic>
        <p:nvPicPr>
          <p:cNvPr id="369" name="Picture 368"/>
          <p:cNvPicPr>
            <a:picLocks noChangeAspect="1"/>
          </p:cNvPicPr>
          <p:nvPr/>
        </p:nvPicPr>
        <p:blipFill>
          <a:blip r:embed="rId9"/>
          <a:stretch>
            <a:fillRect/>
          </a:stretch>
        </p:blipFill>
        <p:spPr>
          <a:xfrm>
            <a:off x="4035700" y="8350353"/>
            <a:ext cx="541328" cy="541328"/>
          </a:xfrm>
          <a:prstGeom prst="rect">
            <a:avLst/>
          </a:prstGeom>
          <a:effectLst/>
        </p:spPr>
      </p:pic>
      <p:sp>
        <p:nvSpPr>
          <p:cNvPr id="379" name="TextBox 378"/>
          <p:cNvSpPr txBox="1"/>
          <p:nvPr/>
        </p:nvSpPr>
        <p:spPr>
          <a:xfrm>
            <a:off x="2751789" y="9114226"/>
            <a:ext cx="255373" cy="276999"/>
          </a:xfrm>
          <a:prstGeom prst="rect">
            <a:avLst/>
          </a:prstGeom>
          <a:noFill/>
          <a:effectLst/>
        </p:spPr>
        <p:txBody>
          <a:bodyPr wrap="none" rtlCol="0">
            <a:spAutoFit/>
          </a:bodyPr>
          <a:lstStyle/>
          <a:p>
            <a:r>
              <a:rPr lang="en-US" sz="1200" dirty="0" smtClean="0"/>
              <a:t>F</a:t>
            </a:r>
            <a:endParaRPr lang="en-US" sz="1200" dirty="0"/>
          </a:p>
        </p:txBody>
      </p:sp>
      <p:grpSp>
        <p:nvGrpSpPr>
          <p:cNvPr id="387" name="Group 386"/>
          <p:cNvGrpSpPr/>
          <p:nvPr/>
        </p:nvGrpSpPr>
        <p:grpSpPr>
          <a:xfrm>
            <a:off x="8278925" y="505108"/>
            <a:ext cx="2569405" cy="1857925"/>
            <a:chOff x="7648860" y="7389821"/>
            <a:chExt cx="2569405" cy="1857925"/>
          </a:xfrm>
        </p:grpSpPr>
        <p:cxnSp>
          <p:nvCxnSpPr>
            <p:cNvPr id="124" name="Straight Connector 123"/>
            <p:cNvCxnSpPr/>
            <p:nvPr/>
          </p:nvCxnSpPr>
          <p:spPr>
            <a:xfrm flipV="1">
              <a:off x="7976448" y="7467694"/>
              <a:ext cx="1605" cy="1486981"/>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flipV="1">
              <a:off x="7976448" y="8929712"/>
              <a:ext cx="2241817" cy="17630"/>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126" name="Freeform 125"/>
            <p:cNvSpPr/>
            <p:nvPr/>
          </p:nvSpPr>
          <p:spPr>
            <a:xfrm>
              <a:off x="7978055" y="8172765"/>
              <a:ext cx="779130" cy="792348"/>
            </a:xfrm>
            <a:custGeom>
              <a:avLst/>
              <a:gdLst>
                <a:gd name="connsiteX0" fmla="*/ 0 w 2243667"/>
                <a:gd name="connsiteY0" fmla="*/ 1651116 h 1651116"/>
                <a:gd name="connsiteX1" fmla="*/ 564445 w 2243667"/>
                <a:gd name="connsiteY1" fmla="*/ 903174 h 1651116"/>
                <a:gd name="connsiteX2" fmla="*/ 1354667 w 2243667"/>
                <a:gd name="connsiteY2" fmla="*/ 352802 h 1651116"/>
                <a:gd name="connsiteX3" fmla="*/ 2243667 w 2243667"/>
                <a:gd name="connsiteY3" fmla="*/ 0 h 1651116"/>
              </a:gdLst>
              <a:ahLst/>
              <a:cxnLst>
                <a:cxn ang="0">
                  <a:pos x="connsiteX0" y="connsiteY0"/>
                </a:cxn>
                <a:cxn ang="0">
                  <a:pos x="connsiteX1" y="connsiteY1"/>
                </a:cxn>
                <a:cxn ang="0">
                  <a:pos x="connsiteX2" y="connsiteY2"/>
                </a:cxn>
                <a:cxn ang="0">
                  <a:pos x="connsiteX3" y="connsiteY3"/>
                </a:cxn>
              </a:cxnLst>
              <a:rect l="l" t="t" r="r" b="b"/>
              <a:pathLst>
                <a:path w="2243667" h="1651116">
                  <a:moveTo>
                    <a:pt x="0" y="1651116"/>
                  </a:moveTo>
                  <a:cubicBezTo>
                    <a:pt x="169333" y="1385338"/>
                    <a:pt x="338667" y="1119560"/>
                    <a:pt x="564445" y="903174"/>
                  </a:cubicBezTo>
                  <a:cubicBezTo>
                    <a:pt x="790223" y="686788"/>
                    <a:pt x="1074797" y="503331"/>
                    <a:pt x="1354667" y="352802"/>
                  </a:cubicBezTo>
                  <a:cubicBezTo>
                    <a:pt x="1634537" y="202273"/>
                    <a:pt x="2243667" y="0"/>
                    <a:pt x="2243667" y="0"/>
                  </a:cubicBezTo>
                </a:path>
              </a:pathLst>
            </a:cu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7" name="TextBox 126"/>
            <p:cNvSpPr txBox="1"/>
            <p:nvPr/>
          </p:nvSpPr>
          <p:spPr>
            <a:xfrm>
              <a:off x="8789965" y="8970747"/>
              <a:ext cx="813043" cy="276999"/>
            </a:xfrm>
            <a:prstGeom prst="rect">
              <a:avLst/>
            </a:prstGeom>
            <a:noFill/>
            <a:effectLst/>
          </p:spPr>
          <p:txBody>
            <a:bodyPr wrap="none" rtlCol="0">
              <a:spAutoFit/>
            </a:bodyPr>
            <a:lstStyle/>
            <a:p>
              <a:r>
                <a:rPr lang="en-US" sz="1200" dirty="0" smtClean="0"/>
                <a:t># samples</a:t>
              </a:r>
              <a:endParaRPr lang="en-US" sz="1200" dirty="0"/>
            </a:p>
          </p:txBody>
        </p:sp>
        <p:sp>
          <p:nvSpPr>
            <p:cNvPr id="128" name="TextBox 127"/>
            <p:cNvSpPr txBox="1"/>
            <p:nvPr/>
          </p:nvSpPr>
          <p:spPr>
            <a:xfrm rot="16200000">
              <a:off x="7387250" y="8183067"/>
              <a:ext cx="800219" cy="276999"/>
            </a:xfrm>
            <a:prstGeom prst="rect">
              <a:avLst/>
            </a:prstGeom>
            <a:noFill/>
            <a:effectLst/>
          </p:spPr>
          <p:txBody>
            <a:bodyPr wrap="none" rtlCol="0">
              <a:spAutoFit/>
            </a:bodyPr>
            <a:lstStyle/>
            <a:p>
              <a:r>
                <a:rPr lang="en-US" sz="1200" dirty="0" smtClean="0"/>
                <a:t># variants</a:t>
              </a:r>
              <a:endParaRPr lang="en-US" sz="1200" dirty="0"/>
            </a:p>
          </p:txBody>
        </p:sp>
        <p:cxnSp>
          <p:nvCxnSpPr>
            <p:cNvPr id="129" name="Straight Connector 128"/>
            <p:cNvCxnSpPr/>
            <p:nvPr/>
          </p:nvCxnSpPr>
          <p:spPr>
            <a:xfrm flipH="1">
              <a:off x="7976448" y="8169719"/>
              <a:ext cx="2132968" cy="4519"/>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774865" y="7860132"/>
              <a:ext cx="0" cy="1094543"/>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34" name="Freeform 133"/>
            <p:cNvSpPr/>
            <p:nvPr/>
          </p:nvSpPr>
          <p:spPr>
            <a:xfrm>
              <a:off x="8765822" y="7851494"/>
              <a:ext cx="1343594" cy="318225"/>
            </a:xfrm>
            <a:custGeom>
              <a:avLst/>
              <a:gdLst>
                <a:gd name="connsiteX0" fmla="*/ 0 w 2243667"/>
                <a:gd name="connsiteY0" fmla="*/ 1651116 h 1651116"/>
                <a:gd name="connsiteX1" fmla="*/ 564445 w 2243667"/>
                <a:gd name="connsiteY1" fmla="*/ 903174 h 1651116"/>
                <a:gd name="connsiteX2" fmla="*/ 1354667 w 2243667"/>
                <a:gd name="connsiteY2" fmla="*/ 352802 h 1651116"/>
                <a:gd name="connsiteX3" fmla="*/ 2243667 w 2243667"/>
                <a:gd name="connsiteY3" fmla="*/ 0 h 1651116"/>
              </a:gdLst>
              <a:ahLst/>
              <a:cxnLst>
                <a:cxn ang="0">
                  <a:pos x="connsiteX0" y="connsiteY0"/>
                </a:cxn>
                <a:cxn ang="0">
                  <a:pos x="connsiteX1" y="connsiteY1"/>
                </a:cxn>
                <a:cxn ang="0">
                  <a:pos x="connsiteX2" y="connsiteY2"/>
                </a:cxn>
                <a:cxn ang="0">
                  <a:pos x="connsiteX3" y="connsiteY3"/>
                </a:cxn>
              </a:cxnLst>
              <a:rect l="l" t="t" r="r" b="b"/>
              <a:pathLst>
                <a:path w="2243667" h="1651116">
                  <a:moveTo>
                    <a:pt x="0" y="1651116"/>
                  </a:moveTo>
                  <a:cubicBezTo>
                    <a:pt x="169333" y="1385338"/>
                    <a:pt x="338667" y="1119560"/>
                    <a:pt x="564445" y="903174"/>
                  </a:cubicBezTo>
                  <a:cubicBezTo>
                    <a:pt x="790223" y="686788"/>
                    <a:pt x="1074797" y="503331"/>
                    <a:pt x="1354667" y="352802"/>
                  </a:cubicBezTo>
                  <a:cubicBezTo>
                    <a:pt x="1634537" y="202273"/>
                    <a:pt x="2243667" y="0"/>
                    <a:pt x="2243667" y="0"/>
                  </a:cubicBezTo>
                </a:path>
              </a:pathLst>
            </a:custGeom>
            <a:ln w="12700">
              <a:solidFill>
                <a:schemeClr val="accent4"/>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8" name="Straight Connector 137"/>
            <p:cNvCxnSpPr/>
            <p:nvPr/>
          </p:nvCxnSpPr>
          <p:spPr>
            <a:xfrm flipH="1">
              <a:off x="7992869" y="7851493"/>
              <a:ext cx="2116548" cy="1"/>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H="1">
              <a:off x="10109416" y="7860132"/>
              <a:ext cx="1" cy="1069580"/>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50" name="TextBox 149"/>
            <p:cNvSpPr txBox="1"/>
            <p:nvPr/>
          </p:nvSpPr>
          <p:spPr>
            <a:xfrm>
              <a:off x="8842222" y="7557216"/>
              <a:ext cx="1172165" cy="276999"/>
            </a:xfrm>
            <a:prstGeom prst="rect">
              <a:avLst/>
            </a:prstGeom>
            <a:noFill/>
            <a:effectLst/>
          </p:spPr>
          <p:txBody>
            <a:bodyPr wrap="square" rtlCol="0">
              <a:spAutoFit/>
            </a:bodyPr>
            <a:lstStyle/>
            <a:p>
              <a:r>
                <a:rPr lang="en-US" sz="1200" dirty="0" smtClean="0"/>
                <a:t>clinical samples</a:t>
              </a:r>
              <a:endParaRPr lang="en-US" sz="1200" dirty="0"/>
            </a:p>
          </p:txBody>
        </p:sp>
        <p:sp>
          <p:nvSpPr>
            <p:cNvPr id="386" name="TextBox 385"/>
            <p:cNvSpPr txBox="1"/>
            <p:nvPr/>
          </p:nvSpPr>
          <p:spPr>
            <a:xfrm>
              <a:off x="8099294" y="7389821"/>
              <a:ext cx="1172165" cy="276999"/>
            </a:xfrm>
            <a:prstGeom prst="rect">
              <a:avLst/>
            </a:prstGeom>
            <a:noFill/>
            <a:effectLst/>
          </p:spPr>
          <p:txBody>
            <a:bodyPr wrap="square" rtlCol="0">
              <a:spAutoFit/>
            </a:bodyPr>
            <a:lstStyle/>
            <a:p>
              <a:r>
                <a:rPr lang="en-US" sz="1200" dirty="0" smtClean="0"/>
                <a:t>Lab1</a:t>
              </a:r>
              <a:endParaRPr lang="en-US" sz="1200" dirty="0"/>
            </a:p>
          </p:txBody>
        </p:sp>
      </p:grpSp>
      <p:grpSp>
        <p:nvGrpSpPr>
          <p:cNvPr id="389" name="Group 388"/>
          <p:cNvGrpSpPr/>
          <p:nvPr/>
        </p:nvGrpSpPr>
        <p:grpSpPr>
          <a:xfrm>
            <a:off x="10882681" y="510347"/>
            <a:ext cx="2380113" cy="1857666"/>
            <a:chOff x="10431908" y="7395060"/>
            <a:chExt cx="2380113" cy="1857666"/>
          </a:xfrm>
        </p:grpSpPr>
        <p:cxnSp>
          <p:nvCxnSpPr>
            <p:cNvPr id="329" name="Straight Connector 328"/>
            <p:cNvCxnSpPr/>
            <p:nvPr/>
          </p:nvCxnSpPr>
          <p:spPr>
            <a:xfrm flipV="1">
              <a:off x="10759496" y="7472674"/>
              <a:ext cx="1605" cy="1486981"/>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flipV="1">
              <a:off x="10759496" y="8929712"/>
              <a:ext cx="1932180" cy="22610"/>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31" name="Freeform 330"/>
            <p:cNvSpPr/>
            <p:nvPr/>
          </p:nvSpPr>
          <p:spPr>
            <a:xfrm>
              <a:off x="10761103" y="8177745"/>
              <a:ext cx="779130" cy="792348"/>
            </a:xfrm>
            <a:custGeom>
              <a:avLst/>
              <a:gdLst>
                <a:gd name="connsiteX0" fmla="*/ 0 w 2243667"/>
                <a:gd name="connsiteY0" fmla="*/ 1651116 h 1651116"/>
                <a:gd name="connsiteX1" fmla="*/ 564445 w 2243667"/>
                <a:gd name="connsiteY1" fmla="*/ 903174 h 1651116"/>
                <a:gd name="connsiteX2" fmla="*/ 1354667 w 2243667"/>
                <a:gd name="connsiteY2" fmla="*/ 352802 h 1651116"/>
                <a:gd name="connsiteX3" fmla="*/ 2243667 w 2243667"/>
                <a:gd name="connsiteY3" fmla="*/ 0 h 1651116"/>
              </a:gdLst>
              <a:ahLst/>
              <a:cxnLst>
                <a:cxn ang="0">
                  <a:pos x="connsiteX0" y="connsiteY0"/>
                </a:cxn>
                <a:cxn ang="0">
                  <a:pos x="connsiteX1" y="connsiteY1"/>
                </a:cxn>
                <a:cxn ang="0">
                  <a:pos x="connsiteX2" y="connsiteY2"/>
                </a:cxn>
                <a:cxn ang="0">
                  <a:pos x="connsiteX3" y="connsiteY3"/>
                </a:cxn>
              </a:cxnLst>
              <a:rect l="l" t="t" r="r" b="b"/>
              <a:pathLst>
                <a:path w="2243667" h="1651116">
                  <a:moveTo>
                    <a:pt x="0" y="1651116"/>
                  </a:moveTo>
                  <a:cubicBezTo>
                    <a:pt x="169333" y="1385338"/>
                    <a:pt x="338667" y="1119560"/>
                    <a:pt x="564445" y="903174"/>
                  </a:cubicBezTo>
                  <a:cubicBezTo>
                    <a:pt x="790223" y="686788"/>
                    <a:pt x="1074797" y="503331"/>
                    <a:pt x="1354667" y="352802"/>
                  </a:cubicBezTo>
                  <a:cubicBezTo>
                    <a:pt x="1634537" y="202273"/>
                    <a:pt x="2243667" y="0"/>
                    <a:pt x="2243667" y="0"/>
                  </a:cubicBezTo>
                </a:path>
              </a:pathLst>
            </a:cu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2" name="TextBox 331"/>
            <p:cNvSpPr txBox="1"/>
            <p:nvPr/>
          </p:nvSpPr>
          <p:spPr>
            <a:xfrm>
              <a:off x="11573013" y="8975727"/>
              <a:ext cx="813043" cy="276999"/>
            </a:xfrm>
            <a:prstGeom prst="rect">
              <a:avLst/>
            </a:prstGeom>
            <a:noFill/>
            <a:effectLst/>
          </p:spPr>
          <p:txBody>
            <a:bodyPr wrap="none" rtlCol="0">
              <a:spAutoFit/>
            </a:bodyPr>
            <a:lstStyle/>
            <a:p>
              <a:r>
                <a:rPr lang="en-US" sz="1200" dirty="0" smtClean="0"/>
                <a:t># samples</a:t>
              </a:r>
              <a:endParaRPr lang="en-US" sz="1200" dirty="0"/>
            </a:p>
          </p:txBody>
        </p:sp>
        <p:sp>
          <p:nvSpPr>
            <p:cNvPr id="333" name="TextBox 332"/>
            <p:cNvSpPr txBox="1"/>
            <p:nvPr/>
          </p:nvSpPr>
          <p:spPr>
            <a:xfrm rot="16200000">
              <a:off x="10170298" y="8188047"/>
              <a:ext cx="800219" cy="276999"/>
            </a:xfrm>
            <a:prstGeom prst="rect">
              <a:avLst/>
            </a:prstGeom>
            <a:noFill/>
            <a:effectLst/>
          </p:spPr>
          <p:txBody>
            <a:bodyPr wrap="none" rtlCol="0">
              <a:spAutoFit/>
            </a:bodyPr>
            <a:lstStyle/>
            <a:p>
              <a:r>
                <a:rPr lang="en-US" sz="1200" dirty="0" smtClean="0"/>
                <a:t># variants</a:t>
              </a:r>
              <a:endParaRPr lang="en-US" sz="1200" dirty="0"/>
            </a:p>
          </p:txBody>
        </p:sp>
        <p:cxnSp>
          <p:nvCxnSpPr>
            <p:cNvPr id="334" name="Straight Connector 333"/>
            <p:cNvCxnSpPr/>
            <p:nvPr/>
          </p:nvCxnSpPr>
          <p:spPr>
            <a:xfrm flipH="1">
              <a:off x="10759496" y="8174700"/>
              <a:ext cx="1395967" cy="4518"/>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35" name="Straight Connector 334"/>
            <p:cNvCxnSpPr/>
            <p:nvPr/>
          </p:nvCxnSpPr>
          <p:spPr>
            <a:xfrm>
              <a:off x="11557913" y="7697714"/>
              <a:ext cx="0" cy="1261941"/>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36" name="Freeform 335"/>
            <p:cNvSpPr/>
            <p:nvPr/>
          </p:nvSpPr>
          <p:spPr>
            <a:xfrm>
              <a:off x="11548870" y="7697714"/>
              <a:ext cx="606593" cy="476986"/>
            </a:xfrm>
            <a:custGeom>
              <a:avLst/>
              <a:gdLst>
                <a:gd name="connsiteX0" fmla="*/ 0 w 2243667"/>
                <a:gd name="connsiteY0" fmla="*/ 1651116 h 1651116"/>
                <a:gd name="connsiteX1" fmla="*/ 564445 w 2243667"/>
                <a:gd name="connsiteY1" fmla="*/ 903174 h 1651116"/>
                <a:gd name="connsiteX2" fmla="*/ 1354667 w 2243667"/>
                <a:gd name="connsiteY2" fmla="*/ 352802 h 1651116"/>
                <a:gd name="connsiteX3" fmla="*/ 2243667 w 2243667"/>
                <a:gd name="connsiteY3" fmla="*/ 0 h 1651116"/>
              </a:gdLst>
              <a:ahLst/>
              <a:cxnLst>
                <a:cxn ang="0">
                  <a:pos x="connsiteX0" y="connsiteY0"/>
                </a:cxn>
                <a:cxn ang="0">
                  <a:pos x="connsiteX1" y="connsiteY1"/>
                </a:cxn>
                <a:cxn ang="0">
                  <a:pos x="connsiteX2" y="connsiteY2"/>
                </a:cxn>
                <a:cxn ang="0">
                  <a:pos x="connsiteX3" y="connsiteY3"/>
                </a:cxn>
              </a:cxnLst>
              <a:rect l="l" t="t" r="r" b="b"/>
              <a:pathLst>
                <a:path w="2243667" h="1651116">
                  <a:moveTo>
                    <a:pt x="0" y="1651116"/>
                  </a:moveTo>
                  <a:cubicBezTo>
                    <a:pt x="169333" y="1385338"/>
                    <a:pt x="338667" y="1119560"/>
                    <a:pt x="564445" y="903174"/>
                  </a:cubicBezTo>
                  <a:cubicBezTo>
                    <a:pt x="790223" y="686788"/>
                    <a:pt x="1074797" y="503331"/>
                    <a:pt x="1354667" y="352802"/>
                  </a:cubicBezTo>
                  <a:cubicBezTo>
                    <a:pt x="1634537" y="202273"/>
                    <a:pt x="2243667" y="0"/>
                    <a:pt x="2243667" y="0"/>
                  </a:cubicBezTo>
                </a:path>
              </a:pathLst>
            </a:custGeom>
            <a:ln w="12700">
              <a:solidFill>
                <a:schemeClr val="accent4"/>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37" name="Straight Connector 336"/>
            <p:cNvCxnSpPr/>
            <p:nvPr/>
          </p:nvCxnSpPr>
          <p:spPr>
            <a:xfrm flipH="1">
              <a:off x="10775917" y="7697714"/>
              <a:ext cx="1384511" cy="0"/>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38" name="Straight Connector 337"/>
            <p:cNvCxnSpPr/>
            <p:nvPr/>
          </p:nvCxnSpPr>
          <p:spPr>
            <a:xfrm>
              <a:off x="12155463" y="7697714"/>
              <a:ext cx="1" cy="1261941"/>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40" name="TextBox 339"/>
            <p:cNvSpPr txBox="1"/>
            <p:nvPr/>
          </p:nvSpPr>
          <p:spPr>
            <a:xfrm>
              <a:off x="12126411" y="7699342"/>
              <a:ext cx="685610" cy="461665"/>
            </a:xfrm>
            <a:prstGeom prst="rect">
              <a:avLst/>
            </a:prstGeom>
            <a:noFill/>
            <a:effectLst/>
          </p:spPr>
          <p:txBody>
            <a:bodyPr wrap="square" rtlCol="0">
              <a:spAutoFit/>
            </a:bodyPr>
            <a:lstStyle/>
            <a:p>
              <a:r>
                <a:rPr lang="en-US" sz="1200" dirty="0" smtClean="0"/>
                <a:t>novel</a:t>
              </a:r>
              <a:br>
                <a:rPr lang="en-US" sz="1200" dirty="0" smtClean="0"/>
              </a:br>
              <a:r>
                <a:rPr lang="en-US" sz="1200" dirty="0" smtClean="0"/>
                <a:t>variants</a:t>
              </a:r>
              <a:endParaRPr lang="en-US" sz="1200" dirty="0"/>
            </a:p>
          </p:txBody>
        </p:sp>
        <p:sp>
          <p:nvSpPr>
            <p:cNvPr id="388" name="TextBox 387"/>
            <p:cNvSpPr txBox="1"/>
            <p:nvPr/>
          </p:nvSpPr>
          <p:spPr>
            <a:xfrm>
              <a:off x="10923626" y="7395060"/>
              <a:ext cx="1172165" cy="276999"/>
            </a:xfrm>
            <a:prstGeom prst="rect">
              <a:avLst/>
            </a:prstGeom>
            <a:noFill/>
            <a:effectLst/>
          </p:spPr>
          <p:txBody>
            <a:bodyPr wrap="square" rtlCol="0">
              <a:spAutoFit/>
            </a:bodyPr>
            <a:lstStyle/>
            <a:p>
              <a:r>
                <a:rPr lang="en-US" sz="1200" dirty="0" smtClean="0"/>
                <a:t>Lab2</a:t>
              </a:r>
              <a:endParaRPr lang="en-US" sz="1200" dirty="0"/>
            </a:p>
          </p:txBody>
        </p:sp>
      </p:grpSp>
      <p:cxnSp>
        <p:nvCxnSpPr>
          <p:cNvPr id="443" name="Elbow Connector 442"/>
          <p:cNvCxnSpPr>
            <a:stCxn id="360" idx="2"/>
            <a:endCxn id="14" idx="0"/>
          </p:cNvCxnSpPr>
          <p:nvPr/>
        </p:nvCxnSpPr>
        <p:spPr>
          <a:xfrm rot="5400000" flipH="1">
            <a:off x="5819667" y="4783677"/>
            <a:ext cx="2391913" cy="5612303"/>
          </a:xfrm>
          <a:prstGeom prst="bentConnector5">
            <a:avLst>
              <a:gd name="adj1" fmla="val -26421"/>
              <a:gd name="adj2" fmla="val 23997"/>
              <a:gd name="adj3" fmla="val 107059"/>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51" name="Elbow Connector 450"/>
          <p:cNvCxnSpPr>
            <a:stCxn id="362" idx="2"/>
            <a:endCxn id="14" idx="0"/>
          </p:cNvCxnSpPr>
          <p:nvPr/>
        </p:nvCxnSpPr>
        <p:spPr>
          <a:xfrm rot="5400000" flipH="1">
            <a:off x="7138723" y="3464620"/>
            <a:ext cx="2350985" cy="8209488"/>
          </a:xfrm>
          <a:prstGeom prst="bentConnector5">
            <a:avLst>
              <a:gd name="adj1" fmla="val -28789"/>
              <a:gd name="adj2" fmla="val 48086"/>
              <a:gd name="adj3" fmla="val 107182"/>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462" name="TextBox 461"/>
          <p:cNvSpPr txBox="1"/>
          <p:nvPr/>
        </p:nvSpPr>
        <p:spPr>
          <a:xfrm>
            <a:off x="12448842" y="2655579"/>
            <a:ext cx="280546" cy="276999"/>
          </a:xfrm>
          <a:prstGeom prst="rect">
            <a:avLst/>
          </a:prstGeom>
          <a:noFill/>
          <a:effectLst/>
        </p:spPr>
        <p:txBody>
          <a:bodyPr wrap="none" rtlCol="0">
            <a:spAutoFit/>
          </a:bodyPr>
          <a:lstStyle/>
          <a:p>
            <a:r>
              <a:rPr lang="en-US" sz="1200" dirty="0" smtClean="0"/>
              <a:t>H</a:t>
            </a:r>
            <a:endParaRPr lang="en-US" sz="1200" dirty="0"/>
          </a:p>
        </p:txBody>
      </p:sp>
      <p:sp>
        <p:nvSpPr>
          <p:cNvPr id="463" name="TextBox 462"/>
          <p:cNvSpPr txBox="1"/>
          <p:nvPr/>
        </p:nvSpPr>
        <p:spPr>
          <a:xfrm>
            <a:off x="9826810" y="7164312"/>
            <a:ext cx="233733" cy="276999"/>
          </a:xfrm>
          <a:prstGeom prst="rect">
            <a:avLst/>
          </a:prstGeom>
          <a:noFill/>
          <a:effectLst/>
        </p:spPr>
        <p:txBody>
          <a:bodyPr wrap="none" rtlCol="0">
            <a:spAutoFit/>
          </a:bodyPr>
          <a:lstStyle/>
          <a:p>
            <a:r>
              <a:rPr lang="en-US" sz="1200" dirty="0" smtClean="0"/>
              <a:t>J</a:t>
            </a:r>
            <a:endParaRPr lang="en-US" sz="1200" dirty="0"/>
          </a:p>
        </p:txBody>
      </p:sp>
      <p:sp>
        <p:nvSpPr>
          <p:cNvPr id="465" name="TextBox 464"/>
          <p:cNvSpPr txBox="1"/>
          <p:nvPr/>
        </p:nvSpPr>
        <p:spPr>
          <a:xfrm>
            <a:off x="8980347" y="9110860"/>
            <a:ext cx="264616" cy="276999"/>
          </a:xfrm>
          <a:prstGeom prst="rect">
            <a:avLst/>
          </a:prstGeom>
          <a:noFill/>
          <a:effectLst/>
        </p:spPr>
        <p:txBody>
          <a:bodyPr wrap="none" rtlCol="0">
            <a:spAutoFit/>
          </a:bodyPr>
          <a:lstStyle/>
          <a:p>
            <a:r>
              <a:rPr lang="en-US" sz="1200" dirty="0" smtClean="0"/>
              <a:t>K</a:t>
            </a:r>
            <a:endParaRPr lang="en-US" sz="1200" dirty="0"/>
          </a:p>
        </p:txBody>
      </p:sp>
      <p:sp>
        <p:nvSpPr>
          <p:cNvPr id="471" name="TextBox 470"/>
          <p:cNvSpPr txBox="1"/>
          <p:nvPr/>
        </p:nvSpPr>
        <p:spPr>
          <a:xfrm>
            <a:off x="5454060" y="2711874"/>
            <a:ext cx="1747594" cy="461665"/>
          </a:xfrm>
          <a:prstGeom prst="rect">
            <a:avLst/>
          </a:prstGeom>
          <a:noFill/>
        </p:spPr>
        <p:txBody>
          <a:bodyPr wrap="none" rtlCol="0">
            <a:spAutoFit/>
          </a:bodyPr>
          <a:lstStyle/>
          <a:p>
            <a:r>
              <a:rPr lang="en-US" sz="1200" dirty="0" smtClean="0"/>
              <a:t>Associated Variants</a:t>
            </a:r>
            <a:endParaRPr lang="en-US" sz="1200" dirty="0"/>
          </a:p>
          <a:p>
            <a:r>
              <a:rPr lang="en-US" sz="1200" dirty="0" smtClean="0"/>
              <a:t>(with relevant metadata)</a:t>
            </a:r>
          </a:p>
        </p:txBody>
      </p:sp>
    </p:spTree>
    <p:extLst>
      <p:ext uri="{BB962C8B-B14F-4D97-AF65-F5344CB8AC3E}">
        <p14:creationId xmlns:p14="http://schemas.microsoft.com/office/powerpoint/2010/main" val="378362336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252</TotalTime>
  <Words>619</Words>
  <Application>Microsoft Macintosh PowerPoint</Application>
  <PresentationFormat>Custom</PresentationFormat>
  <Paragraphs>56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Snehit Prabhu</dc:creator>
  <cp:lastModifiedBy>Snehit Prabhu</cp:lastModifiedBy>
  <cp:revision>5</cp:revision>
  <dcterms:created xsi:type="dcterms:W3CDTF">2015-07-27T00:17:21Z</dcterms:created>
  <dcterms:modified xsi:type="dcterms:W3CDTF">2015-08-04T02:13:44Z</dcterms:modified>
</cp:coreProperties>
</file>