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Nuni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FCEBA7-82EA-4FE0-A67E-0BEBC5712DC4}">
  <a:tblStyle styleId="{A0FCEBA7-82EA-4FE0-A67E-0BEBC5712D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4.xml"/><Relationship Id="rId41" Type="http://schemas.openxmlformats.org/officeDocument/2006/relationships/font" Target="fonts/Nuni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Nunito-bold.fntdata"/><Relationship Id="rId16" Type="http://schemas.openxmlformats.org/officeDocument/2006/relationships/slide" Target="slides/slide10.xml"/><Relationship Id="rId38" Type="http://schemas.openxmlformats.org/officeDocument/2006/relationships/font" Target="fonts/Nuni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b820937e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b820937e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b820937e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b820937e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b820937e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b820937e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14f0162d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14f0162d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14f0162d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14f0162d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b820937e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b820937e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76afb485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76afb485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76afb485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76afb485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76afb485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76afb485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76afb485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76afb485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ab820937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ab820937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76afb485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76afb485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76afb485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76afb485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76afb485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76afb485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76afb485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76afb485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76afb485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76afb485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76afb485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76afb485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76afb485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76afb485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76afb485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676afb485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b820937e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b820937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b820937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b820937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b820937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b820937e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b820937e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b820937e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b820937e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b820937e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14f0162d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14f0162d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b820937e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b820937e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hyperlink" Target="https://www.mathsisfun.com/algebra/matrix-inverse.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www.mathsisfun.com/algebra/matrix-invers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www.mathsisfun.com/algebra/matrix-invers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bing.com/ck/a?!&amp;&amp;p=d8d331038f9b51d0JmltdHM9MTcwNDI0MDAwMCZpZ3VpZD0yNTExYjc4MC05ZTEzLTZjMmEtMTcwNi1hNGY1OWYxYTZkYmEmaW5zaWQ9NTgzNQ&amp;ptn=3&amp;ver=2&amp;hsh=3&amp;fclid=2511b780-9e13-6c2a-1706-a4f59f1a6dba&amp;psq=r+squared+for+a+linear+regression+explained&amp;u=a1aHR0cHM6Ly9zdGF0aXN0aWNzYnlqaW0uY29tL3JlZ3Jlc3Npb24vaW50ZXJwcmV0LXItc3F1YXJlZC1yZWdyZXNzaW9uLw&amp;ntb=1" TargetMode="External"/><Relationship Id="rId4" Type="http://schemas.openxmlformats.org/officeDocument/2006/relationships/hyperlink" Target="https://www.bing.com/ck/a?!&amp;&amp;p=d8d331038f9b51d0JmltdHM9MTcwNDI0MDAwMCZpZ3VpZD0yNTExYjc4MC05ZTEzLTZjMmEtMTcwNi1hNGY1OWYxYTZkYmEmaW5zaWQ9NTgzNQ&amp;ptn=3&amp;ver=2&amp;hsh=3&amp;fclid=2511b780-9e13-6c2a-1706-a4f59f1a6dba&amp;psq=r+squared+for+a+linear+regression+explained&amp;u=a1aHR0cHM6Ly9zdGF0aXN0aWNzYnlqaW0uY29tL3JlZ3Jlc3Npb24vaW50ZXJwcmV0LXItc3F1YXJlZC1yZWdyZXNzaW9uLw&amp;ntb=1" TargetMode="External"/><Relationship Id="rId5" Type="http://schemas.openxmlformats.org/officeDocument/2006/relationships/hyperlink" Target="https://www.bing.com/ck/a?!&amp;&amp;p=50a452b088b35982JmltdHM9MTcwNDI0MDAwMCZpZ3VpZD0yNTExYjc4MC05ZTEzLTZjMmEtMTcwNi1hNGY1OWYxYTZkYmEmaW5zaWQ9NTg0MQ&amp;ptn=3&amp;ver=2&amp;hsh=3&amp;fclid=2511b780-9e13-6c2a-1706-a4f59f1a6dba&amp;psq=r+squared+for+a+linear+regression+explained&amp;u=a1aHR0cHM6Ly9zdGF0aXN0aWNzYnlqaW0uY29tL3JlZ3Jlc3Npb24vaW50ZXJwcmV0LXItc3F1YXJlZC1yZWdyZXNzaW9uLw&amp;ntb=1" TargetMode="External"/><Relationship Id="rId6" Type="http://schemas.openxmlformats.org/officeDocument/2006/relationships/hyperlink" Target="https://www.bing.com/ck/a?!&amp;&amp;p=50a452b088b35982JmltdHM9MTcwNDI0MDAwMCZpZ3VpZD0yNTExYjc4MC05ZTEzLTZjMmEtMTcwNi1hNGY1OWYxYTZkYmEmaW5zaWQ9NTg0MQ&amp;ptn=3&amp;ver=2&amp;hsh=3&amp;fclid=2511b780-9e13-6c2a-1706-a4f59f1a6dba&amp;psq=r+squared+for+a+linear+regression+explained&amp;u=a1aHR0cHM6Ly9zdGF0aXN0aWNzYnlqaW0uY29tL3JlZ3Jlc3Npb24vaW50ZXJwcmV0LXItc3F1YXJlZC1yZWdyZXNzaW9uLw&amp;ntb=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Matrix Inversion Capstone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tests and results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Test 1: linear regression between matrix elements and inverse matrix elements</a:t>
            </a:r>
            <a:endParaRPr/>
          </a:p>
          <a:p>
            <a:pPr indent="0" lvl="0" marL="0" rtl="0" algn="l">
              <a:spcBef>
                <a:spcPts val="1200"/>
              </a:spcBef>
              <a:spcAft>
                <a:spcPts val="0"/>
              </a:spcAft>
              <a:buNone/>
            </a:pPr>
            <a:r>
              <a:rPr lang="en"/>
              <a:t>Test 2: linear regression with test 1 and all possible combinations of one matrix element </a:t>
            </a:r>
            <a:r>
              <a:rPr lang="en"/>
              <a:t>multiplied by every other matrix element</a:t>
            </a:r>
            <a:endParaRPr/>
          </a:p>
          <a:p>
            <a:pPr indent="0" lvl="0" marL="0" rtl="0" algn="l">
              <a:spcBef>
                <a:spcPts val="1200"/>
              </a:spcBef>
              <a:spcAft>
                <a:spcPts val="0"/>
              </a:spcAft>
              <a:buNone/>
            </a:pPr>
            <a:r>
              <a:rPr lang="en"/>
              <a:t>Test 3: linear regression with test 2 and the square of each matrix element</a:t>
            </a:r>
            <a:endParaRPr/>
          </a:p>
          <a:p>
            <a:pPr indent="0" lvl="0" marL="0" rtl="0" algn="l">
              <a:spcBef>
                <a:spcPts val="1200"/>
              </a:spcBef>
              <a:spcAft>
                <a:spcPts val="0"/>
              </a:spcAft>
              <a:buNone/>
            </a:pPr>
            <a:r>
              <a:rPr lang="en"/>
              <a:t>Test 4: linear regression with test 1 and all possible combinations of one matrix element squared and multiplied by every other matrix element and the cube of each matrix element</a:t>
            </a:r>
            <a:endParaRPr/>
          </a:p>
          <a:p>
            <a:pPr indent="0" lvl="0" marL="0" rtl="0" algn="l">
              <a:spcBef>
                <a:spcPts val="1200"/>
              </a:spcBef>
              <a:spcAft>
                <a:spcPts val="1200"/>
              </a:spcAft>
              <a:buNone/>
            </a:pPr>
            <a:r>
              <a:rPr lang="en"/>
              <a:t>Note how Test 4 does not even the parts of test 3 that included all possible combinations of one matrix element multiplied by every other matrix element - these are the tests I am reporting to demonstrate the importance of the aspect of test 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15" name="Google Shape;115;p23"/>
          <p:cNvSpPr txBox="1"/>
          <p:nvPr>
            <p:ph idx="1" type="body"/>
          </p:nvPr>
        </p:nvSpPr>
        <p:spPr>
          <a:xfrm>
            <a:off x="311700" y="993550"/>
            <a:ext cx="8520600" cy="299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Average R Squared values for the Inverse Matrix entries</a:t>
            </a:r>
            <a:endParaRPr/>
          </a:p>
        </p:txBody>
      </p:sp>
      <p:graphicFrame>
        <p:nvGraphicFramePr>
          <p:cNvPr id="116" name="Google Shape;116;p23"/>
          <p:cNvGraphicFramePr/>
          <p:nvPr/>
        </p:nvGraphicFramePr>
        <p:xfrm>
          <a:off x="380200" y="1604575"/>
          <a:ext cx="3000000" cy="3000000"/>
        </p:xfrm>
        <a:graphic>
          <a:graphicData uri="http://schemas.openxmlformats.org/drawingml/2006/table">
            <a:tbl>
              <a:tblPr>
                <a:noFill/>
                <a:tableStyleId>{A0FCEBA7-82EA-4FE0-A67E-0BEBC5712DC4}</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Random Seed 1</a:t>
                      </a:r>
                      <a:endParaRPr/>
                    </a:p>
                  </a:txBody>
                  <a:tcPr marT="91425" marB="91425" marR="91425" marL="91425"/>
                </a:tc>
                <a:tc>
                  <a:txBody>
                    <a:bodyPr/>
                    <a:lstStyle/>
                    <a:p>
                      <a:pPr indent="0" lvl="0" marL="0" rtl="0" algn="l">
                        <a:spcBef>
                          <a:spcPts val="0"/>
                        </a:spcBef>
                        <a:spcAft>
                          <a:spcPts val="0"/>
                        </a:spcAft>
                        <a:buNone/>
                      </a:pPr>
                      <a:r>
                        <a:rPr lang="en"/>
                        <a:t>Random Seed 2</a:t>
                      </a:r>
                      <a:endParaRPr/>
                    </a:p>
                  </a:txBody>
                  <a:tcPr marT="91425" marB="91425" marR="91425" marL="91425"/>
                </a:tc>
                <a:tc>
                  <a:txBody>
                    <a:bodyPr/>
                    <a:lstStyle/>
                    <a:p>
                      <a:pPr indent="0" lvl="0" marL="0" rtl="0" algn="l">
                        <a:spcBef>
                          <a:spcPts val="0"/>
                        </a:spcBef>
                        <a:spcAft>
                          <a:spcPts val="0"/>
                        </a:spcAft>
                        <a:buNone/>
                      </a:pPr>
                      <a:r>
                        <a:rPr lang="en"/>
                        <a:t>Random Seed 3</a:t>
                      </a:r>
                      <a:endParaRPr/>
                    </a:p>
                  </a:txBody>
                  <a:tcPr marT="91425" marB="91425" marR="91425" marL="91425"/>
                </a:tc>
                <a:tc>
                  <a:txBody>
                    <a:bodyPr/>
                    <a:lstStyle/>
                    <a:p>
                      <a:pPr indent="0" lvl="0" marL="0" rtl="0" algn="l">
                        <a:spcBef>
                          <a:spcPts val="0"/>
                        </a:spcBef>
                        <a:spcAft>
                          <a:spcPts val="0"/>
                        </a:spcAft>
                        <a:buNone/>
                      </a:pPr>
                      <a:r>
                        <a:rPr lang="en"/>
                        <a:t>Random Seed 4</a:t>
                      </a:r>
                      <a:endParaRPr/>
                    </a:p>
                  </a:txBody>
                  <a:tcPr marT="91425" marB="91425" marR="91425" marL="91425"/>
                </a:tc>
                <a:tc>
                  <a:txBody>
                    <a:bodyPr/>
                    <a:lstStyle/>
                    <a:p>
                      <a:pPr indent="0" lvl="0" marL="0" rtl="0" algn="l">
                        <a:spcBef>
                          <a:spcPts val="0"/>
                        </a:spcBef>
                        <a:spcAft>
                          <a:spcPts val="0"/>
                        </a:spcAft>
                        <a:buNone/>
                      </a:pPr>
                      <a:r>
                        <a:rPr lang="en"/>
                        <a:t>Random Seed 5</a:t>
                      </a:r>
                      <a:endParaRPr/>
                    </a:p>
                  </a:txBody>
                  <a:tcPr marT="91425" marB="91425" marR="91425" marL="91425"/>
                </a:tc>
                <a:tc>
                  <a:txBody>
                    <a:bodyPr/>
                    <a:lstStyle/>
                    <a:p>
                      <a:pPr indent="0" lvl="0" marL="0" rtl="0" algn="l">
                        <a:spcBef>
                          <a:spcPts val="0"/>
                        </a:spcBef>
                        <a:spcAft>
                          <a:spcPts val="0"/>
                        </a:spcAft>
                        <a:buNone/>
                      </a:pPr>
                      <a:r>
                        <a:rPr lang="en"/>
                        <a:t>Random Seed 6</a:t>
                      </a:r>
                      <a:endParaRPr/>
                    </a:p>
                  </a:txBody>
                  <a:tcPr marT="91425" marB="91425" marR="91425" marL="91425"/>
                </a:tc>
                <a:tc>
                  <a:txBody>
                    <a:bodyPr/>
                    <a:lstStyle/>
                    <a:p>
                      <a:pPr indent="0" lvl="0" marL="0" rtl="0" algn="l">
                        <a:spcBef>
                          <a:spcPts val="0"/>
                        </a:spcBef>
                        <a:spcAft>
                          <a:spcPts val="0"/>
                        </a:spcAft>
                        <a:buNone/>
                      </a:pPr>
                      <a:r>
                        <a:rPr lang="en"/>
                        <a:t>Random Seed 7</a:t>
                      </a:r>
                      <a:endParaRPr/>
                    </a:p>
                  </a:txBody>
                  <a:tcPr marT="91425" marB="91425" marR="91425" marL="91425"/>
                </a:tc>
              </a:tr>
              <a:tr h="381000">
                <a:tc>
                  <a:txBody>
                    <a:bodyPr/>
                    <a:lstStyle/>
                    <a:p>
                      <a:pPr indent="0" lvl="0" marL="0" rtl="0" algn="l">
                        <a:spcBef>
                          <a:spcPts val="0"/>
                        </a:spcBef>
                        <a:spcAft>
                          <a:spcPts val="0"/>
                        </a:spcAft>
                        <a:buNone/>
                      </a:pPr>
                      <a:r>
                        <a:rPr lang="en"/>
                        <a:t>Test 1</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c>
                  <a:txBody>
                    <a:bodyPr/>
                    <a:lstStyle/>
                    <a:p>
                      <a:pPr indent="0" lvl="0" marL="0" rtl="0" algn="l">
                        <a:spcBef>
                          <a:spcPts val="0"/>
                        </a:spcBef>
                        <a:spcAft>
                          <a:spcPts val="0"/>
                        </a:spcAft>
                        <a:buNone/>
                      </a:pPr>
                      <a:r>
                        <a:rPr lang="en"/>
                        <a:t>0.0035</a:t>
                      </a:r>
                      <a:endParaRPr/>
                    </a:p>
                  </a:txBody>
                  <a:tcPr marT="91425" marB="91425" marR="91425" marL="91425"/>
                </a:tc>
                <a:tc>
                  <a:txBody>
                    <a:bodyPr/>
                    <a:lstStyle/>
                    <a:p>
                      <a:pPr indent="0" lvl="0" marL="0" rtl="0" algn="l">
                        <a:spcBef>
                          <a:spcPts val="0"/>
                        </a:spcBef>
                        <a:spcAft>
                          <a:spcPts val="0"/>
                        </a:spcAft>
                        <a:buNone/>
                      </a:pPr>
                      <a:r>
                        <a:rPr lang="en"/>
                        <a:t>0.0025</a:t>
                      </a:r>
                      <a:endParaRPr/>
                    </a:p>
                  </a:txBody>
                  <a:tcPr marT="91425" marB="91425" marR="91425" marL="91425"/>
                </a:tc>
                <a:tc>
                  <a:txBody>
                    <a:bodyPr/>
                    <a:lstStyle/>
                    <a:p>
                      <a:pPr indent="0" lvl="0" marL="0" rtl="0" algn="l">
                        <a:spcBef>
                          <a:spcPts val="0"/>
                        </a:spcBef>
                        <a:spcAft>
                          <a:spcPts val="0"/>
                        </a:spcAft>
                        <a:buNone/>
                      </a:pPr>
                      <a:r>
                        <a:rPr lang="en"/>
                        <a:t>0.004</a:t>
                      </a:r>
                      <a:endParaRPr/>
                    </a:p>
                  </a:txBody>
                  <a:tcPr marT="91425" marB="91425" marR="91425" marL="91425"/>
                </a:tc>
                <a:tc>
                  <a:txBody>
                    <a:bodyPr/>
                    <a:lstStyle/>
                    <a:p>
                      <a:pPr indent="0" lvl="0" marL="0" rtl="0" algn="l">
                        <a:spcBef>
                          <a:spcPts val="0"/>
                        </a:spcBef>
                        <a:spcAft>
                          <a:spcPts val="0"/>
                        </a:spcAft>
                        <a:buNone/>
                      </a:pPr>
                      <a:r>
                        <a:rPr lang="en"/>
                        <a:t>0.0022</a:t>
                      </a:r>
                      <a:endParaRPr/>
                    </a:p>
                  </a:txBody>
                  <a:tcPr marT="91425" marB="91425" marR="91425" marL="91425"/>
                </a:tc>
                <a:tc>
                  <a:txBody>
                    <a:bodyPr/>
                    <a:lstStyle/>
                    <a:p>
                      <a:pPr indent="0" lvl="0" marL="0" rtl="0" algn="l">
                        <a:spcBef>
                          <a:spcPts val="0"/>
                        </a:spcBef>
                        <a:spcAft>
                          <a:spcPts val="0"/>
                        </a:spcAft>
                        <a:buNone/>
                      </a:pPr>
                      <a:r>
                        <a:rPr lang="en"/>
                        <a:t>0.0026</a:t>
                      </a:r>
                      <a:endParaRPr/>
                    </a:p>
                  </a:txBody>
                  <a:tcPr marT="91425" marB="91425" marR="91425" marL="91425"/>
                </a:tc>
                <a:tc>
                  <a:txBody>
                    <a:bodyPr/>
                    <a:lstStyle/>
                    <a:p>
                      <a:pPr indent="0" lvl="0" marL="0" rtl="0" algn="l">
                        <a:spcBef>
                          <a:spcPts val="0"/>
                        </a:spcBef>
                        <a:spcAft>
                          <a:spcPts val="0"/>
                        </a:spcAft>
                        <a:buNone/>
                      </a:pPr>
                      <a:r>
                        <a:rPr lang="en"/>
                        <a:t>0.0034</a:t>
                      </a:r>
                      <a:endParaRPr/>
                    </a:p>
                  </a:txBody>
                  <a:tcPr marT="91425" marB="91425" marR="91425" marL="91425"/>
                </a:tc>
              </a:tr>
              <a:tr h="381000">
                <a:tc>
                  <a:txBody>
                    <a:bodyPr/>
                    <a:lstStyle/>
                    <a:p>
                      <a:pPr indent="0" lvl="0" marL="0" rtl="0" algn="l">
                        <a:spcBef>
                          <a:spcPts val="0"/>
                        </a:spcBef>
                        <a:spcAft>
                          <a:spcPts val="0"/>
                        </a:spcAft>
                        <a:buNone/>
                      </a:pPr>
                      <a:r>
                        <a:rPr lang="en"/>
                        <a:t>Test 2</a:t>
                      </a:r>
                      <a:endParaRPr/>
                    </a:p>
                  </a:txBody>
                  <a:tcPr marT="91425" marB="91425" marR="91425" marL="91425"/>
                </a:tc>
                <a:tc>
                  <a:txBody>
                    <a:bodyPr/>
                    <a:lstStyle/>
                    <a:p>
                      <a:pPr indent="0" lvl="0" marL="0" rtl="0" algn="l">
                        <a:spcBef>
                          <a:spcPts val="0"/>
                        </a:spcBef>
                        <a:spcAft>
                          <a:spcPts val="0"/>
                        </a:spcAft>
                        <a:buNone/>
                      </a:pPr>
                      <a:r>
                        <a:rPr lang="en"/>
                        <a:t>0.0035</a:t>
                      </a:r>
                      <a:endParaRPr/>
                    </a:p>
                  </a:txBody>
                  <a:tcPr marT="91425" marB="91425" marR="91425" marL="91425"/>
                </a:tc>
                <a:tc>
                  <a:txBody>
                    <a:bodyPr/>
                    <a:lstStyle/>
                    <a:p>
                      <a:pPr indent="0" lvl="0" marL="0" rtl="0" algn="l">
                        <a:spcBef>
                          <a:spcPts val="0"/>
                        </a:spcBef>
                        <a:spcAft>
                          <a:spcPts val="0"/>
                        </a:spcAft>
                        <a:buNone/>
                      </a:pPr>
                      <a:r>
                        <a:rPr lang="en"/>
                        <a:t>0.024</a:t>
                      </a:r>
                      <a:endParaRPr/>
                    </a:p>
                  </a:txBody>
                  <a:tcPr marT="91425" marB="91425" marR="91425" marL="91425"/>
                </a:tc>
                <a:tc>
                  <a:txBody>
                    <a:bodyPr/>
                    <a:lstStyle/>
                    <a:p>
                      <a:pPr indent="0" lvl="0" marL="0" rtl="0" algn="l">
                        <a:spcBef>
                          <a:spcPts val="0"/>
                        </a:spcBef>
                        <a:spcAft>
                          <a:spcPts val="0"/>
                        </a:spcAft>
                        <a:buNone/>
                      </a:pPr>
                      <a:r>
                        <a:rPr lang="en"/>
                        <a:t>0.012</a:t>
                      </a:r>
                      <a:endParaRPr/>
                    </a:p>
                  </a:txBody>
                  <a:tcPr marT="91425" marB="91425" marR="91425" marL="91425"/>
                </a:tc>
                <a:tc>
                  <a:txBody>
                    <a:bodyPr/>
                    <a:lstStyle/>
                    <a:p>
                      <a:pPr indent="0" lvl="0" marL="0" rtl="0" algn="l">
                        <a:spcBef>
                          <a:spcPts val="0"/>
                        </a:spcBef>
                        <a:spcAft>
                          <a:spcPts val="0"/>
                        </a:spcAft>
                        <a:buNone/>
                      </a:pPr>
                      <a:r>
                        <a:rPr lang="en"/>
                        <a:t>0.029</a:t>
                      </a:r>
                      <a:endParaRPr/>
                    </a:p>
                  </a:txBody>
                  <a:tcPr marT="91425" marB="91425" marR="91425" marL="91425"/>
                </a:tc>
                <a:tc>
                  <a:txBody>
                    <a:bodyPr/>
                    <a:lstStyle/>
                    <a:p>
                      <a:pPr indent="0" lvl="0" marL="0" rtl="0" algn="l">
                        <a:spcBef>
                          <a:spcPts val="0"/>
                        </a:spcBef>
                        <a:spcAft>
                          <a:spcPts val="0"/>
                        </a:spcAft>
                        <a:buNone/>
                      </a:pPr>
                      <a:r>
                        <a:rPr lang="en"/>
                        <a:t>0.0088</a:t>
                      </a:r>
                      <a:endParaRPr/>
                    </a:p>
                  </a:txBody>
                  <a:tcPr marT="91425" marB="91425" marR="91425" marL="91425"/>
                </a:tc>
                <a:tc>
                  <a:txBody>
                    <a:bodyPr/>
                    <a:lstStyle/>
                    <a:p>
                      <a:pPr indent="0" lvl="0" marL="0" rtl="0" algn="l">
                        <a:spcBef>
                          <a:spcPts val="0"/>
                        </a:spcBef>
                        <a:spcAft>
                          <a:spcPts val="0"/>
                        </a:spcAft>
                        <a:buNone/>
                      </a:pPr>
                      <a:r>
                        <a:rPr lang="en"/>
                        <a:t>0.014</a:t>
                      </a:r>
                      <a:endParaRPr/>
                    </a:p>
                  </a:txBody>
                  <a:tcPr marT="91425" marB="91425" marR="91425" marL="91425"/>
                </a:tc>
                <a:tc>
                  <a:txBody>
                    <a:bodyPr/>
                    <a:lstStyle/>
                    <a:p>
                      <a:pPr indent="0" lvl="0" marL="0" rtl="0" algn="l">
                        <a:spcBef>
                          <a:spcPts val="0"/>
                        </a:spcBef>
                        <a:spcAft>
                          <a:spcPts val="0"/>
                        </a:spcAft>
                        <a:buNone/>
                      </a:pPr>
                      <a:r>
                        <a:rPr lang="en"/>
                        <a:t>0.02</a:t>
                      </a:r>
                      <a:endParaRPr/>
                    </a:p>
                  </a:txBody>
                  <a:tcPr marT="91425" marB="91425" marR="91425" marL="91425"/>
                </a:tc>
              </a:tr>
              <a:tr h="381000">
                <a:tc>
                  <a:txBody>
                    <a:bodyPr/>
                    <a:lstStyle/>
                    <a:p>
                      <a:pPr indent="0" lvl="0" marL="0" rtl="0" algn="l">
                        <a:spcBef>
                          <a:spcPts val="0"/>
                        </a:spcBef>
                        <a:spcAft>
                          <a:spcPts val="0"/>
                        </a:spcAft>
                        <a:buNone/>
                      </a:pPr>
                      <a:r>
                        <a:rPr lang="en"/>
                        <a:t>Test 3</a:t>
                      </a:r>
                      <a:endParaRPr/>
                    </a:p>
                  </a:txBody>
                  <a:tcPr marT="91425" marB="91425" marR="91425" marL="91425"/>
                </a:tc>
                <a:tc>
                  <a:txBody>
                    <a:bodyPr/>
                    <a:lstStyle/>
                    <a:p>
                      <a:pPr indent="0" lvl="0" marL="0" rtl="0" algn="l">
                        <a:spcBef>
                          <a:spcPts val="0"/>
                        </a:spcBef>
                        <a:spcAft>
                          <a:spcPts val="0"/>
                        </a:spcAft>
                        <a:buNone/>
                      </a:pPr>
                      <a:r>
                        <a:rPr lang="en"/>
                        <a:t>0.0047</a:t>
                      </a:r>
                      <a:endParaRPr/>
                    </a:p>
                  </a:txBody>
                  <a:tcPr marT="91425" marB="91425" marR="91425" marL="91425"/>
                </a:tc>
                <a:tc>
                  <a:txBody>
                    <a:bodyPr/>
                    <a:lstStyle/>
                    <a:p>
                      <a:pPr indent="0" lvl="0" marL="0" rtl="0" algn="l">
                        <a:spcBef>
                          <a:spcPts val="0"/>
                        </a:spcBef>
                        <a:spcAft>
                          <a:spcPts val="0"/>
                        </a:spcAft>
                        <a:buNone/>
                      </a:pPr>
                      <a:r>
                        <a:rPr lang="en"/>
                        <a:t>0.026</a:t>
                      </a:r>
                      <a:endParaRPr/>
                    </a:p>
                  </a:txBody>
                  <a:tcPr marT="91425" marB="91425" marR="91425" marL="91425"/>
                </a:tc>
                <a:tc>
                  <a:txBody>
                    <a:bodyPr/>
                    <a:lstStyle/>
                    <a:p>
                      <a:pPr indent="0" lvl="0" marL="0" rtl="0" algn="l">
                        <a:spcBef>
                          <a:spcPts val="0"/>
                        </a:spcBef>
                        <a:spcAft>
                          <a:spcPts val="0"/>
                        </a:spcAft>
                        <a:buNone/>
                      </a:pPr>
                      <a:r>
                        <a:rPr lang="en"/>
                        <a:t>0.015</a:t>
                      </a:r>
                      <a:endParaRPr/>
                    </a:p>
                  </a:txBody>
                  <a:tcPr marT="91425" marB="91425" marR="91425" marL="91425"/>
                </a:tc>
                <a:tc>
                  <a:txBody>
                    <a:bodyPr/>
                    <a:lstStyle/>
                    <a:p>
                      <a:pPr indent="0" lvl="0" marL="0" rtl="0" algn="l">
                        <a:spcBef>
                          <a:spcPts val="0"/>
                        </a:spcBef>
                        <a:spcAft>
                          <a:spcPts val="0"/>
                        </a:spcAft>
                        <a:buNone/>
                      </a:pPr>
                      <a:r>
                        <a:rPr lang="en"/>
                        <a:t>0.034</a:t>
                      </a:r>
                      <a:endParaRPr/>
                    </a:p>
                  </a:txBody>
                  <a:tcPr marT="91425" marB="91425" marR="91425" marL="91425"/>
                </a:tc>
                <a:tc>
                  <a:txBody>
                    <a:bodyPr/>
                    <a:lstStyle/>
                    <a:p>
                      <a:pPr indent="0" lvl="0" marL="0" rtl="0" algn="l">
                        <a:spcBef>
                          <a:spcPts val="0"/>
                        </a:spcBef>
                        <a:spcAft>
                          <a:spcPts val="0"/>
                        </a:spcAft>
                        <a:buNone/>
                      </a:pPr>
                      <a:r>
                        <a:rPr lang="en"/>
                        <a:t>0.011</a:t>
                      </a:r>
                      <a:endParaRPr/>
                    </a:p>
                  </a:txBody>
                  <a:tcPr marT="91425" marB="91425" marR="91425" marL="91425"/>
                </a:tc>
                <a:tc>
                  <a:txBody>
                    <a:bodyPr/>
                    <a:lstStyle/>
                    <a:p>
                      <a:pPr indent="0" lvl="0" marL="0" rtl="0" algn="l">
                        <a:spcBef>
                          <a:spcPts val="0"/>
                        </a:spcBef>
                        <a:spcAft>
                          <a:spcPts val="0"/>
                        </a:spcAft>
                        <a:buNone/>
                      </a:pPr>
                      <a:r>
                        <a:rPr lang="en"/>
                        <a:t>0.017</a:t>
                      </a:r>
                      <a:endParaRPr/>
                    </a:p>
                  </a:txBody>
                  <a:tcPr marT="91425" marB="91425" marR="91425" marL="91425"/>
                </a:tc>
                <a:tc>
                  <a:txBody>
                    <a:bodyPr/>
                    <a:lstStyle/>
                    <a:p>
                      <a:pPr indent="0" lvl="0" marL="0" rtl="0" algn="l">
                        <a:spcBef>
                          <a:spcPts val="0"/>
                        </a:spcBef>
                        <a:spcAft>
                          <a:spcPts val="0"/>
                        </a:spcAft>
                        <a:buNone/>
                      </a:pPr>
                      <a:r>
                        <a:rPr lang="en"/>
                        <a:t>0.024</a:t>
                      </a:r>
                      <a:endParaRPr/>
                    </a:p>
                  </a:txBody>
                  <a:tcPr marT="91425" marB="91425" marR="91425" marL="91425"/>
                </a:tc>
              </a:tr>
              <a:tr h="381000">
                <a:tc>
                  <a:txBody>
                    <a:bodyPr/>
                    <a:lstStyle/>
                    <a:p>
                      <a:pPr indent="0" lvl="0" marL="0" rtl="0" algn="l">
                        <a:spcBef>
                          <a:spcPts val="0"/>
                        </a:spcBef>
                        <a:spcAft>
                          <a:spcPts val="0"/>
                        </a:spcAft>
                        <a:buNone/>
                      </a:pPr>
                      <a:r>
                        <a:rPr lang="en"/>
                        <a:t>Test 4</a:t>
                      </a:r>
                      <a:endParaRPr/>
                    </a:p>
                  </a:txBody>
                  <a:tcPr marT="91425" marB="91425" marR="91425" marL="91425"/>
                </a:tc>
                <a:tc>
                  <a:txBody>
                    <a:bodyPr/>
                    <a:lstStyle/>
                    <a:p>
                      <a:pPr indent="0" lvl="0" marL="0" rtl="0" algn="l">
                        <a:spcBef>
                          <a:spcPts val="0"/>
                        </a:spcBef>
                        <a:spcAft>
                          <a:spcPts val="0"/>
                        </a:spcAft>
                        <a:buNone/>
                      </a:pPr>
                      <a:r>
                        <a:rPr lang="en"/>
                        <a:t>0.0087</a:t>
                      </a:r>
                      <a:endParaRPr/>
                    </a:p>
                  </a:txBody>
                  <a:tcPr marT="91425" marB="91425" marR="91425" marL="91425"/>
                </a:tc>
                <a:tc>
                  <a:txBody>
                    <a:bodyPr/>
                    <a:lstStyle/>
                    <a:p>
                      <a:pPr indent="0" lvl="0" marL="0" rtl="0" algn="l">
                        <a:spcBef>
                          <a:spcPts val="0"/>
                        </a:spcBef>
                        <a:spcAft>
                          <a:spcPts val="0"/>
                        </a:spcAft>
                        <a:buNone/>
                      </a:pPr>
                      <a:r>
                        <a:rPr lang="en"/>
                        <a:t>0.04</a:t>
                      </a:r>
                      <a:endParaRPr/>
                    </a:p>
                  </a:txBody>
                  <a:tcPr marT="91425" marB="91425" marR="91425" marL="91425"/>
                </a:tc>
                <a:tc>
                  <a:txBody>
                    <a:bodyPr/>
                    <a:lstStyle/>
                    <a:p>
                      <a:pPr indent="0" lvl="0" marL="0" rtl="0" algn="l">
                        <a:spcBef>
                          <a:spcPts val="0"/>
                        </a:spcBef>
                        <a:spcAft>
                          <a:spcPts val="0"/>
                        </a:spcAft>
                        <a:buNone/>
                      </a:pPr>
                      <a:r>
                        <a:rPr lang="en"/>
                        <a:t>0.024</a:t>
                      </a:r>
                      <a:endParaRPr/>
                    </a:p>
                  </a:txBody>
                  <a:tcPr marT="91425" marB="91425" marR="91425" marL="91425"/>
                </a:tc>
                <a:tc>
                  <a:txBody>
                    <a:bodyPr/>
                    <a:lstStyle/>
                    <a:p>
                      <a:pPr indent="0" lvl="0" marL="0" rtl="0" algn="l">
                        <a:spcBef>
                          <a:spcPts val="0"/>
                        </a:spcBef>
                        <a:spcAft>
                          <a:spcPts val="0"/>
                        </a:spcAft>
                        <a:buNone/>
                      </a:pPr>
                      <a:r>
                        <a:rPr lang="en"/>
                        <a:t>0.06</a:t>
                      </a:r>
                      <a:endParaRPr/>
                    </a:p>
                  </a:txBody>
                  <a:tcPr marT="91425" marB="91425" marR="91425" marL="91425"/>
                </a:tc>
                <a:tc>
                  <a:txBody>
                    <a:bodyPr/>
                    <a:lstStyle/>
                    <a:p>
                      <a:pPr indent="0" lvl="0" marL="0" rtl="0" algn="l">
                        <a:spcBef>
                          <a:spcPts val="0"/>
                        </a:spcBef>
                        <a:spcAft>
                          <a:spcPts val="0"/>
                        </a:spcAft>
                        <a:buNone/>
                      </a:pPr>
                      <a:r>
                        <a:rPr lang="en"/>
                        <a:t>0.017</a:t>
                      </a:r>
                      <a:endParaRPr/>
                    </a:p>
                  </a:txBody>
                  <a:tcPr marT="91425" marB="91425" marR="91425" marL="91425"/>
                </a:tc>
                <a:tc>
                  <a:txBody>
                    <a:bodyPr/>
                    <a:lstStyle/>
                    <a:p>
                      <a:pPr indent="0" lvl="0" marL="0" rtl="0" algn="l">
                        <a:spcBef>
                          <a:spcPts val="0"/>
                        </a:spcBef>
                        <a:spcAft>
                          <a:spcPts val="0"/>
                        </a:spcAft>
                        <a:buNone/>
                      </a:pPr>
                      <a:r>
                        <a:rPr lang="en"/>
                        <a:t>0.027</a:t>
                      </a:r>
                      <a:endParaRPr/>
                    </a:p>
                  </a:txBody>
                  <a:tcPr marT="91425" marB="91425" marR="91425" marL="91425"/>
                </a:tc>
                <a:tc>
                  <a:txBody>
                    <a:bodyPr/>
                    <a:lstStyle/>
                    <a:p>
                      <a:pPr indent="0" lvl="0" marL="0" rtl="0" algn="l">
                        <a:spcBef>
                          <a:spcPts val="0"/>
                        </a:spcBef>
                        <a:spcAft>
                          <a:spcPts val="0"/>
                        </a:spcAft>
                        <a:buNone/>
                      </a:pPr>
                      <a:r>
                        <a:rPr lang="en"/>
                        <a:t>0.037</a:t>
                      </a:r>
                      <a:endParaRPr/>
                    </a:p>
                  </a:txBody>
                  <a:tcPr marT="91425" marB="91425" marR="91425" marL="91425"/>
                </a:tc>
              </a:tr>
            </a:tbl>
          </a:graphicData>
        </a:graphic>
      </p:graphicFrame>
      <p:sp>
        <p:nvSpPr>
          <p:cNvPr id="117" name="Google Shape;117;p23"/>
          <p:cNvSpPr txBox="1"/>
          <p:nvPr/>
        </p:nvSpPr>
        <p:spPr>
          <a:xfrm>
            <a:off x="454925" y="4006200"/>
            <a:ext cx="8078400" cy="9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It is very clear that each following test always increases the r squared value and that test 4 is the best always bettering test three by at least a </a:t>
            </a:r>
            <a:r>
              <a:rPr lang="en" sz="1800">
                <a:solidFill>
                  <a:schemeClr val="dk2"/>
                </a:solidFill>
              </a:rPr>
              <a:t>third of test 4. These results clearly show the importance of test 4 along with the increasing importance of each test</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recap, the first result is that adding each matrix element multiplied by </a:t>
            </a:r>
            <a:r>
              <a:rPr lang="en"/>
              <a:t>every other matrix element to simply a regression of a matrix and its inverse increases the r squared value.</a:t>
            </a:r>
            <a:endParaRPr/>
          </a:p>
          <a:p>
            <a:pPr indent="0" lvl="0" marL="0" rtl="0" algn="l">
              <a:spcBef>
                <a:spcPts val="1200"/>
              </a:spcBef>
              <a:spcAft>
                <a:spcPts val="0"/>
              </a:spcAft>
              <a:buNone/>
            </a:pPr>
            <a:r>
              <a:rPr lang="en"/>
              <a:t>Adding the square of each matrix element to the regression increases the r squared value. </a:t>
            </a:r>
            <a:endParaRPr/>
          </a:p>
          <a:p>
            <a:pPr indent="0" lvl="0" marL="0" rtl="0" algn="l">
              <a:spcBef>
                <a:spcPts val="1200"/>
              </a:spcBef>
              <a:spcAft>
                <a:spcPts val="1200"/>
              </a:spcAft>
              <a:buNone/>
            </a:pPr>
            <a:r>
              <a:rPr lang="en"/>
              <a:t>Using the square of each element further multiplied by every other matrix element, along with the cube of each matrix element increases the r squared value to a level higher then other tests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2</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I </a:t>
            </a:r>
            <a:r>
              <a:rPr lang="en"/>
              <a:t>considered</a:t>
            </a:r>
            <a:r>
              <a:rPr lang="en"/>
              <a:t> many </a:t>
            </a:r>
            <a:r>
              <a:rPr lang="en"/>
              <a:t>different</a:t>
            </a:r>
            <a:r>
              <a:rPr lang="en"/>
              <a:t> combinations of </a:t>
            </a:r>
            <a:r>
              <a:rPr lang="en"/>
              <a:t>different size matrices and larger or smaller integer values, and floating point values and hermitian matrices. I will display results for the following tests</a:t>
            </a:r>
            <a:r>
              <a:rPr lang="en"/>
              <a:t>: </a:t>
            </a:r>
            <a:endParaRPr/>
          </a:p>
          <a:p>
            <a:pPr indent="0" lvl="0" marL="0" rtl="0" algn="l">
              <a:spcBef>
                <a:spcPts val="1200"/>
              </a:spcBef>
              <a:spcAft>
                <a:spcPts val="0"/>
              </a:spcAft>
              <a:buNone/>
            </a:pPr>
            <a:r>
              <a:rPr lang="en"/>
              <a:t>-the same linear regression test from Sprint 1 but with integers from 0-10 and 10000 matrices</a:t>
            </a:r>
            <a:endParaRPr/>
          </a:p>
          <a:p>
            <a:pPr indent="0" lvl="0" marL="0" rtl="0" algn="l">
              <a:spcBef>
                <a:spcPts val="1200"/>
              </a:spcBef>
              <a:spcAft>
                <a:spcPts val="0"/>
              </a:spcAft>
              <a:buNone/>
            </a:pPr>
            <a:r>
              <a:rPr lang="en"/>
              <a:t>-the same linear regression test from Sprint 1 but with integers from 0-20 and 10000 matrices</a:t>
            </a:r>
            <a:endParaRPr/>
          </a:p>
          <a:p>
            <a:pPr indent="0" lvl="0" marL="0" rtl="0" algn="l">
              <a:spcBef>
                <a:spcPts val="1200"/>
              </a:spcBef>
              <a:spcAft>
                <a:spcPts val="0"/>
              </a:spcAft>
              <a:buNone/>
            </a:pPr>
            <a:r>
              <a:rPr lang="en"/>
              <a:t>-the same linear regression test from Sprint 1 but with random floats between 0.5 and 1.9 from and 10000 matrices</a:t>
            </a:r>
            <a:endParaRPr/>
          </a:p>
          <a:p>
            <a:pPr indent="0" lvl="0" marL="0" rtl="0" algn="l">
              <a:spcBef>
                <a:spcPts val="1200"/>
              </a:spcBef>
              <a:spcAft>
                <a:spcPts val="1200"/>
              </a:spcAft>
              <a:buNone/>
            </a:pPr>
            <a:r>
              <a:rPr lang="en"/>
              <a:t>-the same linear regression test from Sprint 1 but with a 3x3 hermitian matrix with values between 0.0 and 1.0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2 results - R Squared values</a:t>
            </a:r>
            <a:endParaRPr/>
          </a:p>
        </p:txBody>
      </p:sp>
      <p:graphicFrame>
        <p:nvGraphicFramePr>
          <p:cNvPr id="135" name="Google Shape;135;p26"/>
          <p:cNvGraphicFramePr/>
          <p:nvPr/>
        </p:nvGraphicFramePr>
        <p:xfrm>
          <a:off x="343525" y="1193675"/>
          <a:ext cx="3000000" cy="3000000"/>
        </p:xfrm>
        <a:graphic>
          <a:graphicData uri="http://schemas.openxmlformats.org/drawingml/2006/table">
            <a:tbl>
              <a:tblPr>
                <a:noFill/>
                <a:tableStyleId>{A0FCEBA7-82EA-4FE0-A67E-0BEBC5712DC4}</a:tableStyleId>
              </a:tblPr>
              <a:tblGrid>
                <a:gridCol w="889200"/>
                <a:gridCol w="889200"/>
                <a:gridCol w="889200"/>
                <a:gridCol w="889200"/>
                <a:gridCol w="8892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Test 1</a:t>
                      </a:r>
                      <a:endParaRPr/>
                    </a:p>
                  </a:txBody>
                  <a:tcPr marT="91425" marB="91425" marR="91425" marL="91425"/>
                </a:tc>
                <a:tc>
                  <a:txBody>
                    <a:bodyPr/>
                    <a:lstStyle/>
                    <a:p>
                      <a:pPr indent="0" lvl="0" marL="0" rtl="0" algn="l">
                        <a:spcBef>
                          <a:spcPts val="0"/>
                        </a:spcBef>
                        <a:spcAft>
                          <a:spcPts val="0"/>
                        </a:spcAft>
                        <a:buNone/>
                      </a:pPr>
                      <a:r>
                        <a:rPr lang="en"/>
                        <a:t>Test 2</a:t>
                      </a:r>
                      <a:endParaRPr/>
                    </a:p>
                  </a:txBody>
                  <a:tcPr marT="91425" marB="91425" marR="91425" marL="91425"/>
                </a:tc>
                <a:tc>
                  <a:txBody>
                    <a:bodyPr/>
                    <a:lstStyle/>
                    <a:p>
                      <a:pPr indent="0" lvl="0" marL="0" rtl="0" algn="l">
                        <a:spcBef>
                          <a:spcPts val="0"/>
                        </a:spcBef>
                        <a:spcAft>
                          <a:spcPts val="0"/>
                        </a:spcAft>
                        <a:buNone/>
                      </a:pPr>
                      <a:r>
                        <a:rPr lang="en"/>
                        <a:t>Test 3</a:t>
                      </a:r>
                      <a:endParaRPr/>
                    </a:p>
                  </a:txBody>
                  <a:tcPr marT="91425" marB="91425" marR="91425" marL="91425"/>
                </a:tc>
                <a:tc>
                  <a:txBody>
                    <a:bodyPr/>
                    <a:lstStyle/>
                    <a:p>
                      <a:pPr indent="0" lvl="0" marL="0" rtl="0" algn="l">
                        <a:spcBef>
                          <a:spcPts val="0"/>
                        </a:spcBef>
                        <a:spcAft>
                          <a:spcPts val="0"/>
                        </a:spcAft>
                        <a:buNone/>
                      </a:pPr>
                      <a:r>
                        <a:rPr lang="en"/>
                        <a:t>Test 4</a:t>
                      </a:r>
                      <a:endParaRPr/>
                    </a:p>
                  </a:txBody>
                  <a:tcPr marT="91425" marB="91425" marR="91425" marL="91425"/>
                </a:tc>
              </a:tr>
              <a:tr h="381000">
                <a:tc>
                  <a:txBody>
                    <a:bodyPr/>
                    <a:lstStyle/>
                    <a:p>
                      <a:pPr indent="0" lvl="0" marL="0" rtl="0" algn="l">
                        <a:spcBef>
                          <a:spcPts val="0"/>
                        </a:spcBef>
                        <a:spcAft>
                          <a:spcPts val="0"/>
                        </a:spcAft>
                        <a:buNone/>
                      </a:pPr>
                      <a:r>
                        <a:rPr lang="en"/>
                        <a:t>Case 1</a:t>
                      </a:r>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highlight>
                            <a:srgbClr val="FFFFFF"/>
                          </a:highlight>
                        </a:rPr>
                        <a:t>0.0005</a:t>
                      </a:r>
                      <a:endParaRPr sz="1000"/>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highlight>
                            <a:srgbClr val="FFFFFF"/>
                          </a:highlight>
                        </a:rPr>
                        <a:t>0.0009</a:t>
                      </a:r>
                      <a:endParaRPr sz="1000">
                        <a:solidFill>
                          <a:schemeClr val="dk1"/>
                        </a:solidFill>
                        <a:highlight>
                          <a:srgbClr val="FFFFFF"/>
                        </a:highlight>
                      </a:endParaRPr>
                    </a:p>
                    <a:p>
                      <a:pPr indent="0" lvl="0" marL="0" rtl="0" algn="l">
                        <a:lnSpc>
                          <a:spcPct val="115000"/>
                        </a:lnSpc>
                        <a:spcBef>
                          <a:spcPts val="0"/>
                        </a:spcBef>
                        <a:spcAft>
                          <a:spcPts val="0"/>
                        </a:spcAft>
                        <a:buNone/>
                      </a:pPr>
                      <a:r>
                        <a:t/>
                      </a:r>
                      <a:endParaRPr sz="10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highlight>
                            <a:srgbClr val="FFFFFF"/>
                          </a:highlight>
                        </a:rPr>
                        <a:t>0.0005</a:t>
                      </a:r>
                      <a:endParaRPr sz="1000">
                        <a:solidFill>
                          <a:schemeClr val="dk1"/>
                        </a:solidFill>
                        <a:highlight>
                          <a:srgbClr val="FFFFFF"/>
                        </a:highlight>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highlight>
                            <a:srgbClr val="FFFFFF"/>
                          </a:highlight>
                        </a:rPr>
                        <a:t>0.0003</a:t>
                      </a:r>
                      <a:endParaRPr sz="1000">
                        <a:solidFill>
                          <a:schemeClr val="dk1"/>
                        </a:solidFill>
                        <a:highlight>
                          <a:srgbClr val="FFFFFF"/>
                        </a:highlight>
                      </a:endParaRPr>
                    </a:p>
                    <a:p>
                      <a:pPr indent="0" lvl="0" marL="0" rtl="0" algn="l">
                        <a:lnSpc>
                          <a:spcPct val="115000"/>
                        </a:lnSpc>
                        <a:spcBef>
                          <a:spcPts val="0"/>
                        </a:spcBef>
                        <a:spcAft>
                          <a:spcPts val="0"/>
                        </a:spcAft>
                        <a:buNone/>
                      </a:pPr>
                      <a:r>
                        <a:t/>
                      </a:r>
                      <a:endParaRPr sz="1000">
                        <a:solidFill>
                          <a:schemeClr val="dk1"/>
                        </a:solidFill>
                        <a:highlight>
                          <a:srgbClr val="FFFFFF"/>
                        </a:highlight>
                      </a:endParaRPr>
                    </a:p>
                  </a:txBody>
                  <a:tcPr marT="91425" marB="91425" marR="91425" marL="91425"/>
                </a:tc>
              </a:tr>
              <a:tr h="381000">
                <a:tc>
                  <a:txBody>
                    <a:bodyPr/>
                    <a:lstStyle/>
                    <a:p>
                      <a:pPr indent="0" lvl="0" marL="0" rtl="0" algn="l">
                        <a:spcBef>
                          <a:spcPts val="0"/>
                        </a:spcBef>
                        <a:spcAft>
                          <a:spcPts val="0"/>
                        </a:spcAft>
                        <a:buNone/>
                      </a:pPr>
                      <a:r>
                        <a:rPr lang="en"/>
                        <a:t>Case 2</a:t>
                      </a:r>
                      <a:endParaRPr/>
                    </a:p>
                  </a:txBody>
                  <a:tcPr marT="91425" marB="91425" marR="91425" marL="91425"/>
                </a:tc>
                <a:tc>
                  <a:txBody>
                    <a:bodyPr/>
                    <a:lstStyle/>
                    <a:p>
                      <a:pPr indent="0" lvl="0" marL="0" rtl="0" algn="l">
                        <a:spcBef>
                          <a:spcPts val="0"/>
                        </a:spcBef>
                        <a:spcAft>
                          <a:spcPts val="0"/>
                        </a:spcAft>
                        <a:buNone/>
                      </a:pPr>
                      <a:r>
                        <a:rPr lang="en" sz="1000"/>
                        <a:t>0.002</a:t>
                      </a:r>
                      <a:endParaRPr sz="1000"/>
                    </a:p>
                  </a:txBody>
                  <a:tcPr marT="91425" marB="91425" marR="91425" marL="91425"/>
                </a:tc>
                <a:tc>
                  <a:txBody>
                    <a:bodyPr/>
                    <a:lstStyle/>
                    <a:p>
                      <a:pPr indent="0" lvl="0" marL="0" rtl="0" algn="l">
                        <a:spcBef>
                          <a:spcPts val="0"/>
                        </a:spcBef>
                        <a:spcAft>
                          <a:spcPts val="0"/>
                        </a:spcAft>
                        <a:buNone/>
                      </a:pPr>
                      <a:r>
                        <a:rPr lang="en" sz="1000"/>
                        <a:t>0.0024</a:t>
                      </a:r>
                      <a:endParaRPr sz="1000"/>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highlight>
                            <a:srgbClr val="FFFFFF"/>
                          </a:highlight>
                        </a:rPr>
                        <a:t>0.002</a:t>
                      </a:r>
                      <a:endParaRPr sz="1000">
                        <a:solidFill>
                          <a:schemeClr val="dk1"/>
                        </a:solidFill>
                      </a:endParaRPr>
                    </a:p>
                    <a:p>
                      <a:pPr indent="0" lvl="0" marL="0" rtl="0" algn="l">
                        <a:spcBef>
                          <a:spcPts val="0"/>
                        </a:spcBef>
                        <a:spcAft>
                          <a:spcPts val="0"/>
                        </a:spcAft>
                        <a:buNone/>
                      </a:pPr>
                      <a:r>
                        <a:t/>
                      </a:r>
                      <a:endParaRPr sz="1000"/>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highlight>
                            <a:srgbClr val="FFFFFF"/>
                          </a:highlight>
                        </a:rPr>
                        <a:t>0.001</a:t>
                      </a:r>
                      <a:endParaRPr sz="1000">
                        <a:solidFill>
                          <a:schemeClr val="dk1"/>
                        </a:solidFill>
                        <a:highlight>
                          <a:srgbClr val="FFFFFF"/>
                        </a:highlight>
                      </a:endParaRPr>
                    </a:p>
                    <a:p>
                      <a:pPr indent="0" lvl="0" marL="0" rtl="0" algn="l">
                        <a:spcBef>
                          <a:spcPts val="0"/>
                        </a:spcBef>
                        <a:spcAft>
                          <a:spcPts val="0"/>
                        </a:spcAft>
                        <a:buNone/>
                      </a:pPr>
                      <a:r>
                        <a:t/>
                      </a:r>
                      <a:endParaRPr sz="1000"/>
                    </a:p>
                  </a:txBody>
                  <a:tcPr marT="91425" marB="91425" marR="91425" marL="91425"/>
                </a:tc>
              </a:tr>
              <a:tr h="381000">
                <a:tc>
                  <a:txBody>
                    <a:bodyPr/>
                    <a:lstStyle/>
                    <a:p>
                      <a:pPr indent="0" lvl="0" marL="0" rtl="0" algn="l">
                        <a:spcBef>
                          <a:spcPts val="0"/>
                        </a:spcBef>
                        <a:spcAft>
                          <a:spcPts val="0"/>
                        </a:spcAft>
                        <a:buNone/>
                      </a:pPr>
                      <a:r>
                        <a:rPr lang="en"/>
                        <a:t>Case 3</a:t>
                      </a:r>
                      <a:endParaRPr/>
                    </a:p>
                  </a:txBody>
                  <a:tcPr marT="91425" marB="91425" marR="91425" marL="91425"/>
                </a:tc>
                <a:tc>
                  <a:txBody>
                    <a:bodyPr/>
                    <a:lstStyle/>
                    <a:p>
                      <a:pPr indent="0" lvl="0" marL="0" rtl="0" algn="l">
                        <a:spcBef>
                          <a:spcPts val="0"/>
                        </a:spcBef>
                        <a:spcAft>
                          <a:spcPts val="0"/>
                        </a:spcAft>
                        <a:buNone/>
                      </a:pPr>
                      <a:r>
                        <a:rPr lang="en" sz="1000"/>
                        <a:t>0.003</a:t>
                      </a:r>
                      <a:endParaRPr sz="1000"/>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highlight>
                            <a:srgbClr val="FFFFFF"/>
                          </a:highlight>
                        </a:rPr>
                        <a:t>0.007</a:t>
                      </a:r>
                      <a:endParaRPr sz="1000"/>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highlight>
                            <a:srgbClr val="FFFFFF"/>
                          </a:highlight>
                        </a:rPr>
                        <a:t>0.003</a:t>
                      </a:r>
                      <a:endParaRPr sz="1000"/>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highlight>
                            <a:srgbClr val="FFFFFF"/>
                          </a:highlight>
                        </a:rPr>
                        <a:t>0.002</a:t>
                      </a:r>
                      <a:endParaRPr sz="1000">
                        <a:solidFill>
                          <a:schemeClr val="dk1"/>
                        </a:solidFill>
                        <a:highlight>
                          <a:srgbClr val="FFFFFF"/>
                        </a:highlight>
                      </a:endParaRPr>
                    </a:p>
                    <a:p>
                      <a:pPr indent="0" lvl="0" marL="0" rtl="0" algn="l">
                        <a:spcBef>
                          <a:spcPts val="0"/>
                        </a:spcBef>
                        <a:spcAft>
                          <a:spcPts val="0"/>
                        </a:spcAft>
                        <a:buNone/>
                      </a:pPr>
                      <a:r>
                        <a:t/>
                      </a:r>
                      <a:endParaRPr sz="1000"/>
                    </a:p>
                  </a:txBody>
                  <a:tcPr marT="91425" marB="91425" marR="91425" marL="91425"/>
                </a:tc>
              </a:tr>
              <a:tr h="425550">
                <a:tc>
                  <a:txBody>
                    <a:bodyPr/>
                    <a:lstStyle/>
                    <a:p>
                      <a:pPr indent="0" lvl="0" marL="0" rtl="0" algn="l">
                        <a:spcBef>
                          <a:spcPts val="0"/>
                        </a:spcBef>
                        <a:spcAft>
                          <a:spcPts val="0"/>
                        </a:spcAft>
                        <a:buNone/>
                      </a:pPr>
                      <a:r>
                        <a:rPr lang="en"/>
                        <a:t>Case 4</a:t>
                      </a:r>
                      <a:endParaRPr/>
                    </a:p>
                  </a:txBody>
                  <a:tcPr marT="91425" marB="91425" marR="91425" marL="91425"/>
                </a:tc>
                <a:tc>
                  <a:txBody>
                    <a:bodyPr/>
                    <a:lstStyle/>
                    <a:p>
                      <a:pPr indent="0" lvl="0" marL="0" rtl="0" algn="l">
                        <a:spcBef>
                          <a:spcPts val="0"/>
                        </a:spcBef>
                        <a:spcAft>
                          <a:spcPts val="0"/>
                        </a:spcAft>
                        <a:buNone/>
                      </a:pPr>
                      <a:r>
                        <a:rPr lang="en" sz="1000"/>
                        <a:t>0.0055</a:t>
                      </a:r>
                      <a:endParaRPr sz="1000"/>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highlight>
                            <a:srgbClr val="FFFFFF"/>
                          </a:highlight>
                        </a:rPr>
                        <a:t>0.011</a:t>
                      </a:r>
                      <a:endParaRPr sz="1000"/>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highlight>
                            <a:srgbClr val="FFFFFF"/>
                          </a:highlight>
                        </a:rPr>
                        <a:t>0.005</a:t>
                      </a:r>
                      <a:endParaRPr sz="1000">
                        <a:solidFill>
                          <a:schemeClr val="dk1"/>
                        </a:solidFill>
                        <a:highlight>
                          <a:srgbClr val="FFFFFF"/>
                        </a:highlight>
                      </a:endParaRPr>
                    </a:p>
                    <a:p>
                      <a:pPr indent="0" lvl="0" marL="0" rtl="0" algn="l">
                        <a:spcBef>
                          <a:spcPts val="0"/>
                        </a:spcBef>
                        <a:spcAft>
                          <a:spcPts val="0"/>
                        </a:spcAft>
                        <a:buNone/>
                      </a:pPr>
                      <a:r>
                        <a:t/>
                      </a:r>
                      <a:endParaRPr sz="1000"/>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highlight>
                            <a:srgbClr val="FFFFFF"/>
                          </a:highlight>
                        </a:rPr>
                        <a:t>0.003</a:t>
                      </a:r>
                      <a:endParaRPr sz="1000">
                        <a:solidFill>
                          <a:schemeClr val="dk1"/>
                        </a:solidFill>
                        <a:highlight>
                          <a:srgbClr val="FFFFFF"/>
                        </a:highlight>
                      </a:endParaRPr>
                    </a:p>
                    <a:p>
                      <a:pPr indent="0" lvl="0" marL="0" rtl="0" algn="l">
                        <a:spcBef>
                          <a:spcPts val="0"/>
                        </a:spcBef>
                        <a:spcAft>
                          <a:spcPts val="0"/>
                        </a:spcAft>
                        <a:buNone/>
                      </a:pPr>
                      <a:r>
                        <a:t/>
                      </a:r>
                      <a:endParaRPr sz="1000"/>
                    </a:p>
                  </a:txBody>
                  <a:tcPr marT="91425" marB="91425" marR="91425" marL="91425"/>
                </a:tc>
              </a:tr>
            </a:tbl>
          </a:graphicData>
        </a:graphic>
      </p:graphicFrame>
      <p:sp>
        <p:nvSpPr>
          <p:cNvPr id="136" name="Google Shape;136;p26"/>
          <p:cNvSpPr txBox="1"/>
          <p:nvPr/>
        </p:nvSpPr>
        <p:spPr>
          <a:xfrm>
            <a:off x="278825" y="3918150"/>
            <a:ext cx="8012400" cy="9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No new results from sprint 1. We see an increase in r squared values throughout the cases as we did with cases from sprint 1. The Hermitian matrix had the same results as non hermitian matrices.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3 - Part 1</a:t>
            </a:r>
            <a:endParaRPr/>
          </a:p>
        </p:txBody>
      </p:sp>
      <p:sp>
        <p:nvSpPr>
          <p:cNvPr id="142" name="Google Shape;142;p27"/>
          <p:cNvSpPr txBox="1"/>
          <p:nvPr>
            <p:ph idx="1" type="body"/>
          </p:nvPr>
        </p:nvSpPr>
        <p:spPr>
          <a:xfrm>
            <a:off x="311700" y="1152475"/>
            <a:ext cx="8060400" cy="1419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-Use a TensorFlow Neural Network to </a:t>
            </a:r>
            <a:r>
              <a:rPr lang="en"/>
              <a:t>attempt to find a model for Eigenvalues, Eigenvectors, sum of eigenvalues and sum of eigenvectors for hermitian and non hermitian matrices</a:t>
            </a:r>
            <a:endParaRPr/>
          </a:p>
          <a:p>
            <a:pPr indent="0" lvl="0" marL="0" rtl="0" algn="l">
              <a:spcBef>
                <a:spcPts val="1200"/>
              </a:spcBef>
              <a:spcAft>
                <a:spcPts val="0"/>
              </a:spcAft>
              <a:buNone/>
            </a:pPr>
            <a:r>
              <a:rPr lang="en"/>
              <a:t>-3x3 matrices with values 0-6 is a good starting point based on reduced complexity. I worked with 12000 randomly generated matrices as my test data</a:t>
            </a:r>
            <a:endParaRPr/>
          </a:p>
          <a:p>
            <a:pPr indent="0" lvl="0" marL="0" rtl="0" algn="l">
              <a:spcBef>
                <a:spcPts val="1200"/>
              </a:spcBef>
              <a:spcAft>
                <a:spcPts val="1200"/>
              </a:spcAft>
              <a:buNone/>
            </a:pPr>
            <a:r>
              <a:rPr lang="en"/>
              <a:t>-I used the following model</a:t>
            </a:r>
            <a:endParaRPr/>
          </a:p>
        </p:txBody>
      </p:sp>
      <p:sp>
        <p:nvSpPr>
          <p:cNvPr id="143" name="Google Shape;143;p27"/>
          <p:cNvSpPr txBox="1"/>
          <p:nvPr/>
        </p:nvSpPr>
        <p:spPr>
          <a:xfrm>
            <a:off x="418275" y="2656150"/>
            <a:ext cx="3786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 Create a new sequential model</a:t>
            </a:r>
            <a:endParaRPr sz="1200"/>
          </a:p>
          <a:p>
            <a:pPr indent="0" lvl="0" marL="0" rtl="0" algn="l">
              <a:spcBef>
                <a:spcPts val="0"/>
              </a:spcBef>
              <a:spcAft>
                <a:spcPts val="0"/>
              </a:spcAft>
              <a:buNone/>
            </a:pPr>
            <a:r>
              <a:rPr lang="en" sz="1200"/>
              <a:t>model = keras.Sequential()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Declare the hidden layers</a:t>
            </a:r>
            <a:endParaRPr sz="1200"/>
          </a:p>
          <a:p>
            <a:pPr indent="0" lvl="0" marL="0" rtl="0" algn="l">
              <a:spcBef>
                <a:spcPts val="0"/>
              </a:spcBef>
              <a:spcAft>
                <a:spcPts val="0"/>
              </a:spcAft>
              <a:buNone/>
            </a:pPr>
            <a:r>
              <a:rPr lang="en" sz="1200"/>
              <a:t>model.add(layers.Dense(120, activation="relu"))</a:t>
            </a:r>
            <a:endParaRPr sz="1200"/>
          </a:p>
          <a:p>
            <a:pPr indent="0" lvl="0" marL="0" rtl="0" algn="l">
              <a:spcBef>
                <a:spcPts val="0"/>
              </a:spcBef>
              <a:spcAft>
                <a:spcPts val="0"/>
              </a:spcAft>
              <a:buNone/>
            </a:pPr>
            <a:r>
              <a:rPr lang="en" sz="1200"/>
              <a:t>model.add(layers.Dense(120, activation="relu"))</a:t>
            </a:r>
            <a:endParaRPr sz="1200"/>
          </a:p>
          <a:p>
            <a:pPr indent="0" lvl="0" marL="0" rtl="0" algn="l">
              <a:spcBef>
                <a:spcPts val="0"/>
              </a:spcBef>
              <a:spcAft>
                <a:spcPts val="0"/>
              </a:spcAft>
              <a:buNone/>
            </a:pPr>
            <a:r>
              <a:rPr lang="en" sz="1200"/>
              <a:t>model.add(layers.Dense(120, activation="relu"))</a:t>
            </a:r>
            <a:endParaRPr sz="1200"/>
          </a:p>
          <a:p>
            <a:pPr indent="0" lvl="0" marL="0" rtl="0" algn="l">
              <a:spcBef>
                <a:spcPts val="0"/>
              </a:spcBef>
              <a:spcAft>
                <a:spcPts val="0"/>
              </a:spcAft>
              <a:buNone/>
            </a:pPr>
            <a:r>
              <a:rPr lang="en" sz="1200"/>
              <a:t>model.add(layers.Dense(60, activation="relu"))</a:t>
            </a:r>
            <a:endParaRPr sz="1200"/>
          </a:p>
          <a:p>
            <a:pPr indent="0" lvl="0" marL="0" rtl="0" algn="l">
              <a:spcBef>
                <a:spcPts val="0"/>
              </a:spcBef>
              <a:spcAft>
                <a:spcPts val="0"/>
              </a:spcAft>
              <a:buNone/>
            </a:pPr>
            <a:r>
              <a:rPr lang="en" sz="1200"/>
              <a:t>model.add(layers.Dense(30, activation="relu"))</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Declare the output layer</a:t>
            </a:r>
            <a:endParaRPr sz="1200"/>
          </a:p>
          <a:p>
            <a:pPr indent="0" lvl="0" marL="0" rtl="0" algn="l">
              <a:spcBef>
                <a:spcPts val="0"/>
              </a:spcBef>
              <a:spcAft>
                <a:spcPts val="0"/>
              </a:spcAft>
              <a:buNone/>
            </a:pPr>
            <a:r>
              <a:rPr lang="en" sz="1200"/>
              <a:t>model.add(layers.Dense(12, activation="linear"))</a:t>
            </a:r>
            <a:endParaRPr sz="1200"/>
          </a:p>
        </p:txBody>
      </p:sp>
      <p:sp>
        <p:nvSpPr>
          <p:cNvPr id="144" name="Google Shape;144;p27"/>
          <p:cNvSpPr txBox="1"/>
          <p:nvPr>
            <p:ph idx="1" type="body"/>
          </p:nvPr>
        </p:nvSpPr>
        <p:spPr>
          <a:xfrm>
            <a:off x="4263025" y="2656150"/>
            <a:ext cx="4188000" cy="214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 = </a:t>
            </a:r>
            <a:r>
              <a:rPr b="1" i="1" lang="en" sz="2000">
                <a:solidFill>
                  <a:srgbClr val="273239"/>
                </a:solidFill>
                <a:highlight>
                  <a:srgbClr val="F9F9F9"/>
                </a:highlight>
                <a:latin typeface="Nunito"/>
                <a:ea typeface="Nunito"/>
                <a:cs typeface="Nunito"/>
                <a:sym typeface="Nunito"/>
              </a:rPr>
              <a:t>λv</a:t>
            </a:r>
            <a:endParaRPr b="1" i="1" sz="2000">
              <a:solidFill>
                <a:srgbClr val="273239"/>
              </a:solidFill>
              <a:highlight>
                <a:srgbClr val="F9F9F9"/>
              </a:highlight>
              <a:latin typeface="Nunito"/>
              <a:ea typeface="Nunito"/>
              <a:cs typeface="Nunito"/>
              <a:sym typeface="Nunito"/>
            </a:endParaRPr>
          </a:p>
          <a:p>
            <a:pPr indent="0" lvl="0" marL="0" rtl="0" algn="l">
              <a:spcBef>
                <a:spcPts val="1200"/>
              </a:spcBef>
              <a:spcAft>
                <a:spcPts val="0"/>
              </a:spcAft>
              <a:buNone/>
            </a:pPr>
            <a:r>
              <a:rPr lang="en"/>
              <a:t>A is a matrix</a:t>
            </a:r>
            <a:endParaRPr/>
          </a:p>
          <a:p>
            <a:pPr indent="0" lvl="0" marL="0" rtl="0" algn="l">
              <a:spcBef>
                <a:spcPts val="1200"/>
              </a:spcBef>
              <a:spcAft>
                <a:spcPts val="0"/>
              </a:spcAft>
              <a:buNone/>
            </a:pPr>
            <a:r>
              <a:rPr lang="en"/>
              <a:t>v are the eigenvectors</a:t>
            </a:r>
            <a:endParaRPr/>
          </a:p>
          <a:p>
            <a:pPr indent="0" lvl="0" marL="0" rtl="0" algn="l">
              <a:spcBef>
                <a:spcPts val="1200"/>
              </a:spcBef>
              <a:spcAft>
                <a:spcPts val="1200"/>
              </a:spcAft>
              <a:buClr>
                <a:schemeClr val="dk1"/>
              </a:buClr>
              <a:buSzPts val="1100"/>
              <a:buFont typeface="Arial"/>
              <a:buNone/>
            </a:pPr>
            <a:r>
              <a:rPr lang="en"/>
              <a:t>Lamba are the eigenvalues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3 - Part 1</a:t>
            </a:r>
            <a:endParaRPr/>
          </a:p>
        </p:txBody>
      </p:sp>
      <p:sp>
        <p:nvSpPr>
          <p:cNvPr id="150" name="Google Shape;150;p28"/>
          <p:cNvSpPr txBox="1"/>
          <p:nvPr>
            <p:ph idx="1" type="body"/>
          </p:nvPr>
        </p:nvSpPr>
        <p:spPr>
          <a:xfrm>
            <a:off x="311700" y="1152475"/>
            <a:ext cx="8520600" cy="39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invertible matrix and its inverse have the same </a:t>
            </a:r>
            <a:r>
              <a:rPr lang="en"/>
              <a:t>eigenvectors</a:t>
            </a:r>
            <a:r>
              <a:rPr lang="en"/>
              <a:t>. Eigenvalues are related as per the previous slide. If a good </a:t>
            </a:r>
            <a:r>
              <a:rPr lang="en"/>
              <a:t>tensorflow</a:t>
            </a:r>
            <a:r>
              <a:rPr lang="en"/>
              <a:t> neural network can be found for </a:t>
            </a:r>
            <a:r>
              <a:rPr lang="en"/>
              <a:t>eigenvalues</a:t>
            </a:r>
            <a:r>
              <a:rPr lang="en"/>
              <a:t> and </a:t>
            </a:r>
            <a:r>
              <a:rPr lang="en"/>
              <a:t>eigenvalues</a:t>
            </a:r>
            <a:r>
              <a:rPr lang="en"/>
              <a:t> it would be a good step towards a machine learning solution for matrix inversion</a:t>
            </a:r>
            <a:endParaRPr/>
          </a:p>
          <a:p>
            <a:pPr indent="0" lvl="0" marL="0" rtl="0" algn="l">
              <a:spcBef>
                <a:spcPts val="1200"/>
              </a:spcBef>
              <a:spcAft>
                <a:spcPts val="0"/>
              </a:spcAft>
              <a:buNone/>
            </a:pPr>
            <a:r>
              <a:rPr lang="en"/>
              <a:t>Model results:</a:t>
            </a:r>
            <a:endParaRPr/>
          </a:p>
          <a:p>
            <a:pPr indent="0" lvl="0" marL="0" rtl="0" algn="l">
              <a:spcBef>
                <a:spcPts val="1200"/>
              </a:spcBef>
              <a:spcAft>
                <a:spcPts val="0"/>
              </a:spcAft>
              <a:buNone/>
            </a:pPr>
            <a:r>
              <a:rPr lang="en"/>
              <a:t>Hermitian matrix - eigenvectors: </a:t>
            </a:r>
            <a:r>
              <a:rPr b="1" lang="en"/>
              <a:t>0.024</a:t>
            </a:r>
            <a:r>
              <a:rPr lang="en"/>
              <a:t>  - </a:t>
            </a:r>
            <a:r>
              <a:rPr lang="en"/>
              <a:t>eigenvalues</a:t>
            </a:r>
            <a:r>
              <a:rPr lang="en"/>
              <a:t>: 	</a:t>
            </a:r>
            <a:r>
              <a:rPr b="1" lang="en"/>
              <a:t>0.2148</a:t>
            </a:r>
            <a:endParaRPr b="1"/>
          </a:p>
          <a:p>
            <a:pPr indent="0" lvl="0" marL="0" rtl="0" algn="l">
              <a:spcBef>
                <a:spcPts val="1200"/>
              </a:spcBef>
              <a:spcAft>
                <a:spcPts val="0"/>
              </a:spcAft>
              <a:buNone/>
            </a:pPr>
            <a:r>
              <a:rPr lang="en"/>
              <a:t>Non Hermitian Matrix - eigenvectors:  </a:t>
            </a:r>
            <a:r>
              <a:rPr b="1" lang="en"/>
              <a:t>0.026</a:t>
            </a:r>
            <a:r>
              <a:rPr lang="en"/>
              <a:t> - eigenvalues: </a:t>
            </a:r>
            <a:r>
              <a:rPr b="1" lang="en"/>
              <a:t>0.059</a:t>
            </a:r>
            <a:endParaRPr b="1"/>
          </a:p>
          <a:p>
            <a:pPr indent="0" lvl="0" marL="0" rtl="0" algn="l">
              <a:spcBef>
                <a:spcPts val="1200"/>
              </a:spcBef>
              <a:spcAft>
                <a:spcPts val="1200"/>
              </a:spcAft>
              <a:buNone/>
            </a:pPr>
            <a:br>
              <a:rPr lang="en"/>
            </a:br>
            <a:r>
              <a:rPr lang="en"/>
              <a:t>0.2148 for Hermitian Matrix eigenvalues is an interesting result but not suitable for a matrix inversion solution.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842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3 - Part 1</a:t>
            </a:r>
            <a:endParaRPr/>
          </a:p>
        </p:txBody>
      </p:sp>
      <p:sp>
        <p:nvSpPr>
          <p:cNvPr id="156" name="Google Shape;156;p29"/>
          <p:cNvSpPr txBox="1"/>
          <p:nvPr>
            <p:ph idx="1" type="body"/>
          </p:nvPr>
        </p:nvSpPr>
        <p:spPr>
          <a:xfrm>
            <a:off x="124725" y="1152475"/>
            <a:ext cx="88782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Looking for further patterns with tensorflow I modelled sum of eigenvectors and eigenvalues for Hermitian and Non Hermitian Matrices</a:t>
            </a:r>
            <a:endParaRPr/>
          </a:p>
          <a:p>
            <a:pPr indent="0" lvl="0" marL="0" rtl="0" algn="l">
              <a:spcBef>
                <a:spcPts val="1200"/>
              </a:spcBef>
              <a:spcAft>
                <a:spcPts val="0"/>
              </a:spcAft>
              <a:buNone/>
            </a:pPr>
            <a:r>
              <a:rPr lang="en"/>
              <a:t>Hermitian Matrices - sum of eigenvectors: </a:t>
            </a:r>
            <a:r>
              <a:rPr b="1" lang="en"/>
              <a:t>0.0567</a:t>
            </a:r>
            <a:r>
              <a:rPr lang="en"/>
              <a:t>   - sum of eigenvalues: </a:t>
            </a:r>
            <a:r>
              <a:rPr b="1" lang="en"/>
              <a:t>0.111</a:t>
            </a:r>
            <a:endParaRPr b="1"/>
          </a:p>
          <a:p>
            <a:pPr indent="0" lvl="0" marL="0" rtl="0" algn="l">
              <a:spcBef>
                <a:spcPts val="1200"/>
              </a:spcBef>
              <a:spcAft>
                <a:spcPts val="0"/>
              </a:spcAft>
              <a:buNone/>
            </a:pPr>
            <a:r>
              <a:rPr lang="en"/>
              <a:t>Non </a:t>
            </a:r>
            <a:r>
              <a:rPr lang="en"/>
              <a:t>Hermitian Matrices - sum of eigenvectors: </a:t>
            </a:r>
            <a:r>
              <a:rPr b="1" lang="en"/>
              <a:t>0.0528 </a:t>
            </a:r>
            <a:r>
              <a:rPr lang="en"/>
              <a:t> - sum of eigenvalues: </a:t>
            </a:r>
            <a:r>
              <a:rPr b="1" lang="en"/>
              <a:t>0.0397</a:t>
            </a:r>
            <a:endParaRPr b="1"/>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
              <a:t>It’s very interesting how sum of eigenvalues is less predictable for non hermitian matrices, clearly the sum of eigenvalues is more predictable with a neural network for hermitian/symmetric matrices. Unfortunately the model is not reliable enough for these metrics.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3 - Part 2</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Inverse of a </a:t>
            </a:r>
            <a:r>
              <a:rPr lang="en"/>
              <a:t>matrix</a:t>
            </a:r>
            <a:r>
              <a:rPr lang="en"/>
              <a:t> can be quantified by the adjoint matrix and its determinant</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Inv = Adj Matrix / Determinant</a:t>
            </a:r>
            <a:endParaRPr/>
          </a:p>
          <a:p>
            <a:pPr indent="0" lvl="0" marL="0" rtl="0" algn="l">
              <a:spcBef>
                <a:spcPts val="1200"/>
              </a:spcBef>
              <a:spcAft>
                <a:spcPts val="0"/>
              </a:spcAft>
              <a:buClr>
                <a:schemeClr val="dk1"/>
              </a:buClr>
              <a:buSzPts val="1100"/>
              <a:buFont typeface="Arial"/>
              <a:buNone/>
            </a:pPr>
            <a:r>
              <a:rPr lang="en"/>
              <a:t>Adj Matrix = matrix of cofactors transposed</a:t>
            </a:r>
            <a:endParaRPr/>
          </a:p>
          <a:p>
            <a:pPr indent="0" lvl="0" marL="0" rtl="0" algn="l">
              <a:spcBef>
                <a:spcPts val="1200"/>
              </a:spcBef>
              <a:spcAft>
                <a:spcPts val="0"/>
              </a:spcAft>
              <a:buClr>
                <a:schemeClr val="dk1"/>
              </a:buClr>
              <a:buSzPts val="1100"/>
              <a:buFont typeface="Arial"/>
              <a:buNone/>
            </a:pPr>
            <a:r>
              <a:rPr lang="en" sz="1500">
                <a:solidFill>
                  <a:srgbClr val="111111"/>
                </a:solidFill>
                <a:highlight>
                  <a:srgbClr val="FFFFFF"/>
                </a:highlight>
                <a:latin typeface="Roboto"/>
                <a:ea typeface="Roboto"/>
                <a:cs typeface="Roboto"/>
                <a:sym typeface="Roboto"/>
              </a:rPr>
              <a:t>A cofactor matrix is a </a:t>
            </a:r>
            <a:r>
              <a:rPr b="1" lang="en" sz="1500">
                <a:solidFill>
                  <a:srgbClr val="111111"/>
                </a:solidFill>
                <a:latin typeface="Roboto"/>
                <a:ea typeface="Roboto"/>
                <a:cs typeface="Roboto"/>
                <a:sym typeface="Roboto"/>
              </a:rPr>
              <a:t>matrix that comprises the cofactors of each element in a matrix</a:t>
            </a:r>
            <a:r>
              <a:rPr lang="en" sz="1500">
                <a:solidFill>
                  <a:srgbClr val="111111"/>
                </a:solidFill>
                <a:highlight>
                  <a:srgbClr val="FFFFFF"/>
                </a:highlight>
                <a:latin typeface="Roboto"/>
                <a:ea typeface="Roboto"/>
                <a:cs typeface="Roboto"/>
                <a:sym typeface="Roboto"/>
              </a:rPr>
              <a:t>. A cofactor is a number obtained when the minor Mij of the element aij is multiplied by the (-1)i+j. i and j represent the row and column of the particular element whose cofactor is being determined.</a:t>
            </a:r>
            <a:endParaRPr sz="1500">
              <a:solidFill>
                <a:srgbClr val="111111"/>
              </a:solidFill>
              <a:highlight>
                <a:srgbClr val="FFFFFF"/>
              </a:highlight>
              <a:latin typeface="Roboto"/>
              <a:ea typeface="Roboto"/>
              <a:cs typeface="Roboto"/>
              <a:sym typeface="Roboto"/>
            </a:endParaRPr>
          </a:p>
          <a:p>
            <a:pPr indent="0" lvl="0" marL="0" rtl="0" algn="l">
              <a:spcBef>
                <a:spcPts val="1200"/>
              </a:spcBef>
              <a:spcAft>
                <a:spcPts val="1200"/>
              </a:spcAft>
              <a:buClr>
                <a:schemeClr val="dk1"/>
              </a:buClr>
              <a:buSzPts val="1100"/>
              <a:buFont typeface="Arial"/>
              <a:buNone/>
            </a:pPr>
            <a:r>
              <a:rPr lang="en" sz="1500">
                <a:solidFill>
                  <a:srgbClr val="111111"/>
                </a:solidFill>
                <a:highlight>
                  <a:srgbClr val="FFFFFF"/>
                </a:highlight>
                <a:latin typeface="Roboto"/>
                <a:ea typeface="Roboto"/>
                <a:cs typeface="Roboto"/>
                <a:sym typeface="Roboto"/>
              </a:rPr>
              <a:t>Source: wikipedia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3 - Part 2</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have some interesting results to share with linear regression to determine the adjoint matrix from a 3x3 matrix with integers between 0-6.</a:t>
            </a:r>
            <a:endParaRPr/>
          </a:p>
          <a:p>
            <a:pPr indent="0" lvl="0" marL="0" rtl="0" algn="l">
              <a:spcBef>
                <a:spcPts val="1200"/>
              </a:spcBef>
              <a:spcAft>
                <a:spcPts val="1200"/>
              </a:spcAft>
              <a:buNone/>
            </a:pPr>
            <a:r>
              <a:rPr lang="en"/>
              <a:t>Using my analysis from Sprint 1, but seeking an adjoint </a:t>
            </a:r>
            <a:r>
              <a:rPr lang="en"/>
              <a:t>instead of an inverse; remember an inverse is the adjoint divided by the determinant, I achieved an r squared value of 0.82 averaged across each cell of the adjoint using linear regression on cells of the original matrix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Matrix Inversion</a:t>
            </a:r>
            <a:endParaRPr/>
          </a:p>
        </p:txBody>
      </p:sp>
      <p:pic>
        <p:nvPicPr>
          <p:cNvPr id="60" name="Google Shape;60;p14"/>
          <p:cNvPicPr preferRelativeResize="0"/>
          <p:nvPr/>
        </p:nvPicPr>
        <p:blipFill>
          <a:blip r:embed="rId3">
            <a:alphaModFix/>
          </a:blip>
          <a:stretch>
            <a:fillRect/>
          </a:stretch>
        </p:blipFill>
        <p:spPr>
          <a:xfrm>
            <a:off x="380050" y="1170125"/>
            <a:ext cx="4191943" cy="3820975"/>
          </a:xfrm>
          <a:prstGeom prst="rect">
            <a:avLst/>
          </a:prstGeom>
          <a:noFill/>
          <a:ln>
            <a:noFill/>
          </a:ln>
        </p:spPr>
      </p:pic>
      <p:sp>
        <p:nvSpPr>
          <p:cNvPr id="61" name="Google Shape;61;p14"/>
          <p:cNvSpPr txBox="1"/>
          <p:nvPr/>
        </p:nvSpPr>
        <p:spPr>
          <a:xfrm>
            <a:off x="6478900" y="4417100"/>
            <a:ext cx="23535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Source: </a:t>
            </a:r>
            <a:r>
              <a:rPr lang="en" sz="1100" u="sng">
                <a:solidFill>
                  <a:schemeClr val="hlink"/>
                </a:solidFill>
                <a:hlinkClick r:id="rId4"/>
              </a:rPr>
              <a:t>Inverse of a Matrix (mathsisfun.com)</a:t>
            </a: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 3 - Part 2</a:t>
            </a:r>
            <a:endParaRPr/>
          </a:p>
        </p:txBody>
      </p:sp>
      <p:pic>
        <p:nvPicPr>
          <p:cNvPr id="174" name="Google Shape;174;p32"/>
          <p:cNvPicPr preferRelativeResize="0"/>
          <p:nvPr/>
        </p:nvPicPr>
        <p:blipFill>
          <a:blip r:embed="rId3">
            <a:alphaModFix/>
          </a:blip>
          <a:stretch>
            <a:fillRect/>
          </a:stretch>
        </p:blipFill>
        <p:spPr>
          <a:xfrm>
            <a:off x="1811425" y="986700"/>
            <a:ext cx="5330348" cy="38209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3 - Part 2</a:t>
            </a:r>
            <a:endParaRPr/>
          </a:p>
        </p:txBody>
      </p:sp>
      <p:sp>
        <p:nvSpPr>
          <p:cNvPr id="180" name="Google Shape;18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following were the tests I included in my sprint 1 report:</a:t>
            </a:r>
            <a:endParaRPr/>
          </a:p>
          <a:p>
            <a:pPr indent="0" lvl="0" marL="0" rtl="0" algn="l">
              <a:spcBef>
                <a:spcPts val="1200"/>
              </a:spcBef>
              <a:spcAft>
                <a:spcPts val="0"/>
              </a:spcAft>
              <a:buClr>
                <a:schemeClr val="dk1"/>
              </a:buClr>
              <a:buSzPct val="61111"/>
              <a:buFont typeface="Arial"/>
              <a:buNone/>
            </a:pPr>
            <a:r>
              <a:rPr lang="en"/>
              <a:t>Test 1: linear regression between matrix elements and inverse matrix elements</a:t>
            </a:r>
            <a:endParaRPr/>
          </a:p>
          <a:p>
            <a:pPr indent="0" lvl="0" marL="0" rtl="0" algn="l">
              <a:spcBef>
                <a:spcPts val="1200"/>
              </a:spcBef>
              <a:spcAft>
                <a:spcPts val="0"/>
              </a:spcAft>
              <a:buClr>
                <a:schemeClr val="dk1"/>
              </a:buClr>
              <a:buSzPct val="61111"/>
              <a:buFont typeface="Arial"/>
              <a:buNone/>
            </a:pPr>
            <a:r>
              <a:rPr lang="en"/>
              <a:t>Test 2: linear regression with test 1 and all possible combinations of one matrix element multiplied by every other matrix element</a:t>
            </a:r>
            <a:endParaRPr/>
          </a:p>
          <a:p>
            <a:pPr indent="0" lvl="0" marL="0" rtl="0" algn="l">
              <a:spcBef>
                <a:spcPts val="1200"/>
              </a:spcBef>
              <a:spcAft>
                <a:spcPts val="0"/>
              </a:spcAft>
              <a:buClr>
                <a:schemeClr val="dk1"/>
              </a:buClr>
              <a:buSzPct val="61111"/>
              <a:buFont typeface="Arial"/>
              <a:buNone/>
            </a:pPr>
            <a:r>
              <a:rPr lang="en"/>
              <a:t>Test 3: linear regression with test 2 and the square of each matrix element</a:t>
            </a:r>
            <a:endParaRPr/>
          </a:p>
          <a:p>
            <a:pPr indent="0" lvl="0" marL="0" rtl="0" algn="l">
              <a:spcBef>
                <a:spcPts val="1200"/>
              </a:spcBef>
              <a:spcAft>
                <a:spcPts val="0"/>
              </a:spcAft>
              <a:buNone/>
            </a:pPr>
            <a:r>
              <a:rPr lang="en"/>
              <a:t>Test 4: linear regression with test 1 and all possible combinations of one matrix element squared and multiplied by every other matrix element and the cube of each matrix element</a:t>
            </a:r>
            <a:endParaRPr/>
          </a:p>
          <a:p>
            <a:pPr indent="0" lvl="0" marL="0" rtl="0" algn="l">
              <a:spcBef>
                <a:spcPts val="1200"/>
              </a:spcBef>
              <a:spcAft>
                <a:spcPts val="0"/>
              </a:spcAft>
              <a:buNone/>
            </a:pPr>
            <a:r>
              <a:rPr lang="en"/>
              <a:t>Each successive test provided a better model with different sets of matrices however the best r squared value achieved was 0.06. With Test 2 on adjoint matrices instead of inverses I found 1.0 </a:t>
            </a:r>
            <a:endParaRPr/>
          </a:p>
          <a:p>
            <a:pPr indent="0" lvl="0" marL="0" rtl="0" algn="l">
              <a:spcBef>
                <a:spcPts val="1200"/>
              </a:spcBef>
              <a:spcAft>
                <a:spcPts val="1200"/>
              </a:spcAft>
              <a:buClr>
                <a:schemeClr val="dk1"/>
              </a:buClr>
              <a:buSzPct val="61111"/>
              <a:buFont typeface="Arial"/>
              <a:buNone/>
            </a:pPr>
            <a:r>
              <a:rPr lang="en"/>
              <a:t>That’s right, a perfect fit!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 3 - Part 2</a:t>
            </a:r>
            <a:endParaRPr/>
          </a:p>
        </p:txBody>
      </p:sp>
      <p:pic>
        <p:nvPicPr>
          <p:cNvPr id="186" name="Google Shape;186;p34"/>
          <p:cNvPicPr preferRelativeResize="0"/>
          <p:nvPr/>
        </p:nvPicPr>
        <p:blipFill>
          <a:blip r:embed="rId3">
            <a:alphaModFix/>
          </a:blip>
          <a:stretch>
            <a:fillRect/>
          </a:stretch>
        </p:blipFill>
        <p:spPr>
          <a:xfrm>
            <a:off x="1854650" y="1017725"/>
            <a:ext cx="5368559" cy="3820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3 - Part 2</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does this mean? The adjoint matrix of a 3x3 matrix for integers can be fit to a linear regression with terms of each matrix element multiplied by every other </a:t>
            </a:r>
            <a:r>
              <a:rPr lang="en"/>
              <a:t>matrix</a:t>
            </a:r>
            <a:r>
              <a:rPr lang="en"/>
              <a:t> element. </a:t>
            </a:r>
            <a:endParaRPr/>
          </a:p>
          <a:p>
            <a:pPr indent="0" lvl="0" marL="0" rtl="0" algn="l">
              <a:spcBef>
                <a:spcPts val="1200"/>
              </a:spcBef>
              <a:spcAft>
                <a:spcPts val="0"/>
              </a:spcAft>
              <a:buNone/>
            </a:pPr>
            <a:r>
              <a:rPr lang="en"/>
              <a:t>It is possible that this is the </a:t>
            </a:r>
            <a:r>
              <a:rPr lang="en"/>
              <a:t>nature of the formula for the adjoint of a 3x3 matrix.</a:t>
            </a:r>
            <a:endParaRPr/>
          </a:p>
          <a:p>
            <a:pPr indent="0" lvl="0" marL="0" rtl="0" algn="l">
              <a:spcBef>
                <a:spcPts val="1200"/>
              </a:spcBef>
              <a:spcAft>
                <a:spcPts val="0"/>
              </a:spcAft>
              <a:buNone/>
            </a:pPr>
            <a:r>
              <a:rPr lang="en"/>
              <a:t>Further investigation is required to determine if this property works for larger matrices, as well as matrices that contain terms other than integers. </a:t>
            </a:r>
            <a:endParaRPr/>
          </a:p>
          <a:p>
            <a:pPr indent="0" lvl="0" marL="0" rtl="0" algn="l">
              <a:spcBef>
                <a:spcPts val="1200"/>
              </a:spcBef>
              <a:spcAft>
                <a:spcPts val="1200"/>
              </a:spcAft>
              <a:buNone/>
            </a:pPr>
            <a:r>
              <a:rPr lang="en"/>
              <a:t>The model will need to be tested in numpy to see if it is faster then the current formula for calculating the adjoint of a 3x3 matrix.</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Slide 3 - Part 2</a:t>
            </a:r>
            <a:endParaRPr/>
          </a:p>
        </p:txBody>
      </p:sp>
      <p:sp>
        <p:nvSpPr>
          <p:cNvPr id="198" name="Google Shape;198;p36"/>
          <p:cNvSpPr txBox="1"/>
          <p:nvPr>
            <p:ph idx="1" type="body"/>
          </p:nvPr>
        </p:nvSpPr>
        <p:spPr>
          <a:xfrm>
            <a:off x="311700" y="1152475"/>
            <a:ext cx="8520600" cy="3957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lang="en"/>
              <a:t>Some interesting results for a 4x4 matrix, some cells were able to match well, however other cells had different behavior</a:t>
            </a:r>
            <a:endParaRPr/>
          </a:p>
        </p:txBody>
      </p:sp>
      <p:pic>
        <p:nvPicPr>
          <p:cNvPr id="199" name="Google Shape;199;p36"/>
          <p:cNvPicPr preferRelativeResize="0"/>
          <p:nvPr/>
        </p:nvPicPr>
        <p:blipFill>
          <a:blip r:embed="rId3">
            <a:alphaModFix/>
          </a:blip>
          <a:stretch>
            <a:fillRect/>
          </a:stretch>
        </p:blipFill>
        <p:spPr>
          <a:xfrm>
            <a:off x="152400" y="1700575"/>
            <a:ext cx="4520007" cy="3290524"/>
          </a:xfrm>
          <a:prstGeom prst="rect">
            <a:avLst/>
          </a:prstGeom>
          <a:noFill/>
          <a:ln>
            <a:noFill/>
          </a:ln>
        </p:spPr>
      </p:pic>
      <p:pic>
        <p:nvPicPr>
          <p:cNvPr id="200" name="Google Shape;200;p36"/>
          <p:cNvPicPr preferRelativeResize="0"/>
          <p:nvPr/>
        </p:nvPicPr>
        <p:blipFill>
          <a:blip r:embed="rId4">
            <a:alphaModFix/>
          </a:blip>
          <a:stretch>
            <a:fillRect/>
          </a:stretch>
        </p:blipFill>
        <p:spPr>
          <a:xfrm>
            <a:off x="4824800" y="1700575"/>
            <a:ext cx="4166801" cy="32905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3 - Part 2</a:t>
            </a:r>
            <a:endParaRPr/>
          </a:p>
        </p:txBody>
      </p:sp>
      <p:pic>
        <p:nvPicPr>
          <p:cNvPr id="206" name="Google Shape;206;p37"/>
          <p:cNvPicPr preferRelativeResize="0"/>
          <p:nvPr/>
        </p:nvPicPr>
        <p:blipFill>
          <a:blip r:embed="rId3">
            <a:alphaModFix/>
          </a:blip>
          <a:stretch>
            <a:fillRect/>
          </a:stretch>
        </p:blipFill>
        <p:spPr>
          <a:xfrm>
            <a:off x="152400" y="1170125"/>
            <a:ext cx="4563101" cy="3254299"/>
          </a:xfrm>
          <a:prstGeom prst="rect">
            <a:avLst/>
          </a:prstGeom>
          <a:noFill/>
          <a:ln>
            <a:noFill/>
          </a:ln>
        </p:spPr>
      </p:pic>
      <p:pic>
        <p:nvPicPr>
          <p:cNvPr id="207" name="Google Shape;207;p37"/>
          <p:cNvPicPr preferRelativeResize="0"/>
          <p:nvPr/>
        </p:nvPicPr>
        <p:blipFill>
          <a:blip r:embed="rId4">
            <a:alphaModFix/>
          </a:blip>
          <a:stretch>
            <a:fillRect/>
          </a:stretch>
        </p:blipFill>
        <p:spPr>
          <a:xfrm>
            <a:off x="4867900" y="1170125"/>
            <a:ext cx="4123700" cy="3254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3 - Part 2</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83% is the best r squared value </a:t>
            </a:r>
            <a:r>
              <a:rPr lang="en"/>
              <a:t>achieved</a:t>
            </a:r>
            <a:r>
              <a:rPr lang="en"/>
              <a:t> for 4x4 matrices. Test 3 is the best parameters which were. So clearly the good result for a 3x3 matrix is </a:t>
            </a:r>
            <a:r>
              <a:rPr lang="en"/>
              <a:t>related</a:t>
            </a:r>
            <a:r>
              <a:rPr lang="en"/>
              <a:t> to the formula for an adjoint for a 3x3 matrix. And not reproducible for larger matrices. Further investigation is required for larger 5x5 matrices and larger along with matrices with decimal instead of integer components. </a:t>
            </a:r>
            <a:endParaRPr/>
          </a:p>
          <a:p>
            <a:pPr indent="0" lvl="0" marL="0" rtl="0" algn="l">
              <a:spcBef>
                <a:spcPts val="1200"/>
              </a:spcBef>
              <a:spcAft>
                <a:spcPts val="0"/>
              </a:spcAft>
              <a:buNone/>
            </a:pPr>
            <a:r>
              <a:rPr lang="en"/>
              <a:t>Test 3: linear regression with each matrix element and all possible combinations of the square of each matrix element multiplied by every other matrix element</a:t>
            </a:r>
            <a:endParaRPr/>
          </a:p>
          <a:p>
            <a:pPr indent="0" lvl="0" marL="0" rtl="0" algn="l">
              <a:spcBef>
                <a:spcPts val="1200"/>
              </a:spcBef>
              <a:spcAft>
                <a:spcPts val="0"/>
              </a:spcAft>
              <a:buNone/>
            </a:pPr>
            <a:r>
              <a:rPr lang="en"/>
              <a:t>Why is this different from sprint 1, the inverse has now been specified as the adjoint divided by the determinant. </a:t>
            </a:r>
            <a:endParaRPr/>
          </a:p>
          <a:p>
            <a:pPr indent="0" lvl="0" marL="0" rtl="0" algn="l">
              <a:spcBef>
                <a:spcPts val="1200"/>
              </a:spcBef>
              <a:spcAft>
                <a:spcPts val="0"/>
              </a:spcAft>
              <a:buClr>
                <a:schemeClr val="dk1"/>
              </a:buClr>
              <a:buSzPct val="61111"/>
              <a:buFont typeface="Arial"/>
              <a:buNone/>
            </a:pPr>
            <a:r>
              <a:rPr lang="en"/>
              <a:t>This is the determinant of a 3x3 matrix which is constant for each term so the key is the adjoint.</a:t>
            </a:r>
            <a:endParaRPr/>
          </a:p>
          <a:p>
            <a:pPr indent="0" lvl="0" marL="0" rtl="0" algn="l">
              <a:spcBef>
                <a:spcPts val="1200"/>
              </a:spcBef>
              <a:spcAft>
                <a:spcPts val="1200"/>
              </a:spcAft>
              <a:buClr>
                <a:schemeClr val="dk1"/>
              </a:buClr>
              <a:buSzPct val="61111"/>
              <a:buFont typeface="Arial"/>
              <a:buNone/>
            </a:pPr>
            <a:r>
              <a:t/>
            </a:r>
            <a:endParaRPr/>
          </a:p>
        </p:txBody>
      </p:sp>
      <p:pic>
        <p:nvPicPr>
          <p:cNvPr id="214" name="Google Shape;214;p38"/>
          <p:cNvPicPr preferRelativeResize="0"/>
          <p:nvPr/>
        </p:nvPicPr>
        <p:blipFill>
          <a:blip r:embed="rId3">
            <a:alphaModFix/>
          </a:blip>
          <a:stretch>
            <a:fillRect/>
          </a:stretch>
        </p:blipFill>
        <p:spPr>
          <a:xfrm>
            <a:off x="394525" y="4031575"/>
            <a:ext cx="4810125" cy="266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195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220" name="Google Shape;220;p39"/>
          <p:cNvSpPr txBox="1"/>
          <p:nvPr>
            <p:ph idx="1" type="body"/>
          </p:nvPr>
        </p:nvSpPr>
        <p:spPr>
          <a:xfrm>
            <a:off x="311700" y="807600"/>
            <a:ext cx="8520600" cy="3858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Lots has been learnt. From sprint 1 I learnt that the best linear regression for the inverse of a matrix is each matrix element squared multiplied by every other matrix element. </a:t>
            </a:r>
            <a:endParaRPr/>
          </a:p>
          <a:p>
            <a:pPr indent="0" lvl="0" marL="0" rtl="0" algn="l">
              <a:spcBef>
                <a:spcPts val="1200"/>
              </a:spcBef>
              <a:spcAft>
                <a:spcPts val="0"/>
              </a:spcAft>
              <a:buNone/>
            </a:pPr>
            <a:r>
              <a:rPr lang="en"/>
              <a:t>In Sprint 3 I came up with a neural network model to predict eigenvalues of a hermitian matrix </a:t>
            </a:r>
            <a:r>
              <a:rPr lang="en"/>
              <a:t>with an accuracy of 21%. And an interesting result for adjoint matrices that requires further investigation However it is possible to reduce larger matrices to sets of 3x3 matrices so this could be a useful property. Google’s deep learning lab used sets of 2x2 matrices for a formula for larger matrices.</a:t>
            </a:r>
            <a:endParaRPr/>
          </a:p>
          <a:p>
            <a:pPr indent="0" lvl="0" marL="0" rtl="0" algn="l">
              <a:spcBef>
                <a:spcPts val="1200"/>
              </a:spcBef>
              <a:spcAft>
                <a:spcPts val="0"/>
              </a:spcAft>
              <a:buNone/>
            </a:pPr>
            <a:r>
              <a:rPr lang="en"/>
              <a:t>I will need to do more work to create a machine learning model for matrix inversion. I will work with more complex tensorflow models and try to create intermediate steps to create more parameters for the tensorflow to continue this project. </a:t>
            </a:r>
            <a:endParaRPr/>
          </a:p>
          <a:p>
            <a:pPr indent="0" lvl="0" marL="0" rtl="0" algn="l">
              <a:spcBef>
                <a:spcPts val="1200"/>
              </a:spcBef>
              <a:spcAft>
                <a:spcPts val="1200"/>
              </a:spcAft>
              <a:buNone/>
            </a:pPr>
            <a:r>
              <a:rPr lang="en"/>
              <a:t>A lot of research by scientists and engineers is being done on formulas for matrix inversion, increasing the speed of this computation would be groundbreaking as currently non invertible matrices due to time complexity would become invertible, as well as invertible matrices could be inverted faster. This is definitely an area of research of great value. This began for me in 2004 with a geophysical modelling and my quest shall continue into the future.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52400" y="152400"/>
            <a:ext cx="5131410" cy="4838699"/>
          </a:xfrm>
          <a:prstGeom prst="rect">
            <a:avLst/>
          </a:prstGeom>
          <a:noFill/>
          <a:ln>
            <a:noFill/>
          </a:ln>
        </p:spPr>
      </p:pic>
      <p:sp>
        <p:nvSpPr>
          <p:cNvPr id="67" name="Google Shape;67;p15"/>
          <p:cNvSpPr txBox="1"/>
          <p:nvPr/>
        </p:nvSpPr>
        <p:spPr>
          <a:xfrm>
            <a:off x="6478900" y="4417100"/>
            <a:ext cx="23535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Source: </a:t>
            </a:r>
            <a:r>
              <a:rPr lang="en" sz="1100" u="sng">
                <a:solidFill>
                  <a:schemeClr val="hlink"/>
                </a:solidFill>
                <a:hlinkClick r:id="rId4"/>
              </a:rPr>
              <a:t>Inverse of a Matrix (mathsisfun.com)</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52400" y="152400"/>
            <a:ext cx="4971939" cy="4838699"/>
          </a:xfrm>
          <a:prstGeom prst="rect">
            <a:avLst/>
          </a:prstGeom>
          <a:noFill/>
          <a:ln>
            <a:noFill/>
          </a:ln>
        </p:spPr>
      </p:pic>
      <p:sp>
        <p:nvSpPr>
          <p:cNvPr id="73" name="Google Shape;73;p16"/>
          <p:cNvSpPr txBox="1"/>
          <p:nvPr/>
        </p:nvSpPr>
        <p:spPr>
          <a:xfrm>
            <a:off x="6478900" y="4417100"/>
            <a:ext cx="23535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Source: </a:t>
            </a:r>
            <a:r>
              <a:rPr lang="en" sz="1100" u="sng">
                <a:solidFill>
                  <a:schemeClr val="hlink"/>
                </a:solidFill>
                <a:hlinkClick r:id="rId4"/>
              </a:rPr>
              <a:t>Inverse of a Matrix (mathsisfun.com)</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1</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Investigate linear regression, and decision tree classification between a matrix and </a:t>
            </a:r>
            <a:r>
              <a:rPr lang="en"/>
              <a:t>its</a:t>
            </a:r>
            <a:r>
              <a:rPr lang="en"/>
              <a:t> inverse for each matrix element</a:t>
            </a:r>
            <a:endParaRPr/>
          </a:p>
          <a:p>
            <a:pPr indent="0" lvl="0" marL="0" rtl="0" algn="l">
              <a:spcBef>
                <a:spcPts val="1200"/>
              </a:spcBef>
              <a:spcAft>
                <a:spcPts val="0"/>
              </a:spcAft>
              <a:buNone/>
            </a:pPr>
            <a:r>
              <a:rPr lang="en"/>
              <a:t>I will consider a 3x3 matrix with elements between 0 and 6 - not to simple but not overly complicated. This is a preliminary analysis - next sprint planning can be done to possibly test other matrices or go in a different direction entirely</a:t>
            </a:r>
            <a:endParaRPr/>
          </a:p>
          <a:p>
            <a:pPr indent="0" lvl="0" marL="0" rtl="0" algn="l">
              <a:spcBef>
                <a:spcPts val="1200"/>
              </a:spcBef>
              <a:spcAft>
                <a:spcPts val="0"/>
              </a:spcAft>
              <a:buNone/>
            </a:pPr>
            <a:r>
              <a:rPr lang="en"/>
              <a:t>Consider a linear regression with dependent variables being all elements of original matrix</a:t>
            </a:r>
            <a:endParaRPr/>
          </a:p>
          <a:p>
            <a:pPr indent="0" lvl="0" marL="0" rtl="0" algn="l">
              <a:spcBef>
                <a:spcPts val="1200"/>
              </a:spcBef>
              <a:spcAft>
                <a:spcPts val="0"/>
              </a:spcAft>
              <a:buNone/>
            </a:pPr>
            <a:r>
              <a:rPr lang="en"/>
              <a:t>Also consider all possible combinations of each element multiplied by another element in the matrix a00*a01, a00*a02, etc</a:t>
            </a:r>
            <a:endParaRPr/>
          </a:p>
          <a:p>
            <a:pPr indent="0" lvl="0" marL="0" rtl="0" algn="l">
              <a:spcBef>
                <a:spcPts val="1200"/>
              </a:spcBef>
              <a:spcAft>
                <a:spcPts val="0"/>
              </a:spcAft>
              <a:buNone/>
            </a:pPr>
            <a:r>
              <a:rPr lang="en"/>
              <a:t>By lucky mistake i also added the square of each element to the linear regression and found this as a way to increase value of a model</a:t>
            </a:r>
            <a:endParaRPr/>
          </a:p>
          <a:p>
            <a:pPr indent="0" lvl="0" marL="0" rtl="0" algn="l">
              <a:spcBef>
                <a:spcPts val="1200"/>
              </a:spcBef>
              <a:spcAft>
                <a:spcPts val="1200"/>
              </a:spcAft>
              <a:buNone/>
            </a:pPr>
            <a:r>
              <a:rPr lang="en"/>
              <a:t>With further trial and error I found some better tests as well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Impact of Sprint 1 results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Would be very interesting to see the r squared values for the various linear regressions - I will be considering the average r squared value of all inverse matrix entries</a:t>
            </a:r>
            <a:endParaRPr/>
          </a:p>
          <a:p>
            <a:pPr indent="0" lvl="0" marL="0" rtl="0" algn="l">
              <a:spcBef>
                <a:spcPts val="1200"/>
              </a:spcBef>
              <a:spcAft>
                <a:spcPts val="0"/>
              </a:spcAft>
              <a:buNone/>
            </a:pPr>
            <a:r>
              <a:rPr lang="en" sz="1200">
                <a:solidFill>
                  <a:srgbClr val="4007A2"/>
                </a:solidFill>
                <a:highlight>
                  <a:srgbClr val="FFFFFF"/>
                </a:highlight>
                <a:uFill>
                  <a:noFill/>
                </a:uFill>
                <a:latin typeface="Roboto"/>
                <a:ea typeface="Roboto"/>
                <a:cs typeface="Roboto"/>
                <a:sym typeface="Roboto"/>
                <a:hlinkClick r:id="rId3">
                  <a:extLst>
                    <a:ext uri="{A12FA001-AC4F-418D-AE19-62706E023703}">
                      <ahyp:hlinkClr val="tx"/>
                    </a:ext>
                  </a:extLst>
                </a:hlinkClick>
              </a:rPr>
              <a:t>R-squared is a </a:t>
            </a:r>
            <a:r>
              <a:rPr b="1" lang="en" sz="1200">
                <a:solidFill>
                  <a:srgbClr val="4007A2"/>
                </a:solidFill>
                <a:highlight>
                  <a:srgbClr val="FFFFFF"/>
                </a:highlight>
                <a:uFill>
                  <a:noFill/>
                </a:uFill>
                <a:latin typeface="Roboto"/>
                <a:ea typeface="Roboto"/>
                <a:cs typeface="Roboto"/>
                <a:sym typeface="Roboto"/>
                <a:hlinkClick r:id="rId4">
                  <a:extLst>
                    <a:ext uri="{A12FA001-AC4F-418D-AE19-62706E023703}">
                      <ahyp:hlinkClr val="tx"/>
                    </a:ext>
                  </a:extLst>
                </a:hlinkClick>
              </a:rPr>
              <a:t>statistical measure of how well the linear regression model fits the data</a:t>
            </a:r>
            <a:r>
              <a:rPr lang="en" sz="1200">
                <a:solidFill>
                  <a:srgbClr val="111111"/>
                </a:solidFill>
                <a:highlight>
                  <a:srgbClr val="FFFFFF"/>
                </a:highlight>
                <a:latin typeface="Roboto"/>
                <a:ea typeface="Roboto"/>
                <a:cs typeface="Roboto"/>
                <a:sym typeface="Roboto"/>
              </a:rPr>
              <a:t>. </a:t>
            </a:r>
            <a:r>
              <a:rPr lang="en" sz="1200">
                <a:solidFill>
                  <a:srgbClr val="4007A2"/>
                </a:solidFill>
                <a:highlight>
                  <a:srgbClr val="FFFFFF"/>
                </a:highlight>
                <a:uFill>
                  <a:noFill/>
                </a:uFill>
                <a:latin typeface="Roboto"/>
                <a:ea typeface="Roboto"/>
                <a:cs typeface="Roboto"/>
                <a:sym typeface="Roboto"/>
                <a:hlinkClick r:id="rId5">
                  <a:extLst>
                    <a:ext uri="{A12FA001-AC4F-418D-AE19-62706E023703}">
                      <ahyp:hlinkClr val="tx"/>
                    </a:ext>
                  </a:extLst>
                </a:hlinkClick>
              </a:rPr>
              <a:t>It indicates </a:t>
            </a:r>
            <a:r>
              <a:rPr b="1" lang="en" sz="1200">
                <a:solidFill>
                  <a:srgbClr val="4007A2"/>
                </a:solidFill>
                <a:highlight>
                  <a:srgbClr val="FFFFFF"/>
                </a:highlight>
                <a:uFill>
                  <a:noFill/>
                </a:uFill>
                <a:latin typeface="Roboto"/>
                <a:ea typeface="Roboto"/>
                <a:cs typeface="Roboto"/>
                <a:sym typeface="Roboto"/>
                <a:hlinkClick r:id="rId6">
                  <a:extLst>
                    <a:ext uri="{A12FA001-AC4F-418D-AE19-62706E023703}">
                      <ahyp:hlinkClr val="tx"/>
                    </a:ext>
                  </a:extLst>
                </a:hlinkClick>
              </a:rPr>
              <a:t>the percentage of the variance in the dependent variable that is explained by the independent variables</a:t>
            </a:r>
            <a:r>
              <a:rPr lang="en" sz="1200">
                <a:solidFill>
                  <a:srgbClr val="111111"/>
                </a:solidFill>
                <a:highlight>
                  <a:srgbClr val="FFFFFF"/>
                </a:highlight>
                <a:latin typeface="Roboto"/>
                <a:ea typeface="Roboto"/>
                <a:cs typeface="Roboto"/>
                <a:sym typeface="Roboto"/>
              </a:rPr>
              <a:t>. </a:t>
            </a:r>
            <a:endParaRPr/>
          </a:p>
          <a:p>
            <a:pPr indent="0" lvl="0" marL="0" rtl="0" algn="l">
              <a:spcBef>
                <a:spcPts val="1200"/>
              </a:spcBef>
              <a:spcAft>
                <a:spcPts val="0"/>
              </a:spcAft>
              <a:buNone/>
            </a:pPr>
            <a:r>
              <a:rPr lang="en"/>
              <a:t>And see if there is an improvement when considering elements of the matrix multiplied by each other </a:t>
            </a:r>
            <a:endParaRPr/>
          </a:p>
          <a:p>
            <a:pPr indent="0" lvl="0" marL="0" rtl="0" algn="l">
              <a:spcBef>
                <a:spcPts val="1200"/>
              </a:spcBef>
              <a:spcAft>
                <a:spcPts val="1200"/>
              </a:spcAft>
              <a:buNone/>
            </a:pPr>
            <a:r>
              <a:rPr lang="en"/>
              <a:t>Possibly find a linear regression to determine the inverse of a matrix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Matrix Inversion</a:t>
            </a:r>
            <a:endParaRPr/>
          </a:p>
        </p:txBody>
      </p:sp>
      <p:sp>
        <p:nvSpPr>
          <p:cNvPr id="91" name="Google Shape;91;p19"/>
          <p:cNvSpPr txBox="1"/>
          <p:nvPr>
            <p:ph idx="1" type="body"/>
          </p:nvPr>
        </p:nvSpPr>
        <p:spPr>
          <a:xfrm>
            <a:off x="311700" y="1152475"/>
            <a:ext cx="8520600" cy="37710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There are a tremendous </a:t>
            </a:r>
            <a:r>
              <a:rPr lang="en"/>
              <a:t>number</a:t>
            </a:r>
            <a:r>
              <a:rPr lang="en"/>
              <a:t> of applications for </a:t>
            </a:r>
            <a:r>
              <a:rPr lang="en"/>
              <a:t>matrix</a:t>
            </a:r>
            <a:r>
              <a:rPr lang="en"/>
              <a:t> inversion. Back Propagation in neural nets is a major one. </a:t>
            </a:r>
            <a:r>
              <a:rPr lang="en"/>
              <a:t>Other</a:t>
            </a:r>
            <a:r>
              <a:rPr lang="en"/>
              <a:t> applications include:</a:t>
            </a:r>
            <a:endParaRPr/>
          </a:p>
          <a:p>
            <a:pPr indent="0" lvl="0" marL="0" rtl="0" algn="l">
              <a:spcBef>
                <a:spcPts val="1200"/>
              </a:spcBef>
              <a:spcAft>
                <a:spcPts val="0"/>
              </a:spcAft>
              <a:buNone/>
            </a:pPr>
            <a:r>
              <a:rPr lang="en"/>
              <a:t>Markov Chains: Matrix inversion is utilized in the study of Markov chains, a mathematical system that undergoes transitions between different states. The stationary distribution of a Markov chain can be found by solving a system of linear equations involving matrix inversion. </a:t>
            </a:r>
            <a:endParaRPr/>
          </a:p>
          <a:p>
            <a:pPr indent="0" lvl="0" marL="0" rtl="0" algn="l">
              <a:spcBef>
                <a:spcPts val="1200"/>
              </a:spcBef>
              <a:spcAft>
                <a:spcPts val="0"/>
              </a:spcAft>
              <a:buNone/>
            </a:pPr>
            <a:r>
              <a:rPr lang="en"/>
              <a:t>Optimization: In optimization problems, especially in linear programming, matrix inversion is employed to find optimal solutions. The inversion of matrices is often part of algorithms that iteratively improve solutions until an optimum is reached. </a:t>
            </a:r>
            <a:endParaRPr/>
          </a:p>
          <a:p>
            <a:pPr indent="0" lvl="0" marL="0" rtl="0" algn="l">
              <a:spcBef>
                <a:spcPts val="1200"/>
              </a:spcBef>
              <a:spcAft>
                <a:spcPts val="0"/>
              </a:spcAft>
              <a:buNone/>
            </a:pPr>
            <a:r>
              <a:rPr lang="en"/>
              <a:t>Control Systems: In control theory, matrix inversion is used to design controllers for dynamic systems. It plays a crucial role in determining the control law that stabilizes a system and achieves desired performance. </a:t>
            </a:r>
            <a:endParaRPr/>
          </a:p>
          <a:p>
            <a:pPr indent="0" lvl="0" marL="0" rtl="0" algn="l">
              <a:spcBef>
                <a:spcPts val="1200"/>
              </a:spcBef>
              <a:spcAft>
                <a:spcPts val="0"/>
              </a:spcAft>
              <a:buNone/>
            </a:pPr>
            <a:r>
              <a:rPr lang="en"/>
              <a:t>Computer Graphics: Matrix inversion is used in computer graphics to transform and manipulate 3D graphics. Techniques like affine transformations and perspective projection involve matrix operations, including inversion. </a:t>
            </a:r>
            <a:endParaRPr/>
          </a:p>
          <a:p>
            <a:pPr indent="0" lvl="0" marL="0" rtl="0" algn="l">
              <a:spcBef>
                <a:spcPts val="1200"/>
              </a:spcBef>
              <a:spcAft>
                <a:spcPts val="0"/>
              </a:spcAft>
              <a:buNone/>
            </a:pPr>
            <a:r>
              <a:rPr lang="en"/>
              <a:t>Image Processing: In image processing, matrix inversion is applied to techniques like image registration and geometric transformations. This is important in aligning and transforming images for further analysis. </a:t>
            </a:r>
            <a:endParaRPr/>
          </a:p>
          <a:p>
            <a:pPr indent="0" lvl="0" marL="0" rtl="0" algn="l">
              <a:spcBef>
                <a:spcPts val="1200"/>
              </a:spcBef>
              <a:spcAft>
                <a:spcPts val="0"/>
              </a:spcAft>
              <a:buNone/>
            </a:pPr>
            <a:r>
              <a:rPr lang="en"/>
              <a:t>Quantum Mechanics: Matrix inversion is frequently used in quantum mechanics, particularly in the representation of quantum states and the evolution of quantum systems. </a:t>
            </a:r>
            <a:endParaRPr/>
          </a:p>
          <a:p>
            <a:pPr indent="0" lvl="0" marL="0" rtl="0" algn="l">
              <a:spcBef>
                <a:spcPts val="1200"/>
              </a:spcBef>
              <a:spcAft>
                <a:spcPts val="1200"/>
              </a:spcAft>
              <a:buNone/>
            </a:pPr>
            <a:r>
              <a:rPr lang="en"/>
              <a:t>Machine Learning: In machine learning, matrix inversion can be involved in certain algorithms, such as linear regression or certain optimization problems. However, due to computational considerations, alternative methods like gradient descent are often preferred.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 Propagation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Networks use matrix inversion as the calculation for the back propagation step.</a:t>
            </a:r>
            <a:endParaRPr/>
          </a:p>
          <a:p>
            <a:pPr indent="0" lvl="0" marL="0" rtl="0" algn="l">
              <a:spcBef>
                <a:spcPts val="1200"/>
              </a:spcBef>
              <a:spcAft>
                <a:spcPts val="0"/>
              </a:spcAft>
              <a:buNone/>
            </a:pPr>
            <a:r>
              <a:rPr lang="en"/>
              <a:t>There are many </a:t>
            </a:r>
            <a:r>
              <a:rPr lang="en"/>
              <a:t>different algorithms for back propagation and there is a tremendous amount of research ongoing in this area.</a:t>
            </a:r>
            <a:endParaRPr/>
          </a:p>
          <a:p>
            <a:pPr indent="0" lvl="0" marL="0" rtl="0" algn="l">
              <a:spcBef>
                <a:spcPts val="1200"/>
              </a:spcBef>
              <a:spcAft>
                <a:spcPts val="0"/>
              </a:spcAft>
              <a:buNone/>
            </a:pPr>
            <a:r>
              <a:rPr lang="en"/>
              <a:t>I am investigating these algorithms and looking into data science investigations for improving algorithm efficiency.</a:t>
            </a:r>
            <a:endParaRPr/>
          </a:p>
          <a:p>
            <a:pPr indent="0" lvl="0" marL="0" rtl="0" algn="l">
              <a:spcBef>
                <a:spcPts val="1200"/>
              </a:spcBef>
              <a:spcAft>
                <a:spcPts val="1200"/>
              </a:spcAft>
              <a:buNone/>
            </a:pPr>
            <a:r>
              <a:rPr lang="en"/>
              <a:t>This is becoming a more of a mathematical problem then a data science problem..When working with back propagation but I am not giving 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of Sprint 1</a:t>
            </a:r>
            <a:endParaRPr/>
          </a:p>
        </p:txBody>
      </p:sp>
      <p:sp>
        <p:nvSpPr>
          <p:cNvPr id="103" name="Google Shape;103;p21"/>
          <p:cNvSpPr txBox="1"/>
          <p:nvPr>
            <p:ph idx="1" type="body"/>
          </p:nvPr>
        </p:nvSpPr>
        <p:spPr>
          <a:xfrm>
            <a:off x="311700" y="1152475"/>
            <a:ext cx="8520600" cy="3829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Average R Squared values of the inverse matrix were very low. 0.06 was the highest result I could generate.</a:t>
            </a:r>
            <a:endParaRPr/>
          </a:p>
          <a:p>
            <a:pPr indent="0" lvl="0" marL="0" rtl="0" algn="l">
              <a:spcBef>
                <a:spcPts val="1200"/>
              </a:spcBef>
              <a:spcAft>
                <a:spcPts val="0"/>
              </a:spcAft>
              <a:buNone/>
            </a:pPr>
            <a:r>
              <a:rPr lang="en"/>
              <a:t>However I stumbled </a:t>
            </a:r>
            <a:r>
              <a:rPr lang="en"/>
              <a:t>upon how the r squared value increased significantly when the square of each matrix element was added to the linear regression. </a:t>
            </a:r>
            <a:endParaRPr/>
          </a:p>
          <a:p>
            <a:pPr indent="0" lvl="0" marL="0" rtl="0" algn="l">
              <a:spcBef>
                <a:spcPts val="1200"/>
              </a:spcBef>
              <a:spcAft>
                <a:spcPts val="0"/>
              </a:spcAft>
              <a:buNone/>
            </a:pPr>
            <a:r>
              <a:rPr lang="en"/>
              <a:t>This got me thinking and i thought about squaring each element before multiplying it by every other element in the matrix, along with the cube of itself. This also significantly increased the r squared value.</a:t>
            </a:r>
            <a:endParaRPr/>
          </a:p>
          <a:p>
            <a:pPr indent="0" lvl="0" marL="0" rtl="0" algn="l">
              <a:spcBef>
                <a:spcPts val="1200"/>
              </a:spcBef>
              <a:spcAft>
                <a:spcPts val="0"/>
              </a:spcAft>
              <a:buNone/>
            </a:pPr>
            <a:r>
              <a:rPr lang="en"/>
              <a:t>This could have very well been an occurrence for the generated set of matrices, so I tried with 6 different sets and this pattern remained. </a:t>
            </a:r>
            <a:endParaRPr/>
          </a:p>
          <a:p>
            <a:pPr indent="0" lvl="0" marL="0" rtl="0" algn="l">
              <a:spcBef>
                <a:spcPts val="1200"/>
              </a:spcBef>
              <a:spcAft>
                <a:spcPts val="1200"/>
              </a:spcAft>
              <a:buNone/>
            </a:pPr>
            <a:r>
              <a:rPr lang="en"/>
              <a:t>I really like this result and look forward to using it in the next sprints.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