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519498-20C0-433B-8C70-D18187636C9C}">
  <a:tblStyle styleId="{82519498-20C0-433B-8C70-D18187636C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820937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820937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b820937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b820937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820937e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b820937e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b820937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b820937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b82093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b82093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b820937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b820937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b820937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b820937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b820937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b820937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b820937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b820937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b820937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b820937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b820937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b820937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b820937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b820937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www.mathsisfun.com/algebra/matrix-invers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mathsisfun.com/algebra/matrix-invers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mathsisfun.com/algebra/matrix-invers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Matrix Inversion 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9" name="Google Shape;109;p22"/>
          <p:cNvSpPr txBox="1"/>
          <p:nvPr>
            <p:ph idx="1" type="body"/>
          </p:nvPr>
        </p:nvSpPr>
        <p:spPr>
          <a:xfrm>
            <a:off x="311700" y="993550"/>
            <a:ext cx="8520600" cy="299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 Squared values</a:t>
            </a:r>
            <a:endParaRPr/>
          </a:p>
        </p:txBody>
      </p:sp>
      <p:graphicFrame>
        <p:nvGraphicFramePr>
          <p:cNvPr id="110" name="Google Shape;110;p22"/>
          <p:cNvGraphicFramePr/>
          <p:nvPr/>
        </p:nvGraphicFramePr>
        <p:xfrm>
          <a:off x="380200" y="1604575"/>
          <a:ext cx="3000000" cy="3000000"/>
        </p:xfrm>
        <a:graphic>
          <a:graphicData uri="http://schemas.openxmlformats.org/drawingml/2006/table">
            <a:tbl>
              <a:tblPr>
                <a:noFill/>
                <a:tableStyleId>{82519498-20C0-433B-8C70-D18187636C9C}</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Random Seed 1</a:t>
                      </a:r>
                      <a:endParaRPr/>
                    </a:p>
                  </a:txBody>
                  <a:tcPr marT="91425" marB="91425" marR="91425" marL="91425"/>
                </a:tc>
                <a:tc>
                  <a:txBody>
                    <a:bodyPr/>
                    <a:lstStyle/>
                    <a:p>
                      <a:pPr indent="0" lvl="0" marL="0" rtl="0" algn="l">
                        <a:spcBef>
                          <a:spcPts val="0"/>
                        </a:spcBef>
                        <a:spcAft>
                          <a:spcPts val="0"/>
                        </a:spcAft>
                        <a:buNone/>
                      </a:pPr>
                      <a:r>
                        <a:rPr lang="en"/>
                        <a:t>Random Seed 2</a:t>
                      </a:r>
                      <a:endParaRPr/>
                    </a:p>
                  </a:txBody>
                  <a:tcPr marT="91425" marB="91425" marR="91425" marL="91425"/>
                </a:tc>
                <a:tc>
                  <a:txBody>
                    <a:bodyPr/>
                    <a:lstStyle/>
                    <a:p>
                      <a:pPr indent="0" lvl="0" marL="0" rtl="0" algn="l">
                        <a:spcBef>
                          <a:spcPts val="0"/>
                        </a:spcBef>
                        <a:spcAft>
                          <a:spcPts val="0"/>
                        </a:spcAft>
                        <a:buNone/>
                      </a:pPr>
                      <a:r>
                        <a:rPr lang="en"/>
                        <a:t>Random Seed 3</a:t>
                      </a:r>
                      <a:endParaRPr/>
                    </a:p>
                  </a:txBody>
                  <a:tcPr marT="91425" marB="91425" marR="91425" marL="91425"/>
                </a:tc>
                <a:tc>
                  <a:txBody>
                    <a:bodyPr/>
                    <a:lstStyle/>
                    <a:p>
                      <a:pPr indent="0" lvl="0" marL="0" rtl="0" algn="l">
                        <a:spcBef>
                          <a:spcPts val="0"/>
                        </a:spcBef>
                        <a:spcAft>
                          <a:spcPts val="0"/>
                        </a:spcAft>
                        <a:buNone/>
                      </a:pPr>
                      <a:r>
                        <a:rPr lang="en"/>
                        <a:t>Random Seed 4</a:t>
                      </a:r>
                      <a:endParaRPr/>
                    </a:p>
                  </a:txBody>
                  <a:tcPr marT="91425" marB="91425" marR="91425" marL="91425"/>
                </a:tc>
                <a:tc>
                  <a:txBody>
                    <a:bodyPr/>
                    <a:lstStyle/>
                    <a:p>
                      <a:pPr indent="0" lvl="0" marL="0" rtl="0" algn="l">
                        <a:spcBef>
                          <a:spcPts val="0"/>
                        </a:spcBef>
                        <a:spcAft>
                          <a:spcPts val="0"/>
                        </a:spcAft>
                        <a:buNone/>
                      </a:pPr>
                      <a:r>
                        <a:rPr lang="en"/>
                        <a:t>Random Seed 5</a:t>
                      </a:r>
                      <a:endParaRPr/>
                    </a:p>
                  </a:txBody>
                  <a:tcPr marT="91425" marB="91425" marR="91425" marL="91425"/>
                </a:tc>
                <a:tc>
                  <a:txBody>
                    <a:bodyPr/>
                    <a:lstStyle/>
                    <a:p>
                      <a:pPr indent="0" lvl="0" marL="0" rtl="0" algn="l">
                        <a:spcBef>
                          <a:spcPts val="0"/>
                        </a:spcBef>
                        <a:spcAft>
                          <a:spcPts val="0"/>
                        </a:spcAft>
                        <a:buNone/>
                      </a:pPr>
                      <a:r>
                        <a:rPr lang="en"/>
                        <a:t>Random Seed 6</a:t>
                      </a:r>
                      <a:endParaRPr/>
                    </a:p>
                  </a:txBody>
                  <a:tcPr marT="91425" marB="91425" marR="91425" marL="91425"/>
                </a:tc>
                <a:tc>
                  <a:txBody>
                    <a:bodyPr/>
                    <a:lstStyle/>
                    <a:p>
                      <a:pPr indent="0" lvl="0" marL="0" rtl="0" algn="l">
                        <a:spcBef>
                          <a:spcPts val="0"/>
                        </a:spcBef>
                        <a:spcAft>
                          <a:spcPts val="0"/>
                        </a:spcAft>
                        <a:buNone/>
                      </a:pPr>
                      <a:r>
                        <a:rPr lang="en"/>
                        <a:t>Random Seed 7</a:t>
                      </a:r>
                      <a:endParaRPr/>
                    </a:p>
                  </a:txBody>
                  <a:tcPr marT="91425" marB="91425" marR="91425" marL="91425"/>
                </a:tc>
              </a:tr>
              <a:tr h="381000">
                <a:tc>
                  <a:txBody>
                    <a:bodyPr/>
                    <a:lstStyle/>
                    <a:p>
                      <a:pPr indent="0" lvl="0" marL="0" rtl="0" algn="l">
                        <a:spcBef>
                          <a:spcPts val="0"/>
                        </a:spcBef>
                        <a:spcAft>
                          <a:spcPts val="0"/>
                        </a:spcAft>
                        <a:buNone/>
                      </a:pPr>
                      <a:r>
                        <a:rPr lang="en"/>
                        <a:t>Test 1</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c>
                  <a:txBody>
                    <a:bodyPr/>
                    <a:lstStyle/>
                    <a:p>
                      <a:pPr indent="0" lvl="0" marL="0" rtl="0" algn="l">
                        <a:spcBef>
                          <a:spcPts val="0"/>
                        </a:spcBef>
                        <a:spcAft>
                          <a:spcPts val="0"/>
                        </a:spcAft>
                        <a:buNone/>
                      </a:pPr>
                      <a:r>
                        <a:rPr lang="en"/>
                        <a:t>0.0035</a:t>
                      </a:r>
                      <a:endParaRPr/>
                    </a:p>
                  </a:txBody>
                  <a:tcPr marT="91425" marB="91425" marR="91425" marL="91425"/>
                </a:tc>
                <a:tc>
                  <a:txBody>
                    <a:bodyPr/>
                    <a:lstStyle/>
                    <a:p>
                      <a:pPr indent="0" lvl="0" marL="0" rtl="0" algn="l">
                        <a:spcBef>
                          <a:spcPts val="0"/>
                        </a:spcBef>
                        <a:spcAft>
                          <a:spcPts val="0"/>
                        </a:spcAft>
                        <a:buNone/>
                      </a:pPr>
                      <a:r>
                        <a:rPr lang="en"/>
                        <a:t>0.0025</a:t>
                      </a:r>
                      <a:endParaRPr/>
                    </a:p>
                  </a:txBody>
                  <a:tcPr marT="91425" marB="91425" marR="91425" marL="91425"/>
                </a:tc>
                <a:tc>
                  <a:txBody>
                    <a:bodyPr/>
                    <a:lstStyle/>
                    <a:p>
                      <a:pPr indent="0" lvl="0" marL="0" rtl="0" algn="l">
                        <a:spcBef>
                          <a:spcPts val="0"/>
                        </a:spcBef>
                        <a:spcAft>
                          <a:spcPts val="0"/>
                        </a:spcAft>
                        <a:buNone/>
                      </a:pPr>
                      <a:r>
                        <a:rPr lang="en"/>
                        <a:t>0.004</a:t>
                      </a:r>
                      <a:endParaRPr/>
                    </a:p>
                  </a:txBody>
                  <a:tcPr marT="91425" marB="91425" marR="91425" marL="91425"/>
                </a:tc>
                <a:tc>
                  <a:txBody>
                    <a:bodyPr/>
                    <a:lstStyle/>
                    <a:p>
                      <a:pPr indent="0" lvl="0" marL="0" rtl="0" algn="l">
                        <a:spcBef>
                          <a:spcPts val="0"/>
                        </a:spcBef>
                        <a:spcAft>
                          <a:spcPts val="0"/>
                        </a:spcAft>
                        <a:buNone/>
                      </a:pPr>
                      <a:r>
                        <a:rPr lang="en"/>
                        <a:t>0.0022</a:t>
                      </a:r>
                      <a:endParaRPr/>
                    </a:p>
                  </a:txBody>
                  <a:tcPr marT="91425" marB="91425" marR="91425" marL="91425"/>
                </a:tc>
                <a:tc>
                  <a:txBody>
                    <a:bodyPr/>
                    <a:lstStyle/>
                    <a:p>
                      <a:pPr indent="0" lvl="0" marL="0" rtl="0" algn="l">
                        <a:spcBef>
                          <a:spcPts val="0"/>
                        </a:spcBef>
                        <a:spcAft>
                          <a:spcPts val="0"/>
                        </a:spcAft>
                        <a:buNone/>
                      </a:pPr>
                      <a:r>
                        <a:rPr lang="en"/>
                        <a:t>0.0026</a:t>
                      </a:r>
                      <a:endParaRPr/>
                    </a:p>
                  </a:txBody>
                  <a:tcPr marT="91425" marB="91425" marR="91425" marL="91425"/>
                </a:tc>
                <a:tc>
                  <a:txBody>
                    <a:bodyPr/>
                    <a:lstStyle/>
                    <a:p>
                      <a:pPr indent="0" lvl="0" marL="0" rtl="0" algn="l">
                        <a:spcBef>
                          <a:spcPts val="0"/>
                        </a:spcBef>
                        <a:spcAft>
                          <a:spcPts val="0"/>
                        </a:spcAft>
                        <a:buNone/>
                      </a:pPr>
                      <a:r>
                        <a:rPr lang="en"/>
                        <a:t>0.0034</a:t>
                      </a:r>
                      <a:endParaRPr/>
                    </a:p>
                  </a:txBody>
                  <a:tcPr marT="91425" marB="91425" marR="91425" marL="91425"/>
                </a:tc>
              </a:tr>
              <a:tr h="381000">
                <a:tc>
                  <a:txBody>
                    <a:bodyPr/>
                    <a:lstStyle/>
                    <a:p>
                      <a:pPr indent="0" lvl="0" marL="0" rtl="0" algn="l">
                        <a:spcBef>
                          <a:spcPts val="0"/>
                        </a:spcBef>
                        <a:spcAft>
                          <a:spcPts val="0"/>
                        </a:spcAft>
                        <a:buNone/>
                      </a:pPr>
                      <a:r>
                        <a:rPr lang="en"/>
                        <a:t>Test 2</a:t>
                      </a:r>
                      <a:endParaRPr/>
                    </a:p>
                  </a:txBody>
                  <a:tcPr marT="91425" marB="91425" marR="91425" marL="91425"/>
                </a:tc>
                <a:tc>
                  <a:txBody>
                    <a:bodyPr/>
                    <a:lstStyle/>
                    <a:p>
                      <a:pPr indent="0" lvl="0" marL="0" rtl="0" algn="l">
                        <a:spcBef>
                          <a:spcPts val="0"/>
                        </a:spcBef>
                        <a:spcAft>
                          <a:spcPts val="0"/>
                        </a:spcAft>
                        <a:buNone/>
                      </a:pPr>
                      <a:r>
                        <a:rPr lang="en"/>
                        <a:t>0.0035</a:t>
                      </a:r>
                      <a:endParaRPr/>
                    </a:p>
                  </a:txBody>
                  <a:tcPr marT="91425" marB="91425" marR="91425" marL="91425"/>
                </a:tc>
                <a:tc>
                  <a:txBody>
                    <a:bodyPr/>
                    <a:lstStyle/>
                    <a:p>
                      <a:pPr indent="0" lvl="0" marL="0" rtl="0" algn="l">
                        <a:spcBef>
                          <a:spcPts val="0"/>
                        </a:spcBef>
                        <a:spcAft>
                          <a:spcPts val="0"/>
                        </a:spcAft>
                        <a:buNone/>
                      </a:pPr>
                      <a:r>
                        <a:rPr lang="en"/>
                        <a:t>0.024</a:t>
                      </a:r>
                      <a:endParaRPr/>
                    </a:p>
                  </a:txBody>
                  <a:tcPr marT="91425" marB="91425" marR="91425" marL="91425"/>
                </a:tc>
                <a:tc>
                  <a:txBody>
                    <a:bodyPr/>
                    <a:lstStyle/>
                    <a:p>
                      <a:pPr indent="0" lvl="0" marL="0" rtl="0" algn="l">
                        <a:spcBef>
                          <a:spcPts val="0"/>
                        </a:spcBef>
                        <a:spcAft>
                          <a:spcPts val="0"/>
                        </a:spcAft>
                        <a:buNone/>
                      </a:pPr>
                      <a:r>
                        <a:rPr lang="en"/>
                        <a:t>0.012</a:t>
                      </a:r>
                      <a:endParaRPr/>
                    </a:p>
                  </a:txBody>
                  <a:tcPr marT="91425" marB="91425" marR="91425" marL="91425"/>
                </a:tc>
                <a:tc>
                  <a:txBody>
                    <a:bodyPr/>
                    <a:lstStyle/>
                    <a:p>
                      <a:pPr indent="0" lvl="0" marL="0" rtl="0" algn="l">
                        <a:spcBef>
                          <a:spcPts val="0"/>
                        </a:spcBef>
                        <a:spcAft>
                          <a:spcPts val="0"/>
                        </a:spcAft>
                        <a:buNone/>
                      </a:pPr>
                      <a:r>
                        <a:rPr lang="en"/>
                        <a:t>0.029</a:t>
                      </a:r>
                      <a:endParaRPr/>
                    </a:p>
                  </a:txBody>
                  <a:tcPr marT="91425" marB="91425" marR="91425" marL="91425"/>
                </a:tc>
                <a:tc>
                  <a:txBody>
                    <a:bodyPr/>
                    <a:lstStyle/>
                    <a:p>
                      <a:pPr indent="0" lvl="0" marL="0" rtl="0" algn="l">
                        <a:spcBef>
                          <a:spcPts val="0"/>
                        </a:spcBef>
                        <a:spcAft>
                          <a:spcPts val="0"/>
                        </a:spcAft>
                        <a:buNone/>
                      </a:pPr>
                      <a:r>
                        <a:rPr lang="en"/>
                        <a:t>0.0088</a:t>
                      </a:r>
                      <a:endParaRPr/>
                    </a:p>
                  </a:txBody>
                  <a:tcPr marT="91425" marB="91425" marR="91425" marL="91425"/>
                </a:tc>
                <a:tc>
                  <a:txBody>
                    <a:bodyPr/>
                    <a:lstStyle/>
                    <a:p>
                      <a:pPr indent="0" lvl="0" marL="0" rtl="0" algn="l">
                        <a:spcBef>
                          <a:spcPts val="0"/>
                        </a:spcBef>
                        <a:spcAft>
                          <a:spcPts val="0"/>
                        </a:spcAft>
                        <a:buNone/>
                      </a:pPr>
                      <a:r>
                        <a:rPr lang="en"/>
                        <a:t>0.014</a:t>
                      </a:r>
                      <a:endParaRPr/>
                    </a:p>
                  </a:txBody>
                  <a:tcPr marT="91425" marB="91425" marR="91425" marL="91425"/>
                </a:tc>
                <a:tc>
                  <a:txBody>
                    <a:bodyPr/>
                    <a:lstStyle/>
                    <a:p>
                      <a:pPr indent="0" lvl="0" marL="0" rtl="0" algn="l">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Test 3</a:t>
                      </a:r>
                      <a:endParaRPr/>
                    </a:p>
                  </a:txBody>
                  <a:tcPr marT="91425" marB="91425" marR="91425" marL="91425"/>
                </a:tc>
                <a:tc>
                  <a:txBody>
                    <a:bodyPr/>
                    <a:lstStyle/>
                    <a:p>
                      <a:pPr indent="0" lvl="0" marL="0" rtl="0" algn="l">
                        <a:spcBef>
                          <a:spcPts val="0"/>
                        </a:spcBef>
                        <a:spcAft>
                          <a:spcPts val="0"/>
                        </a:spcAft>
                        <a:buNone/>
                      </a:pPr>
                      <a:r>
                        <a:rPr lang="en"/>
                        <a:t>0.0047</a:t>
                      </a:r>
                      <a:endParaRPr/>
                    </a:p>
                  </a:txBody>
                  <a:tcPr marT="91425" marB="91425" marR="91425" marL="91425"/>
                </a:tc>
                <a:tc>
                  <a:txBody>
                    <a:bodyPr/>
                    <a:lstStyle/>
                    <a:p>
                      <a:pPr indent="0" lvl="0" marL="0" rtl="0" algn="l">
                        <a:spcBef>
                          <a:spcPts val="0"/>
                        </a:spcBef>
                        <a:spcAft>
                          <a:spcPts val="0"/>
                        </a:spcAft>
                        <a:buNone/>
                      </a:pPr>
                      <a:r>
                        <a:rPr lang="en"/>
                        <a:t>0.026</a:t>
                      </a:r>
                      <a:endParaRPr/>
                    </a:p>
                  </a:txBody>
                  <a:tcPr marT="91425" marB="91425" marR="91425" marL="91425"/>
                </a:tc>
                <a:tc>
                  <a:txBody>
                    <a:bodyPr/>
                    <a:lstStyle/>
                    <a:p>
                      <a:pPr indent="0" lvl="0" marL="0" rtl="0" algn="l">
                        <a:spcBef>
                          <a:spcPts val="0"/>
                        </a:spcBef>
                        <a:spcAft>
                          <a:spcPts val="0"/>
                        </a:spcAft>
                        <a:buNone/>
                      </a:pPr>
                      <a:r>
                        <a:rPr lang="en"/>
                        <a:t>0.015</a:t>
                      </a:r>
                      <a:endParaRPr/>
                    </a:p>
                  </a:txBody>
                  <a:tcPr marT="91425" marB="91425" marR="91425" marL="91425"/>
                </a:tc>
                <a:tc>
                  <a:txBody>
                    <a:bodyPr/>
                    <a:lstStyle/>
                    <a:p>
                      <a:pPr indent="0" lvl="0" marL="0" rtl="0" algn="l">
                        <a:spcBef>
                          <a:spcPts val="0"/>
                        </a:spcBef>
                        <a:spcAft>
                          <a:spcPts val="0"/>
                        </a:spcAft>
                        <a:buNone/>
                      </a:pPr>
                      <a:r>
                        <a:rPr lang="en"/>
                        <a:t>0.034</a:t>
                      </a:r>
                      <a:endParaRPr/>
                    </a:p>
                  </a:txBody>
                  <a:tcPr marT="91425" marB="91425" marR="91425" marL="91425"/>
                </a:tc>
                <a:tc>
                  <a:txBody>
                    <a:bodyPr/>
                    <a:lstStyle/>
                    <a:p>
                      <a:pPr indent="0" lvl="0" marL="0" rtl="0" algn="l">
                        <a:spcBef>
                          <a:spcPts val="0"/>
                        </a:spcBef>
                        <a:spcAft>
                          <a:spcPts val="0"/>
                        </a:spcAft>
                        <a:buNone/>
                      </a:pPr>
                      <a:r>
                        <a:rPr lang="en"/>
                        <a:t>0.011</a:t>
                      </a:r>
                      <a:endParaRPr/>
                    </a:p>
                  </a:txBody>
                  <a:tcPr marT="91425" marB="91425" marR="91425" marL="91425"/>
                </a:tc>
                <a:tc>
                  <a:txBody>
                    <a:bodyPr/>
                    <a:lstStyle/>
                    <a:p>
                      <a:pPr indent="0" lvl="0" marL="0" rtl="0" algn="l">
                        <a:spcBef>
                          <a:spcPts val="0"/>
                        </a:spcBef>
                        <a:spcAft>
                          <a:spcPts val="0"/>
                        </a:spcAft>
                        <a:buNone/>
                      </a:pPr>
                      <a:r>
                        <a:rPr lang="en"/>
                        <a:t>0.017</a:t>
                      </a:r>
                      <a:endParaRPr/>
                    </a:p>
                  </a:txBody>
                  <a:tcPr marT="91425" marB="91425" marR="91425" marL="91425"/>
                </a:tc>
                <a:tc>
                  <a:txBody>
                    <a:bodyPr/>
                    <a:lstStyle/>
                    <a:p>
                      <a:pPr indent="0" lvl="0" marL="0" rtl="0" algn="l">
                        <a:spcBef>
                          <a:spcPts val="0"/>
                        </a:spcBef>
                        <a:spcAft>
                          <a:spcPts val="0"/>
                        </a:spcAft>
                        <a:buNone/>
                      </a:pPr>
                      <a:r>
                        <a:rPr lang="en"/>
                        <a:t>0.024</a:t>
                      </a:r>
                      <a:endParaRPr/>
                    </a:p>
                  </a:txBody>
                  <a:tcPr marT="91425" marB="91425" marR="91425" marL="91425"/>
                </a:tc>
              </a:tr>
              <a:tr h="381000">
                <a:tc>
                  <a:txBody>
                    <a:bodyPr/>
                    <a:lstStyle/>
                    <a:p>
                      <a:pPr indent="0" lvl="0" marL="0" rtl="0" algn="l">
                        <a:spcBef>
                          <a:spcPts val="0"/>
                        </a:spcBef>
                        <a:spcAft>
                          <a:spcPts val="0"/>
                        </a:spcAft>
                        <a:buNone/>
                      </a:pPr>
                      <a:r>
                        <a:rPr lang="en"/>
                        <a:t>Test 4</a:t>
                      </a:r>
                      <a:endParaRPr/>
                    </a:p>
                  </a:txBody>
                  <a:tcPr marT="91425" marB="91425" marR="91425" marL="91425"/>
                </a:tc>
                <a:tc>
                  <a:txBody>
                    <a:bodyPr/>
                    <a:lstStyle/>
                    <a:p>
                      <a:pPr indent="0" lvl="0" marL="0" rtl="0" algn="l">
                        <a:spcBef>
                          <a:spcPts val="0"/>
                        </a:spcBef>
                        <a:spcAft>
                          <a:spcPts val="0"/>
                        </a:spcAft>
                        <a:buNone/>
                      </a:pPr>
                      <a:r>
                        <a:rPr lang="en"/>
                        <a:t>0.0087</a:t>
                      </a:r>
                      <a:endParaRPr/>
                    </a:p>
                  </a:txBody>
                  <a:tcPr marT="91425" marB="91425" marR="91425" marL="91425"/>
                </a:tc>
                <a:tc>
                  <a:txBody>
                    <a:bodyPr/>
                    <a:lstStyle/>
                    <a:p>
                      <a:pPr indent="0" lvl="0" marL="0" rtl="0" algn="l">
                        <a:spcBef>
                          <a:spcPts val="0"/>
                        </a:spcBef>
                        <a:spcAft>
                          <a:spcPts val="0"/>
                        </a:spcAft>
                        <a:buNone/>
                      </a:pPr>
                      <a:r>
                        <a:rPr lang="en"/>
                        <a:t>0.04</a:t>
                      </a:r>
                      <a:endParaRPr/>
                    </a:p>
                  </a:txBody>
                  <a:tcPr marT="91425" marB="91425" marR="91425" marL="91425"/>
                </a:tc>
                <a:tc>
                  <a:txBody>
                    <a:bodyPr/>
                    <a:lstStyle/>
                    <a:p>
                      <a:pPr indent="0" lvl="0" marL="0" rtl="0" algn="l">
                        <a:spcBef>
                          <a:spcPts val="0"/>
                        </a:spcBef>
                        <a:spcAft>
                          <a:spcPts val="0"/>
                        </a:spcAft>
                        <a:buNone/>
                      </a:pPr>
                      <a:r>
                        <a:rPr lang="en"/>
                        <a:t>0.024</a:t>
                      </a:r>
                      <a:endParaRPr/>
                    </a:p>
                  </a:txBody>
                  <a:tcPr marT="91425" marB="91425" marR="91425" marL="91425"/>
                </a:tc>
                <a:tc>
                  <a:txBody>
                    <a:bodyPr/>
                    <a:lstStyle/>
                    <a:p>
                      <a:pPr indent="0" lvl="0" marL="0" rtl="0" algn="l">
                        <a:spcBef>
                          <a:spcPts val="0"/>
                        </a:spcBef>
                        <a:spcAft>
                          <a:spcPts val="0"/>
                        </a:spcAft>
                        <a:buNone/>
                      </a:pPr>
                      <a:r>
                        <a:rPr lang="en"/>
                        <a:t>0.06</a:t>
                      </a:r>
                      <a:endParaRPr/>
                    </a:p>
                  </a:txBody>
                  <a:tcPr marT="91425" marB="91425" marR="91425" marL="91425"/>
                </a:tc>
                <a:tc>
                  <a:txBody>
                    <a:bodyPr/>
                    <a:lstStyle/>
                    <a:p>
                      <a:pPr indent="0" lvl="0" marL="0" rtl="0" algn="l">
                        <a:spcBef>
                          <a:spcPts val="0"/>
                        </a:spcBef>
                        <a:spcAft>
                          <a:spcPts val="0"/>
                        </a:spcAft>
                        <a:buNone/>
                      </a:pPr>
                      <a:r>
                        <a:rPr lang="en"/>
                        <a:t>0.017</a:t>
                      </a:r>
                      <a:endParaRPr/>
                    </a:p>
                  </a:txBody>
                  <a:tcPr marT="91425" marB="91425" marR="91425" marL="91425"/>
                </a:tc>
                <a:tc>
                  <a:txBody>
                    <a:bodyPr/>
                    <a:lstStyle/>
                    <a:p>
                      <a:pPr indent="0" lvl="0" marL="0" rtl="0" algn="l">
                        <a:spcBef>
                          <a:spcPts val="0"/>
                        </a:spcBef>
                        <a:spcAft>
                          <a:spcPts val="0"/>
                        </a:spcAft>
                        <a:buNone/>
                      </a:pPr>
                      <a:r>
                        <a:rPr lang="en"/>
                        <a:t>0.027</a:t>
                      </a:r>
                      <a:endParaRPr/>
                    </a:p>
                  </a:txBody>
                  <a:tcPr marT="91425" marB="91425" marR="91425" marL="91425"/>
                </a:tc>
                <a:tc>
                  <a:txBody>
                    <a:bodyPr/>
                    <a:lstStyle/>
                    <a:p>
                      <a:pPr indent="0" lvl="0" marL="0" rtl="0" algn="l">
                        <a:spcBef>
                          <a:spcPts val="0"/>
                        </a:spcBef>
                        <a:spcAft>
                          <a:spcPts val="0"/>
                        </a:spcAft>
                        <a:buNone/>
                      </a:pPr>
                      <a:r>
                        <a:rPr lang="en"/>
                        <a:t>0.037</a:t>
                      </a:r>
                      <a:endParaRPr/>
                    </a:p>
                  </a:txBody>
                  <a:tcPr marT="91425" marB="91425" marR="91425" marL="91425"/>
                </a:tc>
              </a:tr>
            </a:tbl>
          </a:graphicData>
        </a:graphic>
      </p:graphicFrame>
      <p:sp>
        <p:nvSpPr>
          <p:cNvPr id="111" name="Google Shape;111;p22"/>
          <p:cNvSpPr txBox="1"/>
          <p:nvPr/>
        </p:nvSpPr>
        <p:spPr>
          <a:xfrm>
            <a:off x="454925" y="4006200"/>
            <a:ext cx="8078400" cy="9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It is very clear that each following test always increases the r squared value and that test 4 is the best always bettering test three by at least a </a:t>
            </a:r>
            <a:r>
              <a:rPr lang="en" sz="1800">
                <a:solidFill>
                  <a:schemeClr val="dk2"/>
                </a:solidFill>
              </a:rPr>
              <a:t>third of test 4. These results clearly show the importance of test 4 along with the increasing importance of each test</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recap, the first result is that adding each matrix element multiplied by </a:t>
            </a:r>
            <a:r>
              <a:rPr lang="en"/>
              <a:t>every other matrix element to simply a regression of a matrix and its inverse increases the r squared value.</a:t>
            </a:r>
            <a:endParaRPr/>
          </a:p>
          <a:p>
            <a:pPr indent="0" lvl="0" marL="0" rtl="0" algn="l">
              <a:spcBef>
                <a:spcPts val="1200"/>
              </a:spcBef>
              <a:spcAft>
                <a:spcPts val="0"/>
              </a:spcAft>
              <a:buNone/>
            </a:pPr>
            <a:r>
              <a:rPr lang="en"/>
              <a:t>Adding the square of each matrix element to the regression increases the r squared value. </a:t>
            </a:r>
            <a:endParaRPr/>
          </a:p>
          <a:p>
            <a:pPr indent="0" lvl="0" marL="0" rtl="0" algn="l">
              <a:spcBef>
                <a:spcPts val="1200"/>
              </a:spcBef>
              <a:spcAft>
                <a:spcPts val="1200"/>
              </a:spcAft>
              <a:buNone/>
            </a:pPr>
            <a:r>
              <a:rPr lang="en"/>
              <a:t>Using the square of each element further multiplied by every other matrix element, along with the cube of each matrix element increases the r squared value to a level higher then other tests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tests will need to be conducted to ensure that these results were not a random </a:t>
            </a:r>
            <a:r>
              <a:rPr lang="en"/>
              <a:t>occurrence</a:t>
            </a:r>
            <a:r>
              <a:rPr lang="en"/>
              <a:t>, however there is a clear pattern in these results.</a:t>
            </a:r>
            <a:endParaRPr/>
          </a:p>
          <a:p>
            <a:pPr indent="0" lvl="0" marL="0" rtl="0" algn="l">
              <a:spcBef>
                <a:spcPts val="1200"/>
              </a:spcBef>
              <a:spcAft>
                <a:spcPts val="0"/>
              </a:spcAft>
              <a:buNone/>
            </a:pPr>
            <a:r>
              <a:rPr lang="en"/>
              <a:t>Further investigation will be required into determining if bigger numbers produce a larger r squared values in which case these results would not be significant. Either way this forms a good basis for sprint 1 in planning for other sprints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this time I am considering non invertible matrices and creating a formula that generate a numerically close inversion of a matrix that is non invertible. Interestingly google and youtube do not have a solution for this, further investigation required.</a:t>
            </a:r>
            <a:endParaRPr/>
          </a:p>
          <a:p>
            <a:pPr indent="0" lvl="0" marL="0" rtl="0" algn="l">
              <a:spcBef>
                <a:spcPts val="1200"/>
              </a:spcBef>
              <a:spcAft>
                <a:spcPts val="1200"/>
              </a:spcAft>
              <a:buNone/>
            </a:pPr>
            <a:r>
              <a:rPr lang="en"/>
              <a:t>Also neural nets and tensorflow for determining a formula for the inverse of a matrix, however i will need to consider larger matrices as the formula for invertible matrices of size 2 and 3 is very simple. Inverting larger matrices is more complicated, if an exact inverse exists.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Inversion</a:t>
            </a:r>
            <a:endParaRPr/>
          </a:p>
        </p:txBody>
      </p:sp>
      <p:pic>
        <p:nvPicPr>
          <p:cNvPr id="60" name="Google Shape;60;p14"/>
          <p:cNvPicPr preferRelativeResize="0"/>
          <p:nvPr/>
        </p:nvPicPr>
        <p:blipFill>
          <a:blip r:embed="rId3">
            <a:alphaModFix/>
          </a:blip>
          <a:stretch>
            <a:fillRect/>
          </a:stretch>
        </p:blipFill>
        <p:spPr>
          <a:xfrm>
            <a:off x="380050" y="1170125"/>
            <a:ext cx="4191943" cy="3820975"/>
          </a:xfrm>
          <a:prstGeom prst="rect">
            <a:avLst/>
          </a:prstGeom>
          <a:noFill/>
          <a:ln>
            <a:noFill/>
          </a:ln>
        </p:spPr>
      </p:pic>
      <p:sp>
        <p:nvSpPr>
          <p:cNvPr id="61" name="Google Shape;61;p14"/>
          <p:cNvSpPr txBox="1"/>
          <p:nvPr/>
        </p:nvSpPr>
        <p:spPr>
          <a:xfrm>
            <a:off x="6478900" y="4417100"/>
            <a:ext cx="2353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a:t>
            </a:r>
            <a:r>
              <a:rPr lang="en" sz="1100" u="sng">
                <a:solidFill>
                  <a:schemeClr val="hlink"/>
                </a:solidFill>
                <a:hlinkClick r:id="rId4"/>
              </a:rPr>
              <a:t>Inverse of a Matrix (mathsisfun.com)</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5131410" cy="4838699"/>
          </a:xfrm>
          <a:prstGeom prst="rect">
            <a:avLst/>
          </a:prstGeom>
          <a:noFill/>
          <a:ln>
            <a:noFill/>
          </a:ln>
        </p:spPr>
      </p:pic>
      <p:sp>
        <p:nvSpPr>
          <p:cNvPr id="67" name="Google Shape;67;p15"/>
          <p:cNvSpPr txBox="1"/>
          <p:nvPr/>
        </p:nvSpPr>
        <p:spPr>
          <a:xfrm>
            <a:off x="6478900" y="4417100"/>
            <a:ext cx="2353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a:t>
            </a:r>
            <a:r>
              <a:rPr lang="en" sz="1100" u="sng">
                <a:solidFill>
                  <a:schemeClr val="hlink"/>
                </a:solidFill>
                <a:hlinkClick r:id="rId4"/>
              </a:rPr>
              <a:t>Inverse of a Matrix (mathsisfun.com)</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52400"/>
            <a:ext cx="4971939" cy="4838699"/>
          </a:xfrm>
          <a:prstGeom prst="rect">
            <a:avLst/>
          </a:prstGeom>
          <a:noFill/>
          <a:ln>
            <a:noFill/>
          </a:ln>
        </p:spPr>
      </p:pic>
      <p:sp>
        <p:nvSpPr>
          <p:cNvPr id="73" name="Google Shape;73;p16"/>
          <p:cNvSpPr txBox="1"/>
          <p:nvPr/>
        </p:nvSpPr>
        <p:spPr>
          <a:xfrm>
            <a:off x="6478900" y="4417100"/>
            <a:ext cx="2353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a:t>
            </a:r>
            <a:r>
              <a:rPr lang="en" sz="1100" u="sng">
                <a:solidFill>
                  <a:schemeClr val="hlink"/>
                </a:solidFill>
                <a:hlinkClick r:id="rId4"/>
              </a:rPr>
              <a:t>Inverse of a Matrix (mathsisfun.com)</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Thoughts - Sprint 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Investigate linear regression between a matrix and </a:t>
            </a:r>
            <a:r>
              <a:rPr lang="en"/>
              <a:t>its</a:t>
            </a:r>
            <a:r>
              <a:rPr lang="en"/>
              <a:t> inverse for each matrix element</a:t>
            </a:r>
            <a:endParaRPr/>
          </a:p>
          <a:p>
            <a:pPr indent="0" lvl="0" marL="0" rtl="0" algn="l">
              <a:spcBef>
                <a:spcPts val="1200"/>
              </a:spcBef>
              <a:spcAft>
                <a:spcPts val="0"/>
              </a:spcAft>
              <a:buNone/>
            </a:pPr>
            <a:r>
              <a:rPr lang="en"/>
              <a:t>I will consider a 3x3 matrix with elements between 0 and 6 - not to simple but not overly complicated. This is a preliminary analysis - next sprint planning can be done to possibly test other matrices or go in a different direction entirely</a:t>
            </a:r>
            <a:endParaRPr/>
          </a:p>
          <a:p>
            <a:pPr indent="0" lvl="0" marL="0" rtl="0" algn="l">
              <a:spcBef>
                <a:spcPts val="1200"/>
              </a:spcBef>
              <a:spcAft>
                <a:spcPts val="0"/>
              </a:spcAft>
              <a:buNone/>
            </a:pPr>
            <a:r>
              <a:rPr lang="en"/>
              <a:t>Consider a linear regression of all elements of original matrix</a:t>
            </a:r>
            <a:endParaRPr/>
          </a:p>
          <a:p>
            <a:pPr indent="0" lvl="0" marL="0" rtl="0" algn="l">
              <a:spcBef>
                <a:spcPts val="1200"/>
              </a:spcBef>
              <a:spcAft>
                <a:spcPts val="0"/>
              </a:spcAft>
              <a:buNone/>
            </a:pPr>
            <a:r>
              <a:rPr lang="en"/>
              <a:t>Also consider all possible combinations of each element multiplied by another element in the matrix a00*a01, a00*a02, etc</a:t>
            </a:r>
            <a:endParaRPr/>
          </a:p>
          <a:p>
            <a:pPr indent="0" lvl="0" marL="0" rtl="0" algn="l">
              <a:spcBef>
                <a:spcPts val="1200"/>
              </a:spcBef>
              <a:spcAft>
                <a:spcPts val="0"/>
              </a:spcAft>
              <a:buNone/>
            </a:pPr>
            <a:r>
              <a:rPr lang="en"/>
              <a:t>By lucky mistake i also added the square of each element to the linear regression and found this as a way to increase the r squared value</a:t>
            </a:r>
            <a:endParaRPr/>
          </a:p>
          <a:p>
            <a:pPr indent="0" lvl="0" marL="0" rtl="0" algn="l">
              <a:spcBef>
                <a:spcPts val="1200"/>
              </a:spcBef>
              <a:spcAft>
                <a:spcPts val="1200"/>
              </a:spcAft>
              <a:buNone/>
            </a:pPr>
            <a:r>
              <a:rPr lang="en"/>
              <a:t>With further trial and error I found some better tests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Impact of Sprint 1 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Would be very interesting to see the r squared values for the various matrix elements</a:t>
            </a:r>
            <a:endParaRPr/>
          </a:p>
          <a:p>
            <a:pPr indent="0" lvl="0" marL="0" rtl="0" algn="l">
              <a:spcBef>
                <a:spcPts val="1200"/>
              </a:spcBef>
              <a:spcAft>
                <a:spcPts val="0"/>
              </a:spcAft>
              <a:buNone/>
            </a:pPr>
            <a:r>
              <a:rPr lang="en"/>
              <a:t>And see if there is an improvement when considering elements of the matrix multiplied by each other </a:t>
            </a:r>
            <a:endParaRPr/>
          </a:p>
          <a:p>
            <a:pPr indent="0" lvl="0" marL="0" rtl="0" algn="l">
              <a:spcBef>
                <a:spcPts val="1200"/>
              </a:spcBef>
              <a:spcAft>
                <a:spcPts val="1200"/>
              </a:spcAft>
              <a:buNone/>
            </a:pPr>
            <a:r>
              <a:rPr lang="en"/>
              <a:t>Possibly find a linear regression to determine the inverse of a matrix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Matrix Inversion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Markov Chains: Matrix inversion is utilized in the study of Markov chains, a mathematical system that undergoes transitions between different states. The stationary distribution of a Markov chain can be found by solving a system of linear equations involving matrix inversion. </a:t>
            </a:r>
            <a:endParaRPr/>
          </a:p>
          <a:p>
            <a:pPr indent="0" lvl="0" marL="0" rtl="0" algn="l">
              <a:spcBef>
                <a:spcPts val="1200"/>
              </a:spcBef>
              <a:spcAft>
                <a:spcPts val="0"/>
              </a:spcAft>
              <a:buNone/>
            </a:pPr>
            <a:r>
              <a:rPr lang="en"/>
              <a:t>Optimization: In optimization problems, especially in linear programming, matrix inversion is employed to find optimal solutions. The inversion of matrices is often part of algorithms that iteratively improve solutions until an optimum is reached. </a:t>
            </a:r>
            <a:endParaRPr/>
          </a:p>
          <a:p>
            <a:pPr indent="0" lvl="0" marL="0" rtl="0" algn="l">
              <a:spcBef>
                <a:spcPts val="1200"/>
              </a:spcBef>
              <a:spcAft>
                <a:spcPts val="0"/>
              </a:spcAft>
              <a:buNone/>
            </a:pPr>
            <a:r>
              <a:rPr lang="en"/>
              <a:t>Control Systems: In control theory, matrix inversion is used to design controllers for dynamic systems. It plays a crucial role in determining the control law that stabilizes a system and achieves desired performance. </a:t>
            </a:r>
            <a:endParaRPr/>
          </a:p>
          <a:p>
            <a:pPr indent="0" lvl="0" marL="0" rtl="0" algn="l">
              <a:spcBef>
                <a:spcPts val="1200"/>
              </a:spcBef>
              <a:spcAft>
                <a:spcPts val="0"/>
              </a:spcAft>
              <a:buNone/>
            </a:pPr>
            <a:r>
              <a:rPr lang="en"/>
              <a:t>Computer Graphics: Matrix inversion is used in computer graphics to transform and manipulate 3D graphics. Techniques like affine transformations and perspective projection involve matrix operations, including inversion. </a:t>
            </a:r>
            <a:endParaRPr/>
          </a:p>
          <a:p>
            <a:pPr indent="0" lvl="0" marL="0" rtl="0" algn="l">
              <a:spcBef>
                <a:spcPts val="1200"/>
              </a:spcBef>
              <a:spcAft>
                <a:spcPts val="0"/>
              </a:spcAft>
              <a:buNone/>
            </a:pPr>
            <a:r>
              <a:rPr lang="en"/>
              <a:t>Image Processing: In image processing, matrix inversion is applied to techniques like image registration and geometric transformations. This is important in aligning and transforming images for further analysis. </a:t>
            </a:r>
            <a:endParaRPr/>
          </a:p>
          <a:p>
            <a:pPr indent="0" lvl="0" marL="0" rtl="0" algn="l">
              <a:spcBef>
                <a:spcPts val="1200"/>
              </a:spcBef>
              <a:spcAft>
                <a:spcPts val="0"/>
              </a:spcAft>
              <a:buNone/>
            </a:pPr>
            <a:r>
              <a:rPr lang="en"/>
              <a:t>Quantum Mechanics: Matrix inversion is frequently used in quantum mechanics, particularly in the representation of quantum states and the evolution of quantum systems. </a:t>
            </a:r>
            <a:endParaRPr/>
          </a:p>
          <a:p>
            <a:pPr indent="0" lvl="0" marL="0" rtl="0" algn="l">
              <a:spcBef>
                <a:spcPts val="1200"/>
              </a:spcBef>
              <a:spcAft>
                <a:spcPts val="1200"/>
              </a:spcAft>
              <a:buNone/>
            </a:pPr>
            <a:r>
              <a:rPr lang="en"/>
              <a:t>Machine Learning: In machine learning, matrix inversion can be involved in certain algorithms, such as linear regression or certain optimization problems. However, due to computational considerations, alternative methods like gradient descent are often preferred.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Linear Regression</a:t>
            </a:r>
            <a:endParaRPr/>
          </a:p>
        </p:txBody>
      </p:sp>
      <p:sp>
        <p:nvSpPr>
          <p:cNvPr id="97" name="Google Shape;97;p20"/>
          <p:cNvSpPr txBox="1"/>
          <p:nvPr>
            <p:ph idx="1" type="body"/>
          </p:nvPr>
        </p:nvSpPr>
        <p:spPr>
          <a:xfrm>
            <a:off x="311700" y="1152475"/>
            <a:ext cx="8520600" cy="3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 Squared values were very low. </a:t>
            </a:r>
            <a:endParaRPr/>
          </a:p>
          <a:p>
            <a:pPr indent="0" lvl="0" marL="0" rtl="0" algn="l">
              <a:spcBef>
                <a:spcPts val="1200"/>
              </a:spcBef>
              <a:spcAft>
                <a:spcPts val="0"/>
              </a:spcAft>
              <a:buNone/>
            </a:pPr>
            <a:r>
              <a:rPr lang="en"/>
              <a:t>However I stumbled </a:t>
            </a:r>
            <a:r>
              <a:rPr lang="en"/>
              <a:t>upon how the r squared value increased significantly when the square of each matrix element was added to the linear regression. </a:t>
            </a:r>
            <a:endParaRPr/>
          </a:p>
          <a:p>
            <a:pPr indent="0" lvl="0" marL="0" rtl="0" algn="l">
              <a:spcBef>
                <a:spcPts val="1200"/>
              </a:spcBef>
              <a:spcAft>
                <a:spcPts val="0"/>
              </a:spcAft>
              <a:buNone/>
            </a:pPr>
            <a:r>
              <a:rPr lang="en"/>
              <a:t>This got me thinking and i thought about squaring each element before multiplying it by every other element in the matrix, along with the cube of itself. This also significantly increased the r squared value.</a:t>
            </a:r>
            <a:endParaRPr/>
          </a:p>
          <a:p>
            <a:pPr indent="0" lvl="0" marL="0" rtl="0" algn="l">
              <a:spcBef>
                <a:spcPts val="1200"/>
              </a:spcBef>
              <a:spcAft>
                <a:spcPts val="0"/>
              </a:spcAft>
              <a:buNone/>
            </a:pPr>
            <a:r>
              <a:rPr lang="en"/>
              <a:t>This could have very well been an occurrence for the generated set of matrices, so I tried with 6 different sets and this pattern remained. </a:t>
            </a:r>
            <a:endParaRPr/>
          </a:p>
          <a:p>
            <a:pPr indent="0" lvl="0" marL="0" rtl="0" algn="l">
              <a:spcBef>
                <a:spcPts val="1200"/>
              </a:spcBef>
              <a:spcAft>
                <a:spcPts val="1200"/>
              </a:spcAft>
              <a:buNone/>
            </a:pPr>
            <a:r>
              <a:rPr lang="en"/>
              <a:t>I really like this result and look forward to using it in the next sprints.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tests and results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Test 1: linear regression between matrix elements and inverse matrix elements</a:t>
            </a:r>
            <a:endParaRPr/>
          </a:p>
          <a:p>
            <a:pPr indent="0" lvl="0" marL="0" rtl="0" algn="l">
              <a:spcBef>
                <a:spcPts val="1200"/>
              </a:spcBef>
              <a:spcAft>
                <a:spcPts val="0"/>
              </a:spcAft>
              <a:buNone/>
            </a:pPr>
            <a:r>
              <a:rPr lang="en"/>
              <a:t>Test 2: linear regression with test 1 and all possible combinations of one matrix element </a:t>
            </a:r>
            <a:r>
              <a:rPr lang="en"/>
              <a:t>multiplied by every other matrix element</a:t>
            </a:r>
            <a:endParaRPr/>
          </a:p>
          <a:p>
            <a:pPr indent="0" lvl="0" marL="0" rtl="0" algn="l">
              <a:spcBef>
                <a:spcPts val="1200"/>
              </a:spcBef>
              <a:spcAft>
                <a:spcPts val="0"/>
              </a:spcAft>
              <a:buNone/>
            </a:pPr>
            <a:r>
              <a:rPr lang="en"/>
              <a:t>Test 3: linear regression with test 2 and the square of each matrix element</a:t>
            </a:r>
            <a:endParaRPr/>
          </a:p>
          <a:p>
            <a:pPr indent="0" lvl="0" marL="0" rtl="0" algn="l">
              <a:spcBef>
                <a:spcPts val="1200"/>
              </a:spcBef>
              <a:spcAft>
                <a:spcPts val="0"/>
              </a:spcAft>
              <a:buNone/>
            </a:pPr>
            <a:r>
              <a:rPr lang="en"/>
              <a:t>Test 4: linear regression with test 1 and all possible combinations of one matrix element squared and multiplied by every other matrix element and the cube of each matrix element</a:t>
            </a:r>
            <a:endParaRPr/>
          </a:p>
          <a:p>
            <a:pPr indent="0" lvl="0" marL="0" rtl="0" algn="l">
              <a:spcBef>
                <a:spcPts val="1200"/>
              </a:spcBef>
              <a:spcAft>
                <a:spcPts val="1200"/>
              </a:spcAft>
              <a:buNone/>
            </a:pPr>
            <a:r>
              <a:rPr lang="en"/>
              <a:t>Note how Test 4 does not even the parts of test 3 that included all possible combinations of one matrix element multiplied by every other matrix element - these are the tests I am reporting to demonstrate the importance of the aspect of test 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