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2"/>
  </p:notesMasterIdLst>
  <p:handoutMasterIdLst>
    <p:handoutMasterId r:id="rId13"/>
  </p:handoutMasterIdLst>
  <p:sldIdLst>
    <p:sldId id="587" r:id="rId2"/>
    <p:sldId id="780" r:id="rId3"/>
    <p:sldId id="781" r:id="rId4"/>
    <p:sldId id="787" r:id="rId5"/>
    <p:sldId id="788" r:id="rId6"/>
    <p:sldId id="785" r:id="rId7"/>
    <p:sldId id="782" r:id="rId8"/>
    <p:sldId id="783" r:id="rId9"/>
    <p:sldId id="784" r:id="rId10"/>
    <p:sldId id="786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Eddy" initials="JE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F72"/>
    <a:srgbClr val="E98300"/>
    <a:srgbClr val="5E6A7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61" autoAdjust="0"/>
    <p:restoredTop sz="68806" autoAdjust="0"/>
  </p:normalViewPr>
  <p:slideViewPr>
    <p:cSldViewPr>
      <p:cViewPr>
        <p:scale>
          <a:sx n="152" d="100"/>
          <a:sy n="152" d="100"/>
        </p:scale>
        <p:origin x="-76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19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630" y="-120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3550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3550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8D69D-B65B-4F73-BCCF-42FF66DBCD1C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1263"/>
            <a:ext cx="2982913" cy="463550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31263"/>
            <a:ext cx="2982912" cy="463550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837F76D-E719-46B1-92D1-063A7B3AE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0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355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3550"/>
          </a:xfrm>
          <a:prstGeom prst="rect">
            <a:avLst/>
          </a:prstGeom>
        </p:spPr>
        <p:txBody>
          <a:bodyPr vert="horz" lIns="92437" tIns="46219" rIns="92437" bIns="462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5DB90D1-8015-4DA3-B8FA-F9684AA444E5}" type="datetimeFigureOut">
              <a:rPr lang="en-US"/>
              <a:pPr>
                <a:defRPr/>
              </a:pPr>
              <a:t>2/24/15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9" rIns="92437" bIns="4621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3863" cy="4181475"/>
          </a:xfrm>
          <a:prstGeom prst="rect">
            <a:avLst/>
          </a:prstGeom>
        </p:spPr>
        <p:txBody>
          <a:bodyPr vert="horz" lIns="92437" tIns="46219" rIns="92437" bIns="4621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2982913" cy="46355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31263"/>
            <a:ext cx="2982912" cy="463550"/>
          </a:xfrm>
          <a:prstGeom prst="rect">
            <a:avLst/>
          </a:prstGeom>
        </p:spPr>
        <p:txBody>
          <a:bodyPr vert="horz" lIns="92437" tIns="46219" rIns="92437" bIns="462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527A3A1-0B48-41F7-9D98-2FB458BB5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9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49BA5D-AA5B-417F-AF06-B57FF951DF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05600" y="5864036"/>
            <a:ext cx="2362200" cy="917764"/>
          </a:xfrm>
          <a:prstGeom prst="rect">
            <a:avLst/>
          </a:prstGeom>
        </p:spPr>
      </p:pic>
      <p:pic>
        <p:nvPicPr>
          <p:cNvPr id="14" name="Picture 13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pic>
        <p:nvPicPr>
          <p:cNvPr id="15" name="Picture 14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pic>
        <p:nvPicPr>
          <p:cNvPr id="15" name="Picture 14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003F72"/>
                </a:solidFill>
                <a:latin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pic>
        <p:nvPicPr>
          <p:cNvPr id="14" name="Picture 13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pic>
        <p:nvPicPr>
          <p:cNvPr id="14" name="Picture 13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81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pic>
        <p:nvPicPr>
          <p:cNvPr id="13" name="Picture 12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3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pic>
        <p:nvPicPr>
          <p:cNvPr id="15" name="Picture 14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  <p:pic>
        <p:nvPicPr>
          <p:cNvPr id="14" name="Picture 13" descr="Logo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6" name="Picture 15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8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87562"/>
            <a:ext cx="4040188" cy="4026159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E9830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87562"/>
            <a:ext cx="4041775" cy="4026159"/>
          </a:xfrm>
        </p:spPr>
        <p:txBody>
          <a:bodyPr/>
          <a:lstStyle>
            <a:lvl1pPr>
              <a:defRPr sz="24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0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8" name="Picture 17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43B00493-B927-4E52-8F53-E7BD281FAFC0}" type="datetimeFigureOut">
              <a:rPr lang="en-US" smtClean="0"/>
              <a:pPr/>
              <a:t>2/24/15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E6A7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F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Signature_Green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1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_Transparen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405265" y="6238299"/>
            <a:ext cx="1586335" cy="616325"/>
          </a:xfrm>
          <a:prstGeom prst="rect">
            <a:avLst/>
          </a:prstGeom>
        </p:spPr>
      </p:pic>
      <p:pic>
        <p:nvPicPr>
          <p:cNvPr id="12" name="Picture 11" descr="Signature_Green_Transparen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77200" y="152400"/>
            <a:ext cx="82492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0493-B927-4E52-8F53-E7BD281FAFC0}" type="datetimeFigureOut">
              <a:rPr lang="en-US" smtClean="0"/>
              <a:pPr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DA4E-69C4-4F39-90E3-AE710B32A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5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57" r:id="rId3"/>
    <p:sldLayoutId id="2147484047" r:id="rId4"/>
    <p:sldLayoutId id="2147484048" r:id="rId5"/>
    <p:sldLayoutId id="2147484049" r:id="rId6"/>
    <p:sldLayoutId id="2147484050" r:id="rId7"/>
    <p:sldLayoutId id="2147484058" r:id="rId8"/>
    <p:sldLayoutId id="2147484051" r:id="rId9"/>
    <p:sldLayoutId id="2147484052" r:id="rId10"/>
    <p:sldLayoutId id="2147484053" r:id="rId11"/>
    <p:sldLayoutId id="2147484054" r:id="rId12"/>
    <p:sldLayoutId id="2147484055" r:id="rId13"/>
    <p:sldLayoutId id="214748405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3F7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E6A7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E6A7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E6A7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E6A7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E6A7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Alzheimer U01 Data Analysis Framework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Cory Funk</a:t>
            </a:r>
          </a:p>
          <a:p>
            <a:r>
              <a:rPr lang="en-US" dirty="0" smtClean="0"/>
              <a:t>Ben </a:t>
            </a:r>
            <a:r>
              <a:rPr lang="en-US" dirty="0" err="1" smtClean="0"/>
              <a:t>Heavner</a:t>
            </a:r>
            <a:endParaRPr lang="en-US" dirty="0" smtClean="0"/>
          </a:p>
          <a:p>
            <a:r>
              <a:rPr lang="en-US" dirty="0" smtClean="0"/>
              <a:t>Nathan Price</a:t>
            </a:r>
          </a:p>
          <a:p>
            <a:endParaRPr lang="en-US" dirty="0" smtClean="0"/>
          </a:p>
          <a:p>
            <a:r>
              <a:rPr lang="en-US" dirty="0" smtClean="0"/>
              <a:t>U01 monthly meeting</a:t>
            </a:r>
          </a:p>
          <a:p>
            <a:r>
              <a:rPr lang="en-US" dirty="0" smtClean="0"/>
              <a:t>Feb 24, 2015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RNA editing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438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RNA editing is highest in the brain; AMPA receptors among best characterized targets</a:t>
            </a:r>
          </a:p>
          <a:p>
            <a:r>
              <a:rPr lang="en-US" sz="2000" dirty="0" smtClean="0"/>
              <a:t>We’ve found editing to be 5x higher in the cerebellum </a:t>
            </a:r>
          </a:p>
          <a:p>
            <a:r>
              <a:rPr lang="en-US" sz="2000" dirty="0" smtClean="0"/>
              <a:t>RNA editing has been shown to change in several neurological disorders including AZ</a:t>
            </a:r>
          </a:p>
          <a:p>
            <a:r>
              <a:rPr lang="en-US" sz="2000" dirty="0" smtClean="0"/>
              <a:t>ADAR (responsible for editing) has an interferon-inducible isoform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77417" y="4343400"/>
            <a:ext cx="122395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Alignment</a:t>
            </a:r>
          </a:p>
          <a:p>
            <a:pPr algn="ctr"/>
            <a:r>
              <a:rPr lang="en-US" dirty="0" smtClean="0"/>
              <a:t>(SNAPR)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601367" y="4666566"/>
            <a:ext cx="227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4343400"/>
            <a:ext cx="142911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Sorted BAM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>
            <a:off x="3257910" y="4666566"/>
            <a:ext cx="247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05200" y="4343400"/>
            <a:ext cx="2031551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Dynamic trimming</a:t>
            </a:r>
          </a:p>
          <a:p>
            <a:pPr algn="ctr"/>
            <a:r>
              <a:rPr lang="en-US" dirty="0" smtClean="0"/>
              <a:t>of reads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5638800"/>
            <a:ext cx="1531789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Conservative </a:t>
            </a:r>
          </a:p>
          <a:p>
            <a:pPr algn="ctr"/>
            <a:r>
              <a:rPr lang="en-US" dirty="0" smtClean="0"/>
              <a:t>VCF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>
            <a:off x="4579789" y="5961966"/>
            <a:ext cx="3732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53000" y="5638800"/>
            <a:ext cx="136509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Strand</a:t>
            </a:r>
          </a:p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cxnSp>
        <p:nvCxnSpPr>
          <p:cNvPr id="27" name="Elbow Connector 26"/>
          <p:cNvCxnSpPr>
            <a:stCxn id="10" idx="3"/>
            <a:endCxn id="11" idx="1"/>
          </p:cNvCxnSpPr>
          <p:nvPr/>
        </p:nvCxnSpPr>
        <p:spPr>
          <a:xfrm flipH="1">
            <a:off x="3048000" y="4666566"/>
            <a:ext cx="2488751" cy="1295400"/>
          </a:xfrm>
          <a:prstGeom prst="bentConnector5">
            <a:avLst>
              <a:gd name="adj1" fmla="val -9185"/>
              <a:gd name="adj2" fmla="val 50000"/>
              <a:gd name="adj3" fmla="val 1091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34" idx="1"/>
          </p:cNvCxnSpPr>
          <p:nvPr/>
        </p:nvCxnSpPr>
        <p:spPr>
          <a:xfrm>
            <a:off x="6318090" y="5961966"/>
            <a:ext cx="387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05600" y="5638800"/>
            <a:ext cx="1791927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calls</a:t>
            </a:r>
          </a:p>
          <a:p>
            <a:pPr algn="ctr"/>
            <a:r>
              <a:rPr lang="en-US" dirty="0"/>
              <a:t>(</a:t>
            </a:r>
            <a:r>
              <a:rPr lang="en-US" dirty="0" err="1" smtClean="0"/>
              <a:t>Kruskal</a:t>
            </a:r>
            <a:r>
              <a:rPr lang="en-US" dirty="0" smtClean="0"/>
              <a:t>-Wallis)</a:t>
            </a:r>
          </a:p>
        </p:txBody>
      </p:sp>
    </p:spTree>
    <p:extLst>
      <p:ext uri="{BB962C8B-B14F-4D97-AF65-F5344CB8AC3E}">
        <p14:creationId xmlns:p14="http://schemas.microsoft.com/office/powerpoint/2010/main" val="9541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Overview of the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Tau and APP mouse </a:t>
            </a:r>
            <a:r>
              <a:rPr lang="en-US" sz="2400" dirty="0" smtClean="0"/>
              <a:t>models </a:t>
            </a:r>
          </a:p>
          <a:p>
            <a:pPr lvl="1"/>
            <a:r>
              <a:rPr lang="en-US" sz="2000" dirty="0" smtClean="0"/>
              <a:t>APPPS1 forebrain @ 3, 9, 12, 20 months; controls 9</a:t>
            </a:r>
          </a:p>
          <a:p>
            <a:pPr lvl="1"/>
            <a:r>
              <a:rPr lang="en-US" sz="2000" dirty="0" smtClean="0"/>
              <a:t>TgCRND8 forebrain @ 3, 6, 12, 20 months (+ age-matched controls)</a:t>
            </a:r>
          </a:p>
          <a:p>
            <a:pPr lvl="1"/>
            <a:r>
              <a:rPr lang="en-US" sz="2000" dirty="0" smtClean="0"/>
              <a:t>Homozygous </a:t>
            </a:r>
            <a:r>
              <a:rPr lang="en-US" sz="2000" dirty="0"/>
              <a:t>P301L tau (MAPT) mice (JNPL3 strain</a:t>
            </a:r>
            <a:r>
              <a:rPr lang="en-US" sz="2000" dirty="0" smtClean="0"/>
              <a:t>) spinal cord @ 2, 6, 12 months w/ </a:t>
            </a:r>
            <a:r>
              <a:rPr lang="en-US" sz="2000" dirty="0"/>
              <a:t>controls from Swiss Webster NTG</a:t>
            </a:r>
            <a:endParaRPr lang="en-US" sz="2000" dirty="0" smtClean="0"/>
          </a:p>
          <a:p>
            <a:pPr lvl="1"/>
            <a:r>
              <a:rPr lang="en-US" sz="2000" dirty="0" smtClean="0"/>
              <a:t>rTg4510 forebrain @ 2.5, 4.5, 6 months</a:t>
            </a:r>
          </a:p>
          <a:p>
            <a:r>
              <a:rPr lang="en-US" sz="2400" dirty="0" smtClean="0"/>
              <a:t>Preliminary Human samples</a:t>
            </a:r>
          </a:p>
          <a:p>
            <a:pPr lvl="1"/>
            <a:r>
              <a:rPr lang="en-US" sz="2000" dirty="0" smtClean="0"/>
              <a:t>Temporal cortex </a:t>
            </a:r>
          </a:p>
          <a:p>
            <a:pPr lvl="2"/>
            <a:r>
              <a:rPr lang="en-US" sz="1600" dirty="0" smtClean="0"/>
              <a:t>AD (96 samples)</a:t>
            </a:r>
          </a:p>
          <a:p>
            <a:pPr lvl="2"/>
            <a:r>
              <a:rPr lang="en-US" sz="1600" dirty="0" smtClean="0"/>
              <a:t>PSP (96 samples)</a:t>
            </a:r>
          </a:p>
          <a:p>
            <a:r>
              <a:rPr lang="en-US" sz="2400" dirty="0" smtClean="0"/>
              <a:t>Primary U01 samples</a:t>
            </a:r>
          </a:p>
          <a:p>
            <a:pPr lvl="1"/>
            <a:r>
              <a:rPr lang="en-US" sz="2000" dirty="0" smtClean="0"/>
              <a:t>Uploaded to S3, no present description in Synapse</a:t>
            </a:r>
          </a:p>
        </p:txBody>
      </p:sp>
    </p:spTree>
    <p:extLst>
      <p:ext uri="{BB962C8B-B14F-4D97-AF65-F5344CB8AC3E}">
        <p14:creationId xmlns:p14="http://schemas.microsoft.com/office/powerpoint/2010/main" val="257697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First priority: generating lists of DEGs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971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Starting with the TAU and JNPL3 mice, perform PCA (or MDS) to identify outliers</a:t>
            </a:r>
          </a:p>
          <a:p>
            <a:pPr lvl="1"/>
            <a:r>
              <a:rPr lang="en-US" sz="2000" dirty="0" smtClean="0"/>
              <a:t>Evaluate clustering</a:t>
            </a:r>
          </a:p>
          <a:p>
            <a:r>
              <a:rPr lang="en-US" sz="2400" dirty="0" smtClean="0"/>
              <a:t>Calculate differential gene expression for pairwise comparisons in each mouse strain</a:t>
            </a:r>
          </a:p>
          <a:p>
            <a:pPr lvl="1"/>
            <a:r>
              <a:rPr lang="en-US" sz="2000" dirty="0" smtClean="0"/>
              <a:t>Identify which pairwise comparisons make sense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029200"/>
            <a:ext cx="122395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Alignment</a:t>
            </a:r>
          </a:p>
          <a:p>
            <a:pPr algn="ctr"/>
            <a:r>
              <a:rPr lang="en-US" dirty="0" smtClean="0"/>
              <a:t>(SNAPR)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2366950" y="5352366"/>
            <a:ext cx="502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69222" y="5029200"/>
            <a:ext cx="142911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Sorted BAM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7" idx="3"/>
            <a:endCxn id="21" idx="1"/>
          </p:cNvCxnSpPr>
          <p:nvPr/>
        </p:nvCxnSpPr>
        <p:spPr>
          <a:xfrm>
            <a:off x="6255522" y="5352366"/>
            <a:ext cx="450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7" idx="1"/>
          </p:cNvCxnSpPr>
          <p:nvPr/>
        </p:nvCxnSpPr>
        <p:spPr>
          <a:xfrm>
            <a:off x="4298332" y="5352366"/>
            <a:ext cx="476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74791" y="5029200"/>
            <a:ext cx="1480731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Normalized</a:t>
            </a:r>
          </a:p>
          <a:p>
            <a:pPr algn="ctr"/>
            <a:r>
              <a:rPr lang="en-US" dirty="0" smtClean="0"/>
              <a:t>Read counts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5029200"/>
            <a:ext cx="813043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List of </a:t>
            </a:r>
          </a:p>
          <a:p>
            <a:pPr algn="ctr"/>
            <a:r>
              <a:rPr lang="en-US" dirty="0" smtClean="0"/>
              <a:t>DEGs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7" idx="0"/>
            <a:endCxn id="28" idx="2"/>
          </p:cNvCxnSpPr>
          <p:nvPr/>
        </p:nvCxnSpPr>
        <p:spPr>
          <a:xfrm flipH="1" flipV="1">
            <a:off x="5511178" y="4712732"/>
            <a:ext cx="3979" cy="316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1600" y="4343400"/>
            <a:ext cx="659155" cy="369332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3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MDS plot of </a:t>
            </a:r>
            <a:r>
              <a:rPr lang="en-US" dirty="0"/>
              <a:t>rTg4510 forebrain </a:t>
            </a:r>
            <a:r>
              <a:rPr lang="en-US" dirty="0" err="1" smtClean="0"/>
              <a:t>RNAseq</a:t>
            </a:r>
            <a:r>
              <a:rPr lang="en-US" dirty="0" smtClean="0"/>
              <a:t> data </a:t>
            </a:r>
            <a:endParaRPr lang="en-US" dirty="0"/>
          </a:p>
        </p:txBody>
      </p:sp>
      <p:pic>
        <p:nvPicPr>
          <p:cNvPr id="4" name="Content Placeholder 3" descr="rtg mds by bcv metho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9" b="17019"/>
          <a:stretch>
            <a:fillRect/>
          </a:stretch>
        </p:blipFill>
        <p:spPr/>
      </p:pic>
      <p:grpSp>
        <p:nvGrpSpPr>
          <p:cNvPr id="22" name="Group 21"/>
          <p:cNvGrpSpPr/>
          <p:nvPr/>
        </p:nvGrpSpPr>
        <p:grpSpPr>
          <a:xfrm>
            <a:off x="1828800" y="1295400"/>
            <a:ext cx="6525798" cy="4846260"/>
            <a:chOff x="1828800" y="1295400"/>
            <a:chExt cx="6525798" cy="4846260"/>
          </a:xfrm>
        </p:grpSpPr>
        <p:sp>
          <p:nvSpPr>
            <p:cNvPr id="5" name="Oval 4"/>
            <p:cNvSpPr/>
            <p:nvPr/>
          </p:nvSpPr>
          <p:spPr>
            <a:xfrm>
              <a:off x="1828800" y="2286000"/>
              <a:ext cx="1752600" cy="990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0" y="1600200"/>
              <a:ext cx="9906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+F6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+F6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+F4.5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57600" y="3505200"/>
              <a:ext cx="1295400" cy="838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3000" y="3429000"/>
              <a:ext cx="990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-F2.5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+M2.5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-F6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-F6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4267200"/>
              <a:ext cx="1295400" cy="6858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4191000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+M6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+M4.5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+M6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4724400"/>
              <a:ext cx="1676400" cy="11430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4572000"/>
              <a:ext cx="990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-M4.5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-M4.5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-M4.5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-M2.5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-M2.5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-M2.5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1295400"/>
              <a:ext cx="1752600" cy="990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7000" y="1371600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+F4.5</a:t>
              </a:r>
            </a:p>
            <a:p>
              <a:r>
                <a:rPr lang="en-US" sz="1600" dirty="0">
                  <a:solidFill>
                    <a:schemeClr val="accent1"/>
                  </a:solidFill>
                </a:rPr>
                <a:t>-</a:t>
              </a:r>
              <a:r>
                <a:rPr lang="en-US" sz="1600" dirty="0" smtClean="0">
                  <a:solidFill>
                    <a:schemeClr val="accent1"/>
                  </a:solidFill>
                </a:rPr>
                <a:t>F2.5</a:t>
              </a:r>
            </a:p>
            <a:p>
              <a:r>
                <a:rPr lang="en-US" sz="1600" dirty="0" smtClean="0">
                  <a:solidFill>
                    <a:schemeClr val="accent1"/>
                  </a:solidFill>
                </a:rPr>
                <a:t>-F4.5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81800" y="2590800"/>
              <a:ext cx="6401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+M6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62800" y="3124200"/>
              <a:ext cx="582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-M6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72400" y="3886200"/>
              <a:ext cx="582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-M6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6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MDS plot of </a:t>
            </a:r>
            <a:r>
              <a:rPr lang="en-US" dirty="0" smtClean="0"/>
              <a:t>rTg4510 and JNPL3 </a:t>
            </a:r>
            <a:r>
              <a:rPr lang="en-US" dirty="0" err="1" smtClean="0"/>
              <a:t>RNAseq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4" name="Content Placeholder 3" descr="rTg vs JNPL MDS by bcv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9" b="17019"/>
          <a:stretch>
            <a:fillRect/>
          </a:stretch>
        </p:blipFill>
        <p:spPr/>
      </p:pic>
      <p:grpSp>
        <p:nvGrpSpPr>
          <p:cNvPr id="20" name="Group 19"/>
          <p:cNvGrpSpPr/>
          <p:nvPr/>
        </p:nvGrpSpPr>
        <p:grpSpPr>
          <a:xfrm>
            <a:off x="1447800" y="1295400"/>
            <a:ext cx="7010400" cy="4800600"/>
            <a:chOff x="1447800" y="1295400"/>
            <a:chExt cx="7010400" cy="4800600"/>
          </a:xfrm>
        </p:grpSpPr>
        <p:sp>
          <p:nvSpPr>
            <p:cNvPr id="6" name="Oval 5"/>
            <p:cNvSpPr/>
            <p:nvPr/>
          </p:nvSpPr>
          <p:spPr>
            <a:xfrm>
              <a:off x="1447800" y="3962400"/>
              <a:ext cx="1905000" cy="12192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36576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accent1"/>
                  </a:solidFill>
                </a:rPr>
                <a:t>rTg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191000" y="1295400"/>
              <a:ext cx="4267200" cy="4800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1000" y="1524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JNPL3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37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Creation of variant 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Processing time is significant, but can be done on a local machine (takes a bit more time)</a:t>
            </a:r>
          </a:p>
          <a:p>
            <a:r>
              <a:rPr lang="en-US" sz="2400" dirty="0" smtClean="0"/>
              <a:t>Is there interest in doing joint variant calling? This would be for the RNA samples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5029200"/>
            <a:ext cx="122395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Alignment</a:t>
            </a:r>
          </a:p>
          <a:p>
            <a:pPr algn="ctr"/>
            <a:r>
              <a:rPr lang="en-US" dirty="0" smtClean="0"/>
              <a:t>(SNAPR)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2366950" y="5352366"/>
            <a:ext cx="502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69222" y="5029200"/>
            <a:ext cx="142911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Sorted BAM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9" idx="3"/>
            <a:endCxn id="10" idx="1"/>
          </p:cNvCxnSpPr>
          <p:nvPr/>
        </p:nvCxnSpPr>
        <p:spPr>
          <a:xfrm flipV="1">
            <a:off x="5904945" y="5352366"/>
            <a:ext cx="702265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4298332" y="5352366"/>
            <a:ext cx="81908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17412" y="5410200"/>
            <a:ext cx="787533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Joint</a:t>
            </a:r>
          </a:p>
          <a:p>
            <a:pPr algn="ctr"/>
            <a:r>
              <a:rPr lang="en-US" dirty="0" smtClean="0"/>
              <a:t>VCF?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7210" y="5029200"/>
            <a:ext cx="1009824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eGWAS</a:t>
            </a:r>
            <a:endParaRPr lang="en-US" dirty="0" smtClean="0"/>
          </a:p>
          <a:p>
            <a:pPr algn="ctr"/>
            <a:r>
              <a:rPr lang="en-US" dirty="0" err="1" smtClean="0"/>
              <a:t>eQTL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12" idx="1"/>
          </p:cNvCxnSpPr>
          <p:nvPr/>
        </p:nvCxnSpPr>
        <p:spPr>
          <a:xfrm flipV="1">
            <a:off x="4298332" y="4756666"/>
            <a:ext cx="883268" cy="595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81600" y="4572000"/>
            <a:ext cx="659155" cy="369332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VCF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3"/>
            <a:endCxn id="10" idx="1"/>
          </p:cNvCxnSpPr>
          <p:nvPr/>
        </p:nvCxnSpPr>
        <p:spPr>
          <a:xfrm>
            <a:off x="5840755" y="4756666"/>
            <a:ext cx="766455" cy="595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26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Identify changes in networks (DIRAC)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7378" y="5029200"/>
            <a:ext cx="122395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Alignment</a:t>
            </a:r>
          </a:p>
          <a:p>
            <a:pPr algn="ctr"/>
            <a:r>
              <a:rPr lang="en-US" dirty="0" smtClean="0"/>
              <a:t>(SNAPR)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1631328" y="5352366"/>
            <a:ext cx="349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1200" y="5029200"/>
            <a:ext cx="142911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Sorted BAM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9" idx="3"/>
            <a:endCxn id="10" idx="1"/>
          </p:cNvCxnSpPr>
          <p:nvPr/>
        </p:nvCxnSpPr>
        <p:spPr>
          <a:xfrm>
            <a:off x="5290731" y="5352366"/>
            <a:ext cx="3480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3410310" y="5352366"/>
            <a:ext cx="399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029200"/>
            <a:ext cx="1480731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Normalized</a:t>
            </a:r>
          </a:p>
          <a:p>
            <a:pPr algn="ctr"/>
            <a:r>
              <a:rPr lang="en-US" dirty="0" smtClean="0"/>
              <a:t>Read counts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5029200"/>
            <a:ext cx="902861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DIRAC</a:t>
            </a:r>
          </a:p>
          <a:p>
            <a:pPr algn="ctr"/>
            <a:r>
              <a:rPr lang="en-US" dirty="0" smtClean="0"/>
              <a:t>GSEA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  <a:endCxn id="15" idx="1"/>
          </p:cNvCxnSpPr>
          <p:nvPr/>
        </p:nvCxnSpPr>
        <p:spPr>
          <a:xfrm>
            <a:off x="6541661" y="5352366"/>
            <a:ext cx="3925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34200" y="5029200"/>
            <a:ext cx="1942171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Network Analysis</a:t>
            </a:r>
          </a:p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24" name="Picture 23" descr="dirac_image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600" y="1295400"/>
            <a:ext cx="2514600" cy="25146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303103" y="2549525"/>
            <a:ext cx="755703" cy="1"/>
          </a:xfrm>
          <a:prstGeom prst="straightConnector1">
            <a:avLst/>
          </a:prstGeom>
          <a:ln w="3810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31"/>
          <p:cNvSpPr txBox="1">
            <a:spLocks noChangeArrowheads="1"/>
          </p:cNvSpPr>
          <p:nvPr/>
        </p:nvSpPr>
        <p:spPr bwMode="auto">
          <a:xfrm>
            <a:off x="4065082" y="1487488"/>
            <a:ext cx="1600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Highest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Expression</a:t>
            </a: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4065081" y="2935288"/>
            <a:ext cx="1547814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>
                <a:solidFill>
                  <a:schemeClr val="tx2"/>
                </a:solidFill>
              </a:rPr>
              <a:t>Lowest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Expression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4488072" y="2523332"/>
            <a:ext cx="679607" cy="1588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0886" y="1796417"/>
            <a:ext cx="337179" cy="146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644913"/>
            <a:ext cx="851477" cy="180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/>
          <p:cNvSpPr/>
          <p:nvPr/>
        </p:nvSpPr>
        <p:spPr bwMode="auto">
          <a:xfrm>
            <a:off x="762000" y="3657600"/>
            <a:ext cx="4572002" cy="68074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auto"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Measures how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network 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orderings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differ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within and between disease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states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39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Identifying Transcriptional Regulatory Networks (TRNs)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98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Attempt to learn what transcription factors contribute to changes in gene expression through correlation with transcription factor expression</a:t>
            </a:r>
          </a:p>
          <a:p>
            <a:r>
              <a:rPr lang="en-US" sz="2000" dirty="0" smtClean="0"/>
              <a:t>Constrain the search space in the promoter by ENCODE data (</a:t>
            </a:r>
            <a:r>
              <a:rPr lang="en-US" sz="2000" dirty="0" err="1" smtClean="0"/>
              <a:t>DNAse</a:t>
            </a:r>
            <a:r>
              <a:rPr lang="en-US" sz="2000" dirty="0" smtClean="0"/>
              <a:t> hypersensitivity regions) coupled with binding motifs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7"/>
          <a:stretch/>
        </p:blipFill>
        <p:spPr>
          <a:xfrm>
            <a:off x="990600" y="2743200"/>
            <a:ext cx="4267200" cy="2861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867400"/>
            <a:ext cx="122395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Alignment</a:t>
            </a:r>
          </a:p>
          <a:p>
            <a:pPr algn="ctr"/>
            <a:r>
              <a:rPr lang="en-US" dirty="0" smtClean="0"/>
              <a:t>(SNAPR)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 flipV="1">
            <a:off x="4805350" y="6114366"/>
            <a:ext cx="83345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5791200"/>
            <a:ext cx="1429110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Sorted BAM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11" idx="1"/>
            <a:endCxn id="10" idx="3"/>
          </p:cNvCxnSpPr>
          <p:nvPr/>
        </p:nvCxnSpPr>
        <p:spPr>
          <a:xfrm flipH="1">
            <a:off x="7212707" y="4818966"/>
            <a:ext cx="254893" cy="138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10" idx="2"/>
          </p:cNvCxnSpPr>
          <p:nvPr/>
        </p:nvCxnSpPr>
        <p:spPr>
          <a:xfrm flipH="1" flipV="1">
            <a:off x="6235254" y="5419130"/>
            <a:ext cx="118101" cy="372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4495800"/>
            <a:ext cx="1954907" cy="923330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Normalized</a:t>
            </a:r>
          </a:p>
          <a:p>
            <a:pPr algn="ctr"/>
            <a:r>
              <a:rPr lang="en-US" dirty="0" smtClean="0"/>
              <a:t>Read counts</a:t>
            </a:r>
          </a:p>
          <a:p>
            <a:pPr algn="ctr"/>
            <a:r>
              <a:rPr lang="en-US" dirty="0" smtClean="0"/>
              <a:t>(TFs and targets)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4495800"/>
            <a:ext cx="1762847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Coordinates for</a:t>
            </a:r>
          </a:p>
          <a:p>
            <a:pPr algn="ctr"/>
            <a:r>
              <a:rPr lang="en-US" dirty="0" smtClean="0"/>
              <a:t>Binding motifs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0" idx="0"/>
            <a:endCxn id="21" idx="1"/>
          </p:cNvCxnSpPr>
          <p:nvPr/>
        </p:nvCxnSpPr>
        <p:spPr>
          <a:xfrm flipV="1">
            <a:off x="6235254" y="3994666"/>
            <a:ext cx="622746" cy="50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0" y="3810000"/>
            <a:ext cx="659067" cy="369332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Characterizing differences in isoform expression and other novel discoveries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30491" y="5029200"/>
            <a:ext cx="2006529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Guided Transcript</a:t>
            </a:r>
          </a:p>
          <a:p>
            <a:pPr algn="ctr"/>
            <a:r>
              <a:rPr lang="en-US" dirty="0" smtClean="0"/>
              <a:t>Assembly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2937020" y="5352366"/>
            <a:ext cx="3395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76600" y="5029200"/>
            <a:ext cx="1121383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Alternate</a:t>
            </a:r>
          </a:p>
          <a:p>
            <a:pPr algn="ctr"/>
            <a:r>
              <a:rPr lang="en-US" dirty="0" smtClean="0"/>
              <a:t>BAM 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9" idx="3"/>
            <a:endCxn id="10" idx="1"/>
          </p:cNvCxnSpPr>
          <p:nvPr/>
        </p:nvCxnSpPr>
        <p:spPr>
          <a:xfrm flipV="1">
            <a:off x="6433731" y="5352366"/>
            <a:ext cx="348069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4397983" y="5352366"/>
            <a:ext cx="555017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5486400"/>
            <a:ext cx="1480731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Normalized</a:t>
            </a:r>
          </a:p>
          <a:p>
            <a:pPr algn="ctr"/>
            <a:r>
              <a:rPr lang="en-US" dirty="0" smtClean="0"/>
              <a:t>Read counts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5029200"/>
            <a:ext cx="2117549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Differential Isoform</a:t>
            </a:r>
          </a:p>
          <a:p>
            <a:pPr algn="ctr"/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4572000"/>
            <a:ext cx="1557488" cy="64633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Isolator</a:t>
            </a:r>
          </a:p>
          <a:p>
            <a:pPr algn="ctr"/>
            <a:r>
              <a:rPr lang="en-US" dirty="0" smtClean="0"/>
              <a:t>normalization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6" idx="3"/>
            <a:endCxn id="25" idx="1"/>
          </p:cNvCxnSpPr>
          <p:nvPr/>
        </p:nvCxnSpPr>
        <p:spPr>
          <a:xfrm flipV="1">
            <a:off x="4397983" y="4895166"/>
            <a:ext cx="478817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  <a:endCxn id="10" idx="1"/>
          </p:cNvCxnSpPr>
          <p:nvPr/>
        </p:nvCxnSpPr>
        <p:spPr>
          <a:xfrm>
            <a:off x="6434288" y="4895166"/>
            <a:ext cx="347512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600200" y="1371600"/>
            <a:ext cx="5867400" cy="1709100"/>
            <a:chOff x="1447800" y="1143000"/>
            <a:chExt cx="5867400" cy="1709100"/>
          </a:xfrm>
        </p:grpSpPr>
        <p:pic>
          <p:nvPicPr>
            <p:cNvPr id="44" name="Picture 43" descr="StringTie.tif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058"/>
            <a:stretch/>
          </p:blipFill>
          <p:spPr>
            <a:xfrm>
              <a:off x="1447800" y="1143000"/>
              <a:ext cx="5867400" cy="377751"/>
            </a:xfrm>
            <a:prstGeom prst="rect">
              <a:avLst/>
            </a:prstGeom>
          </p:spPr>
        </p:pic>
        <p:pic>
          <p:nvPicPr>
            <p:cNvPr id="45" name="Picture 44" descr="StringTie.tif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29"/>
            <a:stretch/>
          </p:blipFill>
          <p:spPr>
            <a:xfrm>
              <a:off x="1447800" y="1524000"/>
              <a:ext cx="5867400" cy="1065177"/>
            </a:xfrm>
            <a:prstGeom prst="rect">
              <a:avLst/>
            </a:prstGeom>
          </p:spPr>
        </p:pic>
        <p:pic>
          <p:nvPicPr>
            <p:cNvPr id="46" name="Picture 45" descr="date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2590800"/>
              <a:ext cx="5511800" cy="261300"/>
            </a:xfrm>
            <a:prstGeom prst="rect">
              <a:avLst/>
            </a:prstGeom>
          </p:spPr>
        </p:pic>
      </p:grpSp>
      <p:pic>
        <p:nvPicPr>
          <p:cNvPr id="49" name="Picture 48" descr="isolato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76600"/>
            <a:ext cx="3175000" cy="8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20402"/>
      </p:ext>
    </p:extLst>
  </p:cSld>
  <p:clrMapOvr>
    <a:masterClrMapping/>
  </p:clrMapOvr>
</p:sld>
</file>

<file path=ppt/theme/theme1.xml><?xml version="1.0" encoding="utf-8"?>
<a:theme xmlns:a="http://schemas.openxmlformats.org/drawingml/2006/main" name="Price Lab ISB Template - Fall 2011">
  <a:themeElements>
    <a:clrScheme name="Custom 4">
      <a:dk1>
        <a:srgbClr val="5E6A71"/>
      </a:dk1>
      <a:lt1>
        <a:sysClr val="window" lastClr="FFFFFF"/>
      </a:lt1>
      <a:dk2>
        <a:srgbClr val="003F72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983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Price Lab ISB Template - Fall 2011.potx</Template>
  <TotalTime>33369</TotalTime>
  <Words>488</Words>
  <Application>Microsoft Macintosh PowerPoint</Application>
  <PresentationFormat>On-screen Show (4:3)</PresentationFormat>
  <Paragraphs>128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Price Lab ISB Template - Fall 2011</vt:lpstr>
      <vt:lpstr>Alzheimer U01 Data Analysis Framework</vt:lpstr>
      <vt:lpstr>Overview of the data</vt:lpstr>
      <vt:lpstr>First priority: generating lists of DEGs</vt:lpstr>
      <vt:lpstr>MDS plot of rTg4510 forebrain RNAseq data </vt:lpstr>
      <vt:lpstr>MDS plot of rTg4510 and JNPL3 RNAseq data</vt:lpstr>
      <vt:lpstr>Creation of variant files</vt:lpstr>
      <vt:lpstr>Identify changes in networks (DIRAC)</vt:lpstr>
      <vt:lpstr>Identifying Transcriptional Regulatory Networks (TRNs)</vt:lpstr>
      <vt:lpstr>Characterizing differences in isoform expression and other novel discoveries</vt:lpstr>
      <vt:lpstr>RNA editing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Eddy</dc:creator>
  <cp:lastModifiedBy>Ben Heavner</cp:lastModifiedBy>
  <cp:revision>266</cp:revision>
  <dcterms:created xsi:type="dcterms:W3CDTF">2008-09-22T18:51:55Z</dcterms:created>
  <dcterms:modified xsi:type="dcterms:W3CDTF">2015-02-24T20:46:16Z</dcterms:modified>
</cp:coreProperties>
</file>