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797B9-0E36-C6F2-9108-EBBD486A2831}" v="10" dt="2024-03-27T16:08:15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82292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568240"/>
            <a:ext cx="82292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119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568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568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26496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119240"/>
            <a:ext cx="26496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119240"/>
            <a:ext cx="26496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568240"/>
            <a:ext cx="26496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568240"/>
            <a:ext cx="26496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568240"/>
            <a:ext cx="26496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119240"/>
            <a:ext cx="822924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822924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401580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119240"/>
            <a:ext cx="401580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190800"/>
            <a:ext cx="8229240" cy="370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119240"/>
            <a:ext cx="401580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568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401580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119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568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119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119240"/>
            <a:ext cx="401580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568240"/>
            <a:ext cx="82292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90800"/>
            <a:ext cx="8229240" cy="79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119240"/>
            <a:ext cx="8229240" cy="277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lakshmi25npathi/imdb-dataset-of-50k-movie-revie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FF3838"/>
          </a:solidFill>
          <a:ln w="0">
            <a:noFill/>
          </a:ln>
        </p:spPr>
      </p:sp>
      <p:sp>
        <p:nvSpPr>
          <p:cNvPr id="39" name="Freeform: Shape 38"/>
          <p:cNvSpPr/>
          <p:nvPr/>
        </p:nvSpPr>
        <p:spPr>
          <a:xfrm>
            <a:off x="2477520" y="415440"/>
            <a:ext cx="6244200" cy="0"/>
          </a:xfrm>
          <a:custGeom>
            <a:avLst/>
            <a:gdLst/>
            <a:ahLst/>
            <a:cxnLst/>
            <a:rect l="0" t="0" r="r" b="b"/>
            <a:pathLst>
              <a:path w="17345">
                <a:moveTo>
                  <a:pt x="0" y="0"/>
                </a:moveTo>
                <a:lnTo>
                  <a:pt x="17345" y="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0" name="Straight Connector 39"/>
          <p:cNvSpPr/>
          <p:nvPr/>
        </p:nvSpPr>
        <p:spPr>
          <a:xfrm>
            <a:off x="2477520" y="415440"/>
            <a:ext cx="6244200" cy="0"/>
          </a:xfrm>
          <a:prstGeom prst="line">
            <a:avLst/>
          </a:prstGeom>
          <a:ln w="378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Freeform: Shape 40"/>
          <p:cNvSpPr/>
          <p:nvPr/>
        </p:nvSpPr>
        <p:spPr>
          <a:xfrm>
            <a:off x="2477520" y="4739760"/>
            <a:ext cx="6244200" cy="0"/>
          </a:xfrm>
          <a:custGeom>
            <a:avLst/>
            <a:gdLst/>
            <a:ahLst/>
            <a:cxnLst/>
            <a:rect l="0" t="0" r="r" b="b"/>
            <a:pathLst>
              <a:path w="17345">
                <a:moveTo>
                  <a:pt x="0" y="0"/>
                </a:moveTo>
                <a:lnTo>
                  <a:pt x="17345" y="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2" name="Freeform: Shape 41"/>
          <p:cNvSpPr/>
          <p:nvPr/>
        </p:nvSpPr>
        <p:spPr>
          <a:xfrm>
            <a:off x="425160" y="415440"/>
            <a:ext cx="183240" cy="0"/>
          </a:xfrm>
          <a:custGeom>
            <a:avLst/>
            <a:gdLst/>
            <a:ahLst/>
            <a:cxnLst/>
            <a:rect l="0" t="0" r="r" b="b"/>
            <a:pathLst>
              <a:path w="509">
                <a:moveTo>
                  <a:pt x="0" y="0"/>
                </a:moveTo>
                <a:lnTo>
                  <a:pt x="509" y="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3" name="Freeform: Shape 42"/>
          <p:cNvSpPr/>
          <p:nvPr/>
        </p:nvSpPr>
        <p:spPr>
          <a:xfrm>
            <a:off x="2371680" y="630000"/>
            <a:ext cx="6331680" cy="2353680"/>
          </a:xfrm>
          <a:custGeom>
            <a:avLst/>
            <a:gdLst/>
            <a:ahLst/>
            <a:cxnLst/>
            <a:rect l="0" t="0" r="r" b="b"/>
            <a:pathLst>
              <a:path w="17588" h="6538">
                <a:moveTo>
                  <a:pt x="0" y="0"/>
                </a:moveTo>
                <a:lnTo>
                  <a:pt x="17588" y="0"/>
                </a:lnTo>
                <a:lnTo>
                  <a:pt x="17588" y="6538"/>
                </a:lnTo>
                <a:lnTo>
                  <a:pt x="0" y="653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4" name="TextBox 43"/>
          <p:cNvSpPr txBox="1"/>
          <p:nvPr/>
        </p:nvSpPr>
        <p:spPr>
          <a:xfrm>
            <a:off x="228600" y="506880"/>
            <a:ext cx="6843600" cy="22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1" strike="noStrike" spc="-1">
                <a:solidFill>
                  <a:srgbClr val="FFFFFF"/>
                </a:solidFill>
                <a:latin typeface="Raleway"/>
              </a:rPr>
              <a:t> Movie Review</a:t>
            </a:r>
            <a:endParaRPr lang="en-US" sz="4800" b="0" strike="noStrike" spc="-1">
              <a:latin typeface="Times New Roman"/>
            </a:endParaRPr>
          </a:p>
          <a:p>
            <a:r>
              <a:rPr lang="en-US" sz="4800" b="1" strike="noStrike" spc="-1">
                <a:solidFill>
                  <a:srgbClr val="FFFFFF"/>
                </a:solidFill>
                <a:latin typeface="Raleway"/>
              </a:rPr>
              <a:t> Sentiment Analysis</a:t>
            </a:r>
            <a:endParaRPr lang="en-US" sz="4800" b="0" strike="noStrike" spc="-1">
              <a:latin typeface="Times New Roman"/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4021560" y="3705840"/>
            <a:ext cx="4681800" cy="973080"/>
          </a:xfrm>
          <a:custGeom>
            <a:avLst/>
            <a:gdLst/>
            <a:ahLst/>
            <a:cxnLst/>
            <a:rect l="0" t="0" r="r" b="b"/>
            <a:pathLst>
              <a:path w="13005" h="2703">
                <a:moveTo>
                  <a:pt x="0" y="0"/>
                </a:moveTo>
                <a:lnTo>
                  <a:pt x="13005" y="0"/>
                </a:lnTo>
                <a:lnTo>
                  <a:pt x="13005" y="2703"/>
                </a:lnTo>
                <a:lnTo>
                  <a:pt x="0" y="2703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6" name="TextBox 45"/>
          <p:cNvSpPr txBox="1"/>
          <p:nvPr/>
        </p:nvSpPr>
        <p:spPr>
          <a:xfrm>
            <a:off x="492480" y="2171520"/>
            <a:ext cx="6708240" cy="56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Times New Roman"/>
              </a:rPr>
              <a:t>CSC 761-UT1 (Advanced Artificial Intelligence) – Project Presentation – Spring 2024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6400" y="3886200"/>
            <a:ext cx="3200400" cy="12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latin typeface="Times New Roman"/>
              </a:rPr>
              <a:t>UNIVERSITY OF</a:t>
            </a:r>
            <a:r>
              <a:rPr lang="en-US" sz="2400" b="0" strike="noStrike" spc="-1">
                <a:latin typeface="Times New Roman"/>
              </a:rPr>
              <a:t> </a:t>
            </a:r>
          </a:p>
          <a:p>
            <a:r>
              <a:rPr lang="en-US" sz="2400" b="1" strike="noStrike" spc="-1">
                <a:latin typeface="Times New Roman"/>
              </a:rPr>
              <a:t>SOUTH DAKOTA</a:t>
            </a:r>
            <a:endParaRPr lang="en-US" sz="2400" b="0" strike="noStrike" spc="-1">
              <a:latin typeface="Times New Roman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4347360" y="3657600"/>
            <a:ext cx="910440" cy="121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: Shape 223"/>
          <p:cNvSpPr/>
          <p:nvPr/>
        </p:nvSpPr>
        <p:spPr>
          <a:xfrm>
            <a:off x="0" y="27214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225" name="Freeform: Shape 224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227" name="Freeform: Shape 226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28" name="Picture 227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229" name="Freeform: Shape 228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30" name="Freeform: Shape 229"/>
          <p:cNvSpPr/>
          <p:nvPr/>
        </p:nvSpPr>
        <p:spPr>
          <a:xfrm>
            <a:off x="2091240" y="1581120"/>
            <a:ext cx="4961520" cy="2646000"/>
          </a:xfrm>
          <a:custGeom>
            <a:avLst/>
            <a:gdLst/>
            <a:ahLst/>
            <a:cxnLst/>
            <a:rect l="0" t="0" r="r" b="b"/>
            <a:pathLst>
              <a:path w="13782" h="7350">
                <a:moveTo>
                  <a:pt x="0" y="0"/>
                </a:moveTo>
                <a:lnTo>
                  <a:pt x="13782" y="0"/>
                </a:lnTo>
                <a:lnTo>
                  <a:pt x="13782" y="7350"/>
                </a:lnTo>
                <a:lnTo>
                  <a:pt x="0" y="735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31" name="Freeform: Shape 230"/>
          <p:cNvSpPr/>
          <p:nvPr/>
        </p:nvSpPr>
        <p:spPr>
          <a:xfrm>
            <a:off x="3679200" y="1667160"/>
            <a:ext cx="576720" cy="228960"/>
          </a:xfrm>
          <a:custGeom>
            <a:avLst/>
            <a:gdLst/>
            <a:ahLst/>
            <a:cxnLst/>
            <a:rect l="0" t="0" r="r" b="b"/>
            <a:pathLst>
              <a:path w="1602" h="636">
                <a:moveTo>
                  <a:pt x="0" y="0"/>
                </a:moveTo>
                <a:lnTo>
                  <a:pt x="1602" y="0"/>
                </a:lnTo>
                <a:lnTo>
                  <a:pt x="1602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32" name="TextBox 231"/>
          <p:cNvSpPr txBox="1"/>
          <p:nvPr/>
        </p:nvSpPr>
        <p:spPr>
          <a:xfrm>
            <a:off x="2124000" y="974880"/>
            <a:ext cx="2769840" cy="38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600" b="1" strike="noStrike" spc="-1">
                <a:solidFill>
                  <a:srgbClr val="757575"/>
                </a:solidFill>
                <a:latin typeface="Raleway"/>
              </a:rPr>
              <a:t>B. Naive Bayes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326320" y="16732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34" name="Freeform: Shape 233"/>
          <p:cNvSpPr/>
          <p:nvPr/>
        </p:nvSpPr>
        <p:spPr>
          <a:xfrm>
            <a:off x="3679200" y="1670760"/>
            <a:ext cx="576720" cy="223920"/>
          </a:xfrm>
          <a:custGeom>
            <a:avLst/>
            <a:gdLst/>
            <a:ahLst/>
            <a:cxnLst/>
            <a:rect l="0" t="0" r="r" b="b"/>
            <a:pathLst>
              <a:path w="1602" h="622">
                <a:moveTo>
                  <a:pt x="0" y="0"/>
                </a:moveTo>
                <a:lnTo>
                  <a:pt x="1602" y="0"/>
                </a:lnTo>
                <a:lnTo>
                  <a:pt x="1602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35" name="Freeform: Shape 234"/>
          <p:cNvSpPr/>
          <p:nvPr/>
        </p:nvSpPr>
        <p:spPr>
          <a:xfrm>
            <a:off x="4255560" y="167076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36" name="Freeform: Shape 235"/>
          <p:cNvSpPr/>
          <p:nvPr/>
        </p:nvSpPr>
        <p:spPr>
          <a:xfrm>
            <a:off x="2325960" y="2019600"/>
            <a:ext cx="3778200" cy="228960"/>
          </a:xfrm>
          <a:custGeom>
            <a:avLst/>
            <a:gdLst/>
            <a:ahLst/>
            <a:cxnLst/>
            <a:rect l="0" t="0" r="r" b="b"/>
            <a:pathLst>
              <a:path w="10495" h="636">
                <a:moveTo>
                  <a:pt x="0" y="0"/>
                </a:moveTo>
                <a:lnTo>
                  <a:pt x="10495" y="0"/>
                </a:lnTo>
                <a:lnTo>
                  <a:pt x="10495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37" name="TextBox 236"/>
          <p:cNvSpPr txBox="1"/>
          <p:nvPr/>
        </p:nvSpPr>
        <p:spPr>
          <a:xfrm>
            <a:off x="2634480" y="1673280"/>
            <a:ext cx="19026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Generative Model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38" name="Freeform: Shape 237"/>
          <p:cNvSpPr/>
          <p:nvPr/>
        </p:nvSpPr>
        <p:spPr>
          <a:xfrm>
            <a:off x="2634120" y="2023200"/>
            <a:ext cx="3470040" cy="223920"/>
          </a:xfrm>
          <a:custGeom>
            <a:avLst/>
            <a:gdLst/>
            <a:ahLst/>
            <a:cxnLst/>
            <a:rect l="0" t="0" r="r" b="b"/>
            <a:pathLst>
              <a:path w="9639" h="622">
                <a:moveTo>
                  <a:pt x="0" y="0"/>
                </a:moveTo>
                <a:lnTo>
                  <a:pt x="9639" y="0"/>
                </a:lnTo>
                <a:lnTo>
                  <a:pt x="9639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39" name="TextBox 238"/>
          <p:cNvSpPr txBox="1"/>
          <p:nvPr/>
        </p:nvSpPr>
        <p:spPr>
          <a:xfrm>
            <a:off x="2326320" y="20257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40" name="Freeform: Shape 239"/>
          <p:cNvSpPr/>
          <p:nvPr/>
        </p:nvSpPr>
        <p:spPr>
          <a:xfrm>
            <a:off x="6103800" y="2023200"/>
            <a:ext cx="46080" cy="223920"/>
          </a:xfrm>
          <a:custGeom>
            <a:avLst/>
            <a:gdLst/>
            <a:ahLst/>
            <a:cxnLst/>
            <a:rect l="0" t="0" r="r" b="b"/>
            <a:pathLst>
              <a:path w="128" h="622">
                <a:moveTo>
                  <a:pt x="0" y="0"/>
                </a:moveTo>
                <a:lnTo>
                  <a:pt x="128" y="0"/>
                </a:lnTo>
                <a:lnTo>
                  <a:pt x="12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41" name="Freeform: Shape 240"/>
          <p:cNvSpPr/>
          <p:nvPr/>
        </p:nvSpPr>
        <p:spPr>
          <a:xfrm>
            <a:off x="2634120" y="2248200"/>
            <a:ext cx="1175400" cy="228960"/>
          </a:xfrm>
          <a:custGeom>
            <a:avLst/>
            <a:gdLst/>
            <a:ahLst/>
            <a:cxnLst/>
            <a:rect l="0" t="0" r="r" b="b"/>
            <a:pathLst>
              <a:path w="3265" h="636">
                <a:moveTo>
                  <a:pt x="0" y="0"/>
                </a:moveTo>
                <a:lnTo>
                  <a:pt x="3265" y="0"/>
                </a:lnTo>
                <a:lnTo>
                  <a:pt x="3265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42" name="Freeform: Shape 241"/>
          <p:cNvSpPr/>
          <p:nvPr/>
        </p:nvSpPr>
        <p:spPr>
          <a:xfrm>
            <a:off x="2634120" y="2251800"/>
            <a:ext cx="1175400" cy="223920"/>
          </a:xfrm>
          <a:custGeom>
            <a:avLst/>
            <a:gdLst/>
            <a:ahLst/>
            <a:cxnLst/>
            <a:rect l="0" t="0" r="r" b="b"/>
            <a:pathLst>
              <a:path w="3265" h="622">
                <a:moveTo>
                  <a:pt x="0" y="0"/>
                </a:moveTo>
                <a:lnTo>
                  <a:pt x="3265" y="0"/>
                </a:lnTo>
                <a:lnTo>
                  <a:pt x="3265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43" name="TextBox 242"/>
          <p:cNvSpPr txBox="1"/>
          <p:nvPr/>
        </p:nvSpPr>
        <p:spPr>
          <a:xfrm>
            <a:off x="2634480" y="2025720"/>
            <a:ext cx="41871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Assumes all features are conditionally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44" name="Freeform: Shape 243"/>
          <p:cNvSpPr/>
          <p:nvPr/>
        </p:nvSpPr>
        <p:spPr>
          <a:xfrm>
            <a:off x="3809160" y="225180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45" name="Freeform: Shape 244"/>
          <p:cNvSpPr/>
          <p:nvPr/>
        </p:nvSpPr>
        <p:spPr>
          <a:xfrm>
            <a:off x="2325960" y="2600280"/>
            <a:ext cx="2610720" cy="228960"/>
          </a:xfrm>
          <a:custGeom>
            <a:avLst/>
            <a:gdLst/>
            <a:ahLst/>
            <a:cxnLst/>
            <a:rect l="0" t="0" r="r" b="b"/>
            <a:pathLst>
              <a:path w="7252" h="636">
                <a:moveTo>
                  <a:pt x="0" y="0"/>
                </a:moveTo>
                <a:lnTo>
                  <a:pt x="7252" y="0"/>
                </a:lnTo>
                <a:lnTo>
                  <a:pt x="7252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46" name="TextBox 245"/>
          <p:cNvSpPr txBox="1"/>
          <p:nvPr/>
        </p:nvSpPr>
        <p:spPr>
          <a:xfrm>
            <a:off x="2634480" y="2254320"/>
            <a:ext cx="136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independent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47" name="Freeform: Shape 246"/>
          <p:cNvSpPr/>
          <p:nvPr/>
        </p:nvSpPr>
        <p:spPr>
          <a:xfrm>
            <a:off x="2634120" y="2604240"/>
            <a:ext cx="2302560" cy="223920"/>
          </a:xfrm>
          <a:custGeom>
            <a:avLst/>
            <a:gdLst/>
            <a:ahLst/>
            <a:cxnLst/>
            <a:rect l="0" t="0" r="r" b="b"/>
            <a:pathLst>
              <a:path w="6396" h="622">
                <a:moveTo>
                  <a:pt x="0" y="0"/>
                </a:moveTo>
                <a:lnTo>
                  <a:pt x="6396" y="0"/>
                </a:lnTo>
                <a:lnTo>
                  <a:pt x="6396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48" name="TextBox 247"/>
          <p:cNvSpPr txBox="1"/>
          <p:nvPr/>
        </p:nvSpPr>
        <p:spPr>
          <a:xfrm>
            <a:off x="2326320" y="260676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49" name="Freeform: Shape 248"/>
          <p:cNvSpPr/>
          <p:nvPr/>
        </p:nvSpPr>
        <p:spPr>
          <a:xfrm>
            <a:off x="4936320" y="260424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50" name="Freeform: Shape 249"/>
          <p:cNvSpPr/>
          <p:nvPr/>
        </p:nvSpPr>
        <p:spPr>
          <a:xfrm>
            <a:off x="2634120" y="295668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51" name="Freeform: Shape 250"/>
          <p:cNvSpPr/>
          <p:nvPr/>
        </p:nvSpPr>
        <p:spPr>
          <a:xfrm>
            <a:off x="2176920" y="330912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52" name="Freeform: Shape 251"/>
          <p:cNvSpPr/>
          <p:nvPr/>
        </p:nvSpPr>
        <p:spPr>
          <a:xfrm>
            <a:off x="2325960" y="3657600"/>
            <a:ext cx="3789000" cy="228960"/>
          </a:xfrm>
          <a:custGeom>
            <a:avLst/>
            <a:gdLst/>
            <a:ahLst/>
            <a:cxnLst/>
            <a:rect l="0" t="0" r="r" b="b"/>
            <a:pathLst>
              <a:path w="10525" h="636">
                <a:moveTo>
                  <a:pt x="0" y="0"/>
                </a:moveTo>
                <a:lnTo>
                  <a:pt x="10525" y="0"/>
                </a:lnTo>
                <a:lnTo>
                  <a:pt x="10525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53" name="TextBox 252"/>
          <p:cNvSpPr txBox="1"/>
          <p:nvPr/>
        </p:nvSpPr>
        <p:spPr>
          <a:xfrm>
            <a:off x="2634480" y="2606760"/>
            <a:ext cx="27057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Based on Bayes Theorem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54" name="Freeform: Shape 253"/>
          <p:cNvSpPr/>
          <p:nvPr/>
        </p:nvSpPr>
        <p:spPr>
          <a:xfrm>
            <a:off x="2634120" y="3661560"/>
            <a:ext cx="3480840" cy="223920"/>
          </a:xfrm>
          <a:custGeom>
            <a:avLst/>
            <a:gdLst/>
            <a:ahLst/>
            <a:cxnLst/>
            <a:rect l="0" t="0" r="r" b="b"/>
            <a:pathLst>
              <a:path w="9669" h="622">
                <a:moveTo>
                  <a:pt x="0" y="0"/>
                </a:moveTo>
                <a:lnTo>
                  <a:pt x="9669" y="0"/>
                </a:lnTo>
                <a:lnTo>
                  <a:pt x="9669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55" name="TextBox 254"/>
          <p:cNvSpPr txBox="1"/>
          <p:nvPr/>
        </p:nvSpPr>
        <p:spPr>
          <a:xfrm>
            <a:off x="2326320" y="36640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56" name="Freeform: Shape 255"/>
          <p:cNvSpPr/>
          <p:nvPr/>
        </p:nvSpPr>
        <p:spPr>
          <a:xfrm>
            <a:off x="6114600" y="3661560"/>
            <a:ext cx="46080" cy="223920"/>
          </a:xfrm>
          <a:custGeom>
            <a:avLst/>
            <a:gdLst/>
            <a:ahLst/>
            <a:cxnLst/>
            <a:rect l="0" t="0" r="r" b="b"/>
            <a:pathLst>
              <a:path w="128" h="622">
                <a:moveTo>
                  <a:pt x="0" y="0"/>
                </a:moveTo>
                <a:lnTo>
                  <a:pt x="128" y="0"/>
                </a:lnTo>
                <a:lnTo>
                  <a:pt x="12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57" name="Freeform: Shape 256"/>
          <p:cNvSpPr/>
          <p:nvPr/>
        </p:nvSpPr>
        <p:spPr>
          <a:xfrm>
            <a:off x="2634120" y="3886200"/>
            <a:ext cx="3078720" cy="228960"/>
          </a:xfrm>
          <a:custGeom>
            <a:avLst/>
            <a:gdLst/>
            <a:ahLst/>
            <a:cxnLst/>
            <a:rect l="0" t="0" r="r" b="b"/>
            <a:pathLst>
              <a:path w="8552" h="636">
                <a:moveTo>
                  <a:pt x="0" y="0"/>
                </a:moveTo>
                <a:lnTo>
                  <a:pt x="8552" y="0"/>
                </a:lnTo>
                <a:lnTo>
                  <a:pt x="8552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58" name="Freeform: Shape 257"/>
          <p:cNvSpPr/>
          <p:nvPr/>
        </p:nvSpPr>
        <p:spPr>
          <a:xfrm>
            <a:off x="2634120" y="3890160"/>
            <a:ext cx="3078720" cy="223920"/>
          </a:xfrm>
          <a:custGeom>
            <a:avLst/>
            <a:gdLst/>
            <a:ahLst/>
            <a:cxnLst/>
            <a:rect l="0" t="0" r="r" b="b"/>
            <a:pathLst>
              <a:path w="8552" h="622">
                <a:moveTo>
                  <a:pt x="0" y="0"/>
                </a:moveTo>
                <a:lnTo>
                  <a:pt x="8552" y="0"/>
                </a:lnTo>
                <a:lnTo>
                  <a:pt x="8552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59" name="TextBox 258"/>
          <p:cNvSpPr txBox="1"/>
          <p:nvPr/>
        </p:nvSpPr>
        <p:spPr>
          <a:xfrm>
            <a:off x="2634480" y="3664080"/>
            <a:ext cx="42177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May be absurd for real-life cases since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60" name="Freeform: Shape 259"/>
          <p:cNvSpPr/>
          <p:nvPr/>
        </p:nvSpPr>
        <p:spPr>
          <a:xfrm>
            <a:off x="5712480" y="389016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61" name="Freeform: Shape 260"/>
          <p:cNvSpPr/>
          <p:nvPr/>
        </p:nvSpPr>
        <p:spPr>
          <a:xfrm>
            <a:off x="2597760" y="2935800"/>
            <a:ext cx="3637080" cy="660240"/>
          </a:xfrm>
          <a:custGeom>
            <a:avLst/>
            <a:gdLst/>
            <a:ahLst/>
            <a:cxnLst/>
            <a:rect l="0" t="0" r="r" b="b"/>
            <a:pathLst>
              <a:path w="10103" h="1834">
                <a:moveTo>
                  <a:pt x="0" y="0"/>
                </a:moveTo>
                <a:lnTo>
                  <a:pt x="10103" y="0"/>
                </a:lnTo>
                <a:lnTo>
                  <a:pt x="10103" y="1834"/>
                </a:lnTo>
                <a:lnTo>
                  <a:pt x="0" y="183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62" name="Picture 261"/>
          <p:cNvPicPr/>
          <p:nvPr/>
        </p:nvPicPr>
        <p:blipFill>
          <a:blip r:embed="rId4"/>
          <a:stretch/>
        </p:blipFill>
        <p:spPr>
          <a:xfrm>
            <a:off x="2598120" y="2936160"/>
            <a:ext cx="3636720" cy="65916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62"/>
          <p:cNvSpPr txBox="1"/>
          <p:nvPr/>
        </p:nvSpPr>
        <p:spPr>
          <a:xfrm>
            <a:off x="2634480" y="3892680"/>
            <a:ext cx="36536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predictors are usually dependent.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reeform: Shape 263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265" name="Freeform: Shape 264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66" name="Picture 265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267" name="Freeform: Shape 266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68" name="Picture 267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269" name="Freeform: Shape 268"/>
          <p:cNvSpPr/>
          <p:nvPr/>
        </p:nvSpPr>
        <p:spPr>
          <a:xfrm>
            <a:off x="2038320" y="687240"/>
            <a:ext cx="5379480" cy="762840"/>
          </a:xfrm>
          <a:custGeom>
            <a:avLst/>
            <a:gdLst/>
            <a:ahLst/>
            <a:cxnLst/>
            <a:rect l="0" t="0" r="r" b="b"/>
            <a:pathLst>
              <a:path w="14943" h="2119">
                <a:moveTo>
                  <a:pt x="0" y="0"/>
                </a:moveTo>
                <a:lnTo>
                  <a:pt x="14943" y="0"/>
                </a:lnTo>
                <a:lnTo>
                  <a:pt x="14943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70" name="Freeform: Shape 269"/>
          <p:cNvSpPr/>
          <p:nvPr/>
        </p:nvSpPr>
        <p:spPr>
          <a:xfrm>
            <a:off x="2091240" y="1581120"/>
            <a:ext cx="4961520" cy="2646000"/>
          </a:xfrm>
          <a:custGeom>
            <a:avLst/>
            <a:gdLst/>
            <a:ahLst/>
            <a:cxnLst/>
            <a:rect l="0" t="0" r="r" b="b"/>
            <a:pathLst>
              <a:path w="13782" h="7350">
                <a:moveTo>
                  <a:pt x="0" y="0"/>
                </a:moveTo>
                <a:lnTo>
                  <a:pt x="13782" y="0"/>
                </a:lnTo>
                <a:lnTo>
                  <a:pt x="13782" y="7350"/>
                </a:lnTo>
                <a:lnTo>
                  <a:pt x="0" y="735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71" name="TextBox 270"/>
          <p:cNvSpPr txBox="1"/>
          <p:nvPr/>
        </p:nvSpPr>
        <p:spPr>
          <a:xfrm>
            <a:off x="2124000" y="974880"/>
            <a:ext cx="6229440" cy="38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600" b="1" strike="noStrike" spc="-1">
                <a:solidFill>
                  <a:srgbClr val="757575"/>
                </a:solidFill>
                <a:latin typeface="Raleway"/>
              </a:rPr>
              <a:t>C. Support Vector Machine (SVM)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326320" y="16732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634480" y="1673280"/>
            <a:ext cx="39052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Objective is to deﬁne hyperplane in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74" name="Freeform: Shape 273"/>
          <p:cNvSpPr/>
          <p:nvPr/>
        </p:nvSpPr>
        <p:spPr>
          <a:xfrm>
            <a:off x="6643800" y="189936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75" name="Freeform: Shape 274"/>
          <p:cNvSpPr/>
          <p:nvPr/>
        </p:nvSpPr>
        <p:spPr>
          <a:xfrm>
            <a:off x="2325960" y="2248200"/>
            <a:ext cx="4336920" cy="228960"/>
          </a:xfrm>
          <a:custGeom>
            <a:avLst/>
            <a:gdLst/>
            <a:ahLst/>
            <a:cxnLst/>
            <a:rect l="0" t="0" r="r" b="b"/>
            <a:pathLst>
              <a:path w="12047" h="636">
                <a:moveTo>
                  <a:pt x="0" y="0"/>
                </a:moveTo>
                <a:lnTo>
                  <a:pt x="12047" y="0"/>
                </a:lnTo>
                <a:lnTo>
                  <a:pt x="12047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76" name="TextBox 275"/>
          <p:cNvSpPr txBox="1"/>
          <p:nvPr/>
        </p:nvSpPr>
        <p:spPr>
          <a:xfrm>
            <a:off x="2634480" y="1901880"/>
            <a:ext cx="47494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N-dimensional space to classify data points.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77" name="Freeform: Shape 276"/>
          <p:cNvSpPr/>
          <p:nvPr/>
        </p:nvSpPr>
        <p:spPr>
          <a:xfrm>
            <a:off x="2634120" y="2251800"/>
            <a:ext cx="4028760" cy="223920"/>
          </a:xfrm>
          <a:custGeom>
            <a:avLst/>
            <a:gdLst/>
            <a:ahLst/>
            <a:cxnLst/>
            <a:rect l="0" t="0" r="r" b="b"/>
            <a:pathLst>
              <a:path w="11191" h="622">
                <a:moveTo>
                  <a:pt x="0" y="0"/>
                </a:moveTo>
                <a:lnTo>
                  <a:pt x="11191" y="0"/>
                </a:lnTo>
                <a:lnTo>
                  <a:pt x="11191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78" name="TextBox 277"/>
          <p:cNvSpPr txBox="1"/>
          <p:nvPr/>
        </p:nvSpPr>
        <p:spPr>
          <a:xfrm>
            <a:off x="2326320" y="22543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79" name="Freeform: Shape 278"/>
          <p:cNvSpPr/>
          <p:nvPr/>
        </p:nvSpPr>
        <p:spPr>
          <a:xfrm>
            <a:off x="6662520" y="2251800"/>
            <a:ext cx="46080" cy="223920"/>
          </a:xfrm>
          <a:custGeom>
            <a:avLst/>
            <a:gdLst/>
            <a:ahLst/>
            <a:cxnLst/>
            <a:rect l="0" t="0" r="r" b="b"/>
            <a:pathLst>
              <a:path w="128" h="622">
                <a:moveTo>
                  <a:pt x="0" y="0"/>
                </a:moveTo>
                <a:lnTo>
                  <a:pt x="128" y="0"/>
                </a:lnTo>
                <a:lnTo>
                  <a:pt x="12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80" name="Freeform: Shape 279"/>
          <p:cNvSpPr/>
          <p:nvPr/>
        </p:nvSpPr>
        <p:spPr>
          <a:xfrm>
            <a:off x="2634120" y="2476800"/>
            <a:ext cx="1085760" cy="228960"/>
          </a:xfrm>
          <a:custGeom>
            <a:avLst/>
            <a:gdLst/>
            <a:ahLst/>
            <a:cxnLst/>
            <a:rect l="0" t="0" r="r" b="b"/>
            <a:pathLst>
              <a:path w="3016" h="636">
                <a:moveTo>
                  <a:pt x="0" y="0"/>
                </a:moveTo>
                <a:lnTo>
                  <a:pt x="3016" y="0"/>
                </a:lnTo>
                <a:lnTo>
                  <a:pt x="3016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81" name="Freeform: Shape 280"/>
          <p:cNvSpPr/>
          <p:nvPr/>
        </p:nvSpPr>
        <p:spPr>
          <a:xfrm>
            <a:off x="2634120" y="2480400"/>
            <a:ext cx="1085760" cy="223920"/>
          </a:xfrm>
          <a:custGeom>
            <a:avLst/>
            <a:gdLst/>
            <a:ahLst/>
            <a:cxnLst/>
            <a:rect l="0" t="0" r="r" b="b"/>
            <a:pathLst>
              <a:path w="3016" h="622">
                <a:moveTo>
                  <a:pt x="0" y="0"/>
                </a:moveTo>
                <a:lnTo>
                  <a:pt x="3016" y="0"/>
                </a:lnTo>
                <a:lnTo>
                  <a:pt x="3016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82" name="TextBox 281"/>
          <p:cNvSpPr txBox="1"/>
          <p:nvPr/>
        </p:nvSpPr>
        <p:spPr>
          <a:xfrm>
            <a:off x="2634480" y="2254320"/>
            <a:ext cx="48819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Goal is the maximizing margin (between two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83" name="Freeform: Shape 282"/>
          <p:cNvSpPr/>
          <p:nvPr/>
        </p:nvSpPr>
        <p:spPr>
          <a:xfrm>
            <a:off x="3719520" y="248040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84" name="Freeform: Shape 283"/>
          <p:cNvSpPr/>
          <p:nvPr/>
        </p:nvSpPr>
        <p:spPr>
          <a:xfrm>
            <a:off x="2325960" y="2828880"/>
            <a:ext cx="4604040" cy="228960"/>
          </a:xfrm>
          <a:custGeom>
            <a:avLst/>
            <a:gdLst/>
            <a:ahLst/>
            <a:cxnLst/>
            <a:rect l="0" t="0" r="r" b="b"/>
            <a:pathLst>
              <a:path w="12789" h="636">
                <a:moveTo>
                  <a:pt x="0" y="0"/>
                </a:moveTo>
                <a:lnTo>
                  <a:pt x="12789" y="0"/>
                </a:lnTo>
                <a:lnTo>
                  <a:pt x="12789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85" name="TextBox 284"/>
          <p:cNvSpPr txBox="1"/>
          <p:nvPr/>
        </p:nvSpPr>
        <p:spPr>
          <a:xfrm>
            <a:off x="2634480" y="2482920"/>
            <a:ext cx="13096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data points)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86" name="Freeform: Shape 285"/>
          <p:cNvSpPr/>
          <p:nvPr/>
        </p:nvSpPr>
        <p:spPr>
          <a:xfrm>
            <a:off x="2634120" y="2832840"/>
            <a:ext cx="4295880" cy="223920"/>
          </a:xfrm>
          <a:custGeom>
            <a:avLst/>
            <a:gdLst/>
            <a:ahLst/>
            <a:cxnLst/>
            <a:rect l="0" t="0" r="r" b="b"/>
            <a:pathLst>
              <a:path w="11933" h="622">
                <a:moveTo>
                  <a:pt x="0" y="0"/>
                </a:moveTo>
                <a:lnTo>
                  <a:pt x="11933" y="0"/>
                </a:lnTo>
                <a:lnTo>
                  <a:pt x="11933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87" name="TextBox 286"/>
          <p:cNvSpPr txBox="1"/>
          <p:nvPr/>
        </p:nvSpPr>
        <p:spPr>
          <a:xfrm>
            <a:off x="2326320" y="283536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88" name="Freeform: Shape 287"/>
          <p:cNvSpPr/>
          <p:nvPr/>
        </p:nvSpPr>
        <p:spPr>
          <a:xfrm>
            <a:off x="6929640" y="283284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89" name="Freeform: Shape 288"/>
          <p:cNvSpPr/>
          <p:nvPr/>
        </p:nvSpPr>
        <p:spPr>
          <a:xfrm>
            <a:off x="2325960" y="3181320"/>
            <a:ext cx="3431520" cy="228960"/>
          </a:xfrm>
          <a:custGeom>
            <a:avLst/>
            <a:gdLst/>
            <a:ahLst/>
            <a:cxnLst/>
            <a:rect l="0" t="0" r="r" b="b"/>
            <a:pathLst>
              <a:path w="9532" h="636">
                <a:moveTo>
                  <a:pt x="0" y="0"/>
                </a:moveTo>
                <a:lnTo>
                  <a:pt x="9532" y="0"/>
                </a:lnTo>
                <a:lnTo>
                  <a:pt x="9532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90" name="TextBox 289"/>
          <p:cNvSpPr txBox="1"/>
          <p:nvPr/>
        </p:nvSpPr>
        <p:spPr>
          <a:xfrm>
            <a:off x="2634480" y="2835360"/>
            <a:ext cx="51501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Also good for non-linear solutions (Kernel trick)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91" name="Freeform: Shape 290"/>
          <p:cNvSpPr/>
          <p:nvPr/>
        </p:nvSpPr>
        <p:spPr>
          <a:xfrm>
            <a:off x="2634120" y="3185280"/>
            <a:ext cx="3123360" cy="223920"/>
          </a:xfrm>
          <a:custGeom>
            <a:avLst/>
            <a:gdLst/>
            <a:ahLst/>
            <a:cxnLst/>
            <a:rect l="0" t="0" r="r" b="b"/>
            <a:pathLst>
              <a:path w="8676" h="622">
                <a:moveTo>
                  <a:pt x="0" y="0"/>
                </a:moveTo>
                <a:lnTo>
                  <a:pt x="8676" y="0"/>
                </a:lnTo>
                <a:lnTo>
                  <a:pt x="8676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92" name="TextBox 291"/>
          <p:cNvSpPr txBox="1"/>
          <p:nvPr/>
        </p:nvSpPr>
        <p:spPr>
          <a:xfrm>
            <a:off x="2326320" y="318780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93" name="Freeform: Shape 292"/>
          <p:cNvSpPr/>
          <p:nvPr/>
        </p:nvSpPr>
        <p:spPr>
          <a:xfrm>
            <a:off x="5757120" y="318528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94" name="TextBox 293"/>
          <p:cNvSpPr txBox="1"/>
          <p:nvPr/>
        </p:nvSpPr>
        <p:spPr>
          <a:xfrm>
            <a:off x="2634480" y="3187800"/>
            <a:ext cx="37756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Very suitable for text classiﬁcation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: Shape 294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296" name="Freeform: Shape 295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298" name="Freeform: Shape 297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299" name="Picture 298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300" name="Freeform: Shape 299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01" name="Freeform: Shape 300"/>
          <p:cNvSpPr/>
          <p:nvPr/>
        </p:nvSpPr>
        <p:spPr>
          <a:xfrm>
            <a:off x="2294280" y="1676520"/>
            <a:ext cx="4961520" cy="2676600"/>
          </a:xfrm>
          <a:custGeom>
            <a:avLst/>
            <a:gdLst/>
            <a:ahLst/>
            <a:cxnLst/>
            <a:rect l="0" t="0" r="r" b="b"/>
            <a:pathLst>
              <a:path w="13782" h="7435">
                <a:moveTo>
                  <a:pt x="0" y="0"/>
                </a:moveTo>
                <a:lnTo>
                  <a:pt x="13782" y="0"/>
                </a:lnTo>
                <a:lnTo>
                  <a:pt x="13782" y="7435"/>
                </a:lnTo>
                <a:lnTo>
                  <a:pt x="0" y="743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02" name="TextBox 301"/>
          <p:cNvSpPr txBox="1"/>
          <p:nvPr/>
        </p:nvSpPr>
        <p:spPr>
          <a:xfrm>
            <a:off x="2124000" y="919440"/>
            <a:ext cx="431532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7. Result Evaluation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0680" y="177516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800" b="0" strike="noStrike" spc="-1">
              <a:latin typeface="Times New Roman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837160" y="1769760"/>
            <a:ext cx="138600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Raleway"/>
              </a:rPr>
              <a:t>ACCURACY</a:t>
            </a:r>
            <a:endParaRPr lang="en-US" sz="1800" b="0" strike="noStrike" spc="-1">
              <a:latin typeface="Times New Roman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408120" y="2049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751560" y="2044800"/>
            <a:ext cx="30412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A result evaluation measure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408120" y="2315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751560" y="2311560"/>
            <a:ext cx="42800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It  is  the  ratio  of  correctly  predicted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3751560" y="2578320"/>
            <a:ext cx="42588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observations  to  the  total  number  of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3751560" y="2844720"/>
            <a:ext cx="13921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observations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408120" y="3192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3751560" y="3187800"/>
            <a:ext cx="7887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Higher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4559760" y="3187800"/>
            <a:ext cx="424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the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060160" y="3187800"/>
            <a:ext cx="10155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accuracy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6087240" y="3187800"/>
            <a:ext cx="7398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better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6846840" y="3187800"/>
            <a:ext cx="424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the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751560" y="3454560"/>
            <a:ext cx="6606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model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: Shape 317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319" name="Freeform: Shape 318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20" name="Picture 319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321" name="Freeform: Shape 320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22" name="Picture 321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323" name="Freeform: Shape 322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24" name="TextBox 323"/>
          <p:cNvSpPr txBox="1"/>
          <p:nvPr/>
        </p:nvSpPr>
        <p:spPr>
          <a:xfrm>
            <a:off x="2286000" y="1143000"/>
            <a:ext cx="431532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7. Result Evaluation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325" name="Freeform: Shape 324"/>
          <p:cNvSpPr/>
          <p:nvPr/>
        </p:nvSpPr>
        <p:spPr>
          <a:xfrm>
            <a:off x="1771200" y="1615680"/>
            <a:ext cx="3343680" cy="2433600"/>
          </a:xfrm>
          <a:custGeom>
            <a:avLst/>
            <a:gdLst/>
            <a:ahLst/>
            <a:cxnLst/>
            <a:rect l="0" t="0" r="r" b="b"/>
            <a:pathLst>
              <a:path w="9288" h="6760">
                <a:moveTo>
                  <a:pt x="0" y="0"/>
                </a:moveTo>
                <a:lnTo>
                  <a:pt x="9288" y="0"/>
                </a:lnTo>
                <a:lnTo>
                  <a:pt x="9288" y="6760"/>
                </a:lnTo>
                <a:lnTo>
                  <a:pt x="0" y="676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26" name="TextBox 325"/>
          <p:cNvSpPr txBox="1"/>
          <p:nvPr/>
        </p:nvSpPr>
        <p:spPr>
          <a:xfrm>
            <a:off x="1970640" y="17121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314440" y="1707840"/>
            <a:ext cx="24346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LOGISTIC REGRESSION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427840" y="2054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771640" y="2050560"/>
            <a:ext cx="17305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0" strike="noStrike" spc="-1">
                <a:solidFill>
                  <a:srgbClr val="000000"/>
                </a:solidFill>
                <a:latin typeface="Raleway"/>
              </a:rPr>
              <a:t>Accuracy: 86.89%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970640" y="23979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2314440" y="2393640"/>
            <a:ext cx="2998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SUPPORT VECTOR MACHINE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2427840" y="27406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771640" y="2736360"/>
            <a:ext cx="17305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0" strike="noStrike" spc="-1">
                <a:solidFill>
                  <a:srgbClr val="000000"/>
                </a:solidFill>
                <a:latin typeface="Raleway"/>
              </a:rPr>
              <a:t>Accuracy: 85.29%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1970640" y="30837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2314440" y="3079440"/>
            <a:ext cx="14227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NAIVE BAYES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427840" y="3426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37" name="Freeform: Shape 336"/>
          <p:cNvSpPr/>
          <p:nvPr/>
        </p:nvSpPr>
        <p:spPr>
          <a:xfrm>
            <a:off x="4397040" y="2942280"/>
            <a:ext cx="2868120" cy="1471680"/>
          </a:xfrm>
          <a:custGeom>
            <a:avLst/>
            <a:gdLst/>
            <a:ahLst/>
            <a:cxnLst/>
            <a:rect l="0" t="0" r="r" b="b"/>
            <a:pathLst>
              <a:path w="7967" h="4088">
                <a:moveTo>
                  <a:pt x="0" y="0"/>
                </a:moveTo>
                <a:lnTo>
                  <a:pt x="7967" y="0"/>
                </a:lnTo>
                <a:lnTo>
                  <a:pt x="7967" y="4088"/>
                </a:lnTo>
                <a:lnTo>
                  <a:pt x="0" y="408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38" name="Picture 337"/>
          <p:cNvPicPr/>
          <p:nvPr/>
        </p:nvPicPr>
        <p:blipFill>
          <a:blip r:embed="rId4"/>
          <a:stretch/>
        </p:blipFill>
        <p:spPr>
          <a:xfrm>
            <a:off x="4273820" y="3006543"/>
            <a:ext cx="3222262" cy="1475068"/>
          </a:xfrm>
          <a:prstGeom prst="rect">
            <a:avLst/>
          </a:prstGeom>
          <a:ln w="0">
            <a:noFill/>
          </a:ln>
        </p:spPr>
      </p:pic>
      <p:sp>
        <p:nvSpPr>
          <p:cNvPr id="339" name="TextBox 338"/>
          <p:cNvSpPr txBox="1"/>
          <p:nvPr/>
        </p:nvSpPr>
        <p:spPr>
          <a:xfrm>
            <a:off x="2771640" y="3422160"/>
            <a:ext cx="17305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0" strike="noStrike" spc="-1">
                <a:solidFill>
                  <a:srgbClr val="000000"/>
                </a:solidFill>
                <a:latin typeface="Raleway"/>
              </a:rPr>
              <a:t>Accuracy: 85.48%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286320" y="914400"/>
            <a:ext cx="717120" cy="22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757575"/>
                </a:solidFill>
                <a:latin typeface="Raleway"/>
              </a:rPr>
              <a:t>(cont.)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: Shape 340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342" name="Freeform: Shape 341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43" name="Picture 342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344" name="Freeform: Shape 343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45" name="Picture 344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346" name="Freeform: Shape 345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47" name="Freeform: Shape 346"/>
          <p:cNvSpPr/>
          <p:nvPr/>
        </p:nvSpPr>
        <p:spPr>
          <a:xfrm>
            <a:off x="2294280" y="1676520"/>
            <a:ext cx="4961520" cy="2783520"/>
          </a:xfrm>
          <a:custGeom>
            <a:avLst/>
            <a:gdLst/>
            <a:ahLst/>
            <a:cxnLst/>
            <a:rect l="0" t="0" r="r" b="b"/>
            <a:pathLst>
              <a:path w="13782" h="7732">
                <a:moveTo>
                  <a:pt x="0" y="0"/>
                </a:moveTo>
                <a:lnTo>
                  <a:pt x="13782" y="0"/>
                </a:lnTo>
                <a:lnTo>
                  <a:pt x="13782" y="7732"/>
                </a:lnTo>
                <a:lnTo>
                  <a:pt x="0" y="773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48" name="TextBox 347"/>
          <p:cNvSpPr txBox="1"/>
          <p:nvPr/>
        </p:nvSpPr>
        <p:spPr>
          <a:xfrm>
            <a:off x="2124000" y="919440"/>
            <a:ext cx="287496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8. Conclusion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529000" y="1768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837160" y="1768680"/>
            <a:ext cx="41702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Highest accuracy obtained on Logistic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2837160" y="1997280"/>
            <a:ext cx="19926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Regression model.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2529000" y="23497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837160" y="2349720"/>
            <a:ext cx="39906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LR performs better than Naive Bayes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2529000" y="270216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837160" y="2702160"/>
            <a:ext cx="51062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LR outperforms the SVM, which is known to be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837160" y="2930760"/>
            <a:ext cx="34768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the best choice for textual data.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reeform: Shape 356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358" name="Freeform: Shape 357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59" name="Picture 358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360" name="Freeform: Shape 359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361" name="Picture 360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362" name="Freeform: Shape 361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63" name="Freeform: Shape 362"/>
          <p:cNvSpPr/>
          <p:nvPr/>
        </p:nvSpPr>
        <p:spPr>
          <a:xfrm>
            <a:off x="4871520" y="4361760"/>
            <a:ext cx="2614320" cy="369360"/>
          </a:xfrm>
          <a:custGeom>
            <a:avLst/>
            <a:gdLst/>
            <a:ahLst/>
            <a:cxnLst/>
            <a:rect l="0" t="0" r="r" b="b"/>
            <a:pathLst>
              <a:path w="7262" h="1026">
                <a:moveTo>
                  <a:pt x="0" y="0"/>
                </a:moveTo>
                <a:lnTo>
                  <a:pt x="7262" y="0"/>
                </a:lnTo>
                <a:lnTo>
                  <a:pt x="7262" y="1026"/>
                </a:lnTo>
                <a:lnTo>
                  <a:pt x="0" y="102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64" name="TextBox 363"/>
          <p:cNvSpPr txBox="1"/>
          <p:nvPr/>
        </p:nvSpPr>
        <p:spPr>
          <a:xfrm>
            <a:off x="2124000" y="919440"/>
            <a:ext cx="335196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9. Our Learning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3085920" y="4457520"/>
            <a:ext cx="215640" cy="25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366" name="Freeform: Shape 365"/>
          <p:cNvSpPr/>
          <p:nvPr/>
        </p:nvSpPr>
        <p:spPr>
          <a:xfrm>
            <a:off x="1771200" y="1361880"/>
            <a:ext cx="5629320" cy="3000240"/>
          </a:xfrm>
          <a:custGeom>
            <a:avLst/>
            <a:gdLst/>
            <a:ahLst/>
            <a:cxnLst/>
            <a:rect l="0" t="0" r="r" b="b"/>
            <a:pathLst>
              <a:path w="15637" h="8334">
                <a:moveTo>
                  <a:pt x="0" y="0"/>
                </a:moveTo>
                <a:lnTo>
                  <a:pt x="15637" y="0"/>
                </a:lnTo>
                <a:lnTo>
                  <a:pt x="15637" y="8334"/>
                </a:lnTo>
                <a:lnTo>
                  <a:pt x="0" y="833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367" name="TextBox 366"/>
          <p:cNvSpPr txBox="1"/>
          <p:nvPr/>
        </p:nvSpPr>
        <p:spPr>
          <a:xfrm>
            <a:off x="3200400" y="4457520"/>
            <a:ext cx="4257360" cy="25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Raleway"/>
              </a:rPr>
              <a:t>Bheema Sai Shankar Reddy Sabilla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2009160" y="145476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2314440" y="1451520"/>
            <a:ext cx="5158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Before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2804040" y="1451520"/>
            <a:ext cx="7977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handling   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3427200" y="1451520"/>
            <a:ext cx="2811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the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3713400" y="1451520"/>
            <a:ext cx="3664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data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4071240" y="1451520"/>
            <a:ext cx="2476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we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4336560" y="1451520"/>
            <a:ext cx="3952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need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4732200" y="1451520"/>
            <a:ext cx="19260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to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4941360" y="1451520"/>
            <a:ext cx="42300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clean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363640" y="1451520"/>
            <a:ext cx="2811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the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5650200" y="1451520"/>
            <a:ext cx="4150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data.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036480" y="1451520"/>
            <a:ext cx="33912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This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6372360" y="1451520"/>
            <a:ext cx="1623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is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6552720" y="1451520"/>
            <a:ext cx="4654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called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020720" y="1451520"/>
            <a:ext cx="3664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data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2314440" y="1623240"/>
            <a:ext cx="59716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preprocessing.  Necessary  to  clear  missing,  noisy  and  inconsistent  data  which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2314440" y="1794600"/>
            <a:ext cx="159012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might aﬀect accuracy.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2009160" y="196884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2314440" y="1965960"/>
            <a:ext cx="608004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Sentiment Analysis is extraction of the emotions from within the textual data. It is a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314440" y="2137320"/>
            <a:ext cx="376344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technique based upon Natural Language Processing.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009160" y="231192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2314440" y="2309040"/>
            <a:ext cx="574920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Logistic regression and support vector machines are closely linked. Both can be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314440" y="2480400"/>
            <a:ext cx="584064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viewed as taking a probabilistic model and minimizing some cost associated with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2314440" y="2651760"/>
            <a:ext cx="33627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misclassiﬁcation based on the likelihood ratio.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2009160" y="282636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2314440" y="2823120"/>
            <a:ext cx="590760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Naive Bayes classiﬁer is the generative model. Naive Bayes also assumes that the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314440" y="2994840"/>
            <a:ext cx="28306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features are conditionally independent.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2009160" y="316908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2314440" y="3166200"/>
            <a:ext cx="59626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Both Naive Bayes and Logistic regression are linear classiﬁers, Logistic Regression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2314440" y="3337560"/>
            <a:ext cx="60465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makes  a  prediction  for  the  probability  using  a  direct  functional  form  whereas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2314440" y="3508920"/>
            <a:ext cx="507564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Naive Bayes ﬁgures out how the data was generated given the results.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2009160" y="368352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2314440" y="3680640"/>
            <a:ext cx="62110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Thus,    when  the  training  size  reaches  inﬁnity  then  discriminative  model  logistic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2314440" y="3852000"/>
            <a:ext cx="484236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regression performs better than the generative model Naive Bayes.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2009160" y="4026240"/>
            <a:ext cx="126720" cy="14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2314440" y="4023360"/>
            <a:ext cx="586368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Hence in our project we get more accuracy for Logistic Regression than the other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2314440" y="4194720"/>
            <a:ext cx="1070640" cy="1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000" b="1" strike="noStrike" spc="-1">
                <a:solidFill>
                  <a:srgbClr val="000000"/>
                </a:solidFill>
                <a:latin typeface="Raleway"/>
              </a:rPr>
              <a:t>two classiﬁers.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Freeform: Shape 404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406" name="Freeform: Shape 405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407" name="Picture 406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408" name="Freeform: Shape 407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409" name="Picture 408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410" name="Freeform: Shape 409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11" name="Freeform: Shape 410"/>
          <p:cNvSpPr/>
          <p:nvPr/>
        </p:nvSpPr>
        <p:spPr>
          <a:xfrm>
            <a:off x="4871520" y="4361760"/>
            <a:ext cx="2614320" cy="369360"/>
          </a:xfrm>
          <a:custGeom>
            <a:avLst/>
            <a:gdLst/>
            <a:ahLst/>
            <a:cxnLst/>
            <a:rect l="0" t="0" r="r" b="b"/>
            <a:pathLst>
              <a:path w="7262" h="1026">
                <a:moveTo>
                  <a:pt x="0" y="0"/>
                </a:moveTo>
                <a:lnTo>
                  <a:pt x="7262" y="0"/>
                </a:lnTo>
                <a:lnTo>
                  <a:pt x="7262" y="1026"/>
                </a:lnTo>
                <a:lnTo>
                  <a:pt x="0" y="102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12" name="TextBox 411"/>
          <p:cNvSpPr txBox="1"/>
          <p:nvPr/>
        </p:nvSpPr>
        <p:spPr>
          <a:xfrm>
            <a:off x="2124000" y="919440"/>
            <a:ext cx="335196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9. Our Learning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5095800" y="4454640"/>
            <a:ext cx="215640" cy="25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14" name="Freeform: Shape 413"/>
          <p:cNvSpPr/>
          <p:nvPr/>
        </p:nvSpPr>
        <p:spPr>
          <a:xfrm>
            <a:off x="1771200" y="1361880"/>
            <a:ext cx="5629320" cy="3000240"/>
          </a:xfrm>
          <a:custGeom>
            <a:avLst/>
            <a:gdLst/>
            <a:ahLst/>
            <a:cxnLst/>
            <a:rect l="0" t="0" r="r" b="b"/>
            <a:pathLst>
              <a:path w="15637" h="8334">
                <a:moveTo>
                  <a:pt x="0" y="0"/>
                </a:moveTo>
                <a:lnTo>
                  <a:pt x="15637" y="0"/>
                </a:lnTo>
                <a:lnTo>
                  <a:pt x="15637" y="8334"/>
                </a:lnTo>
                <a:lnTo>
                  <a:pt x="0" y="833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15" name="TextBox 414"/>
          <p:cNvSpPr txBox="1"/>
          <p:nvPr/>
        </p:nvSpPr>
        <p:spPr>
          <a:xfrm>
            <a:off x="5414400" y="4454640"/>
            <a:ext cx="1876680" cy="25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Raleway"/>
              </a:rPr>
              <a:t>Vamsi Sangana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2001240" y="145548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2314440" y="1452240"/>
            <a:ext cx="59824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Understood that main diﬃculty is to make dataset ready for training (Data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2314440" y="1642680"/>
            <a:ext cx="12427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Preprocessing).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2001240" y="183636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2314440" y="1833120"/>
            <a:ext cx="9698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Understood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3230640" y="1833120"/>
            <a:ext cx="30996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the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3570840" y="1833120"/>
            <a:ext cx="9320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diﬀerences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4434840" y="1833120"/>
            <a:ext cx="72936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between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145120" y="1833120"/>
            <a:ext cx="9028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generative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5984280" y="1833120"/>
            <a:ext cx="3438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and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6357600" y="1833120"/>
            <a:ext cx="11743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discriminative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2314440" y="2023560"/>
            <a:ext cx="6238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models.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2001240" y="22172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314440" y="2214000"/>
            <a:ext cx="606636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When  dataset  size  is  very  large  like  inﬁnite  discriminative  models  are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2314440" y="2404440"/>
            <a:ext cx="61592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preferable.  However,  Generative  models  can  reach  its  asymptotic  faster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2314440" y="2595240"/>
            <a:ext cx="34495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since it needs fewer training set to do that.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001240" y="278892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2314440" y="2785680"/>
            <a:ext cx="63223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As  known  that  SVM  is  the  one  the  best  classiﬁers.  However,  it  performs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2314440" y="2976120"/>
            <a:ext cx="5508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poorly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2827440" y="2976120"/>
            <a:ext cx="1972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in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032280" y="2976120"/>
            <a:ext cx="3132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pc="-1" dirty="0">
                <a:solidFill>
                  <a:srgbClr val="000000"/>
                </a:solidFill>
                <a:latin typeface="Raleway"/>
              </a:rPr>
              <a:t>our</a:t>
            </a:r>
            <a:endParaRPr lang="en-US" dirty="0"/>
          </a:p>
        </p:txBody>
      </p:sp>
      <p:sp>
        <p:nvSpPr>
          <p:cNvPr id="437" name="TextBox 436"/>
          <p:cNvSpPr txBox="1"/>
          <p:nvPr/>
        </p:nvSpPr>
        <p:spPr>
          <a:xfrm>
            <a:off x="3339000" y="2976120"/>
            <a:ext cx="7048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dataset.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965040" y="2976120"/>
            <a:ext cx="4320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Main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4370400" y="2976120"/>
            <a:ext cx="5860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reason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4907880" y="2976120"/>
            <a:ext cx="2066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of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5125320" y="2976120"/>
            <a:ext cx="3481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this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5453280" y="2976120"/>
            <a:ext cx="3816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may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5819760" y="2976120"/>
            <a:ext cx="2444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be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6073200" y="2976120"/>
            <a:ext cx="2736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we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356520" y="2976120"/>
            <a:ext cx="4291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have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6761880" y="2976120"/>
            <a:ext cx="6577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ignored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2314440" y="3166560"/>
            <a:ext cx="59382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hyperparameter tuning. If we consider hyperparameter tuning, accuracies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2314440" y="3357000"/>
            <a:ext cx="59626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for SVM and LR may increase but Naive Bayes accuracy may remain stable.</a:t>
            </a:r>
            <a:endParaRPr lang="en-US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Freeform: Shape 448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450" name="Freeform: Shape 449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451" name="Picture 450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452" name="Freeform: Shape 451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453" name="Picture 452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454" name="Freeform: Shape 453"/>
          <p:cNvSpPr/>
          <p:nvPr/>
        </p:nvSpPr>
        <p:spPr>
          <a:xfrm>
            <a:off x="1993320" y="698400"/>
            <a:ext cx="4961520" cy="762840"/>
          </a:xfrm>
          <a:custGeom>
            <a:avLst/>
            <a:gdLst/>
            <a:ahLst/>
            <a:cxnLst/>
            <a:rect l="0" t="0" r="r" b="b"/>
            <a:pathLst>
              <a:path w="13782" h="2119">
                <a:moveTo>
                  <a:pt x="0" y="0"/>
                </a:moveTo>
                <a:lnTo>
                  <a:pt x="13782" y="0"/>
                </a:lnTo>
                <a:lnTo>
                  <a:pt x="13782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55" name="Freeform: Shape 454"/>
          <p:cNvSpPr/>
          <p:nvPr/>
        </p:nvSpPr>
        <p:spPr>
          <a:xfrm>
            <a:off x="4871520" y="4361760"/>
            <a:ext cx="2614320" cy="369360"/>
          </a:xfrm>
          <a:custGeom>
            <a:avLst/>
            <a:gdLst/>
            <a:ahLst/>
            <a:cxnLst/>
            <a:rect l="0" t="0" r="r" b="b"/>
            <a:pathLst>
              <a:path w="7262" h="1026">
                <a:moveTo>
                  <a:pt x="0" y="0"/>
                </a:moveTo>
                <a:lnTo>
                  <a:pt x="7262" y="0"/>
                </a:lnTo>
                <a:lnTo>
                  <a:pt x="7262" y="1026"/>
                </a:lnTo>
                <a:lnTo>
                  <a:pt x="0" y="102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56" name="TextBox 455"/>
          <p:cNvSpPr txBox="1"/>
          <p:nvPr/>
        </p:nvSpPr>
        <p:spPr>
          <a:xfrm>
            <a:off x="2079360" y="930600"/>
            <a:ext cx="335196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9. Our Learning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457" name="Freeform: Shape 456"/>
          <p:cNvSpPr/>
          <p:nvPr/>
        </p:nvSpPr>
        <p:spPr>
          <a:xfrm>
            <a:off x="1771200" y="1361880"/>
            <a:ext cx="5629320" cy="2530440"/>
          </a:xfrm>
          <a:custGeom>
            <a:avLst/>
            <a:gdLst/>
            <a:ahLst/>
            <a:cxnLst/>
            <a:rect l="0" t="0" r="r" b="b"/>
            <a:pathLst>
              <a:path w="15637" h="7029">
                <a:moveTo>
                  <a:pt x="0" y="0"/>
                </a:moveTo>
                <a:lnTo>
                  <a:pt x="15637" y="0"/>
                </a:lnTo>
                <a:lnTo>
                  <a:pt x="15637" y="7029"/>
                </a:lnTo>
                <a:lnTo>
                  <a:pt x="0" y="702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58" name="TextBox 457"/>
          <p:cNvSpPr txBox="1"/>
          <p:nvPr/>
        </p:nvSpPr>
        <p:spPr>
          <a:xfrm>
            <a:off x="2001240" y="145548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2314440" y="1452240"/>
            <a:ext cx="60739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Got to learn that, constructing and training a model is only a small part of a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2314440" y="1642680"/>
            <a:ext cx="509400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machine learning project, major task lies in Data Pre-processing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2001240" y="183636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2314440" y="1833120"/>
            <a:ext cx="59414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Learned various ways to clean the textual data and why is it necessary, to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2314440" y="2023560"/>
            <a:ext cx="37054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make it suitable to feed to our learning model.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2001240" y="22172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2314440" y="2214000"/>
            <a:ext cx="60310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Learned to apply what was taught in class in our project, like which models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2314440" y="2404440"/>
            <a:ext cx="555732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to choose for a speciﬁc task, which in our case was text classiﬁcation.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2001240" y="259848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2314440" y="2595240"/>
            <a:ext cx="54140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Learned how to improve the accuracies of the models by employing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2314440" y="2785680"/>
            <a:ext cx="477396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various optimization techniques like hyperparameter tuning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2001240" y="297936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2314440" y="2976120"/>
            <a:ext cx="586656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Learned the actual diﬀerence between probabilistic and Binary Classiﬁers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2001240" y="31698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2314440" y="3166560"/>
            <a:ext cx="564408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Got to know that, though some models are considered better for some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314440" y="3357000"/>
            <a:ext cx="568224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tasks, but other models can outperform them in some data-sets, which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2314440" y="3547440"/>
            <a:ext cx="1751760" cy="16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1" strike="noStrike" spc="-1">
                <a:solidFill>
                  <a:srgbClr val="000000"/>
                </a:solidFill>
                <a:latin typeface="Raleway"/>
              </a:rPr>
              <a:t>happened in our case.</a:t>
            </a:r>
            <a:endParaRPr lang="en-US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Freeform: Shape 475"/>
          <p:cNvSpPr/>
          <p:nvPr/>
        </p:nvSpPr>
        <p:spPr>
          <a:xfrm>
            <a:off x="0" y="0"/>
            <a:ext cx="9241427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477" name="Freeform: Shape 476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478" name="Picture 477"/>
          <p:cNvPicPr/>
          <p:nvPr/>
        </p:nvPicPr>
        <p:blipFill>
          <a:blip r:embed="rId2"/>
          <a:stretch/>
        </p:blipFill>
        <p:spPr>
          <a:xfrm>
            <a:off x="1371600" y="22860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479" name="Freeform: Shape 478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480" name="Picture 479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481" name="Freeform: Shape 480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83" name="TextBox 482"/>
          <p:cNvSpPr txBox="1"/>
          <p:nvPr/>
        </p:nvSpPr>
        <p:spPr>
          <a:xfrm>
            <a:off x="2124000" y="919440"/>
            <a:ext cx="321624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10. References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827520" y="17654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TimesNewRoman"/>
              </a:rPr>
              <a:t>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4451760" y="17654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TimesNewRoman"/>
              </a:rPr>
              <a:t>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5051160" y="17654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TimesNewRoman"/>
              </a:rPr>
              <a:t>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5650200" y="17654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TimesNewRoman"/>
              </a:rPr>
              <a:t>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5176440" y="192744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TimesNewRoman"/>
              </a:rPr>
              <a:t>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379960" y="24894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TimesNewRoman"/>
              </a:rPr>
              <a:t> 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85BC6-37C0-9D70-7516-EC0954F34F22}"/>
              </a:ext>
            </a:extLst>
          </p:cNvPr>
          <p:cNvSpPr txBox="1"/>
          <p:nvPr/>
        </p:nvSpPr>
        <p:spPr>
          <a:xfrm>
            <a:off x="2613808" y="1710789"/>
            <a:ext cx="4594266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ea typeface="+mn-lt"/>
                <a:cs typeface="+mn-lt"/>
              </a:rPr>
              <a:t>Kim S-M, Hovy E (2004) Determining the sentiment of opinions in: Proceedings of the 20th international conference on Computational Linguistics, page 1367. Association for Computational Linguistics, Stroudsburg, PA, USA.</a:t>
            </a:r>
          </a:p>
          <a:p>
            <a:pPr marL="228600" indent="-228600">
              <a:buAutoNum type="arabicPeriod"/>
            </a:pPr>
            <a:endParaRPr lang="en-US" sz="1100" dirty="0">
              <a:ea typeface="+mn-lt"/>
              <a:cs typeface="+mn-lt"/>
            </a:endParaRPr>
          </a:p>
          <a:p>
            <a:pPr marL="228600" indent="-228600">
              <a:buAutoNum type="arabicPeriod"/>
            </a:pPr>
            <a:r>
              <a:rPr lang="en-US" sz="1100" dirty="0">
                <a:ea typeface="+mn-lt"/>
                <a:cs typeface="+mn-lt"/>
              </a:rPr>
              <a:t>Pang B, Lee L (2008) Opinion mining and sentiment analysis. Found Trends Inf Retr2(1-2): 1–135.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: Shape 500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502" name="Freeform: Shape 501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503" name="Picture 502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504" name="Freeform: Shape 503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505" name="Picture 504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506" name="Freeform: Shape 505"/>
          <p:cNvSpPr/>
          <p:nvPr/>
        </p:nvSpPr>
        <p:spPr>
          <a:xfrm>
            <a:off x="1982160" y="1676520"/>
            <a:ext cx="4961520" cy="762840"/>
          </a:xfrm>
          <a:custGeom>
            <a:avLst/>
            <a:gdLst/>
            <a:ahLst/>
            <a:cxnLst/>
            <a:rect l="0" t="0" r="r" b="b"/>
            <a:pathLst>
              <a:path w="13782" h="2119">
                <a:moveTo>
                  <a:pt x="0" y="0"/>
                </a:moveTo>
                <a:lnTo>
                  <a:pt x="13782" y="0"/>
                </a:lnTo>
                <a:lnTo>
                  <a:pt x="13782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07" name="Freeform: Shape 506"/>
          <p:cNvSpPr/>
          <p:nvPr/>
        </p:nvSpPr>
        <p:spPr>
          <a:xfrm>
            <a:off x="2294280" y="1676520"/>
            <a:ext cx="4961520" cy="2985480"/>
          </a:xfrm>
          <a:custGeom>
            <a:avLst/>
            <a:gdLst/>
            <a:ahLst/>
            <a:cxnLst/>
            <a:rect l="0" t="0" r="r" b="b"/>
            <a:pathLst>
              <a:path w="13782" h="8293">
                <a:moveTo>
                  <a:pt x="0" y="0"/>
                </a:moveTo>
                <a:lnTo>
                  <a:pt x="13782" y="0"/>
                </a:lnTo>
                <a:lnTo>
                  <a:pt x="13782" y="8293"/>
                </a:lnTo>
                <a:lnTo>
                  <a:pt x="0" y="8293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08" name="TextBox 507"/>
          <p:cNvSpPr txBox="1"/>
          <p:nvPr/>
        </p:nvSpPr>
        <p:spPr>
          <a:xfrm>
            <a:off x="2068200" y="1908720"/>
            <a:ext cx="225612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Thank You</a:t>
            </a:r>
            <a:endParaRPr lang="en-US" sz="3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/>
          <p:cNvSpPr/>
          <p:nvPr/>
        </p:nvSpPr>
        <p:spPr>
          <a:xfrm>
            <a:off x="475920" y="103320"/>
            <a:ext cx="5197680" cy="768240"/>
          </a:xfrm>
          <a:custGeom>
            <a:avLst/>
            <a:gdLst/>
            <a:ahLst/>
            <a:cxnLst/>
            <a:rect l="0" t="0" r="r" b="b"/>
            <a:pathLst>
              <a:path w="14438" h="2134">
                <a:moveTo>
                  <a:pt x="0" y="0"/>
                </a:moveTo>
                <a:lnTo>
                  <a:pt x="14438" y="0"/>
                </a:lnTo>
                <a:lnTo>
                  <a:pt x="14438" y="2134"/>
                </a:lnTo>
                <a:lnTo>
                  <a:pt x="0" y="213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0" name="Freeform: Shape 49"/>
          <p:cNvSpPr/>
          <p:nvPr/>
        </p:nvSpPr>
        <p:spPr>
          <a:xfrm>
            <a:off x="559440" y="834840"/>
            <a:ext cx="3183840" cy="4146120"/>
          </a:xfrm>
          <a:custGeom>
            <a:avLst/>
            <a:gdLst/>
            <a:ahLst/>
            <a:cxnLst/>
            <a:rect l="0" t="0" r="r" b="b"/>
            <a:pathLst>
              <a:path w="8844" h="11517">
                <a:moveTo>
                  <a:pt x="0" y="0"/>
                </a:moveTo>
                <a:lnTo>
                  <a:pt x="8844" y="0"/>
                </a:lnTo>
                <a:lnTo>
                  <a:pt x="8844" y="11517"/>
                </a:lnTo>
                <a:lnTo>
                  <a:pt x="0" y="1151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1" name="Freeform: Shape 50"/>
          <p:cNvSpPr/>
          <p:nvPr/>
        </p:nvSpPr>
        <p:spPr>
          <a:xfrm>
            <a:off x="1102320" y="914760"/>
            <a:ext cx="1321560" cy="259560"/>
          </a:xfrm>
          <a:custGeom>
            <a:avLst/>
            <a:gdLst/>
            <a:ahLst/>
            <a:cxnLst/>
            <a:rect l="0" t="0" r="r" b="b"/>
            <a:pathLst>
              <a:path w="3671" h="721">
                <a:moveTo>
                  <a:pt x="0" y="0"/>
                </a:moveTo>
                <a:lnTo>
                  <a:pt x="3671" y="0"/>
                </a:lnTo>
                <a:lnTo>
                  <a:pt x="3671" y="721"/>
                </a:lnTo>
                <a:lnTo>
                  <a:pt x="0" y="7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2" name="TextBox 51"/>
          <p:cNvSpPr txBox="1"/>
          <p:nvPr/>
        </p:nvSpPr>
        <p:spPr>
          <a:xfrm>
            <a:off x="561960" y="203760"/>
            <a:ext cx="445068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600" b="1" strike="noStrike" spc="-1">
                <a:solidFill>
                  <a:srgbClr val="C9211E"/>
                </a:solidFill>
                <a:latin typeface="Raleway"/>
              </a:rPr>
              <a:t>Team Members - 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53" name="Freeform: Shape 52"/>
          <p:cNvSpPr/>
          <p:nvPr/>
        </p:nvSpPr>
        <p:spPr>
          <a:xfrm>
            <a:off x="2423520" y="914760"/>
            <a:ext cx="83880" cy="259560"/>
          </a:xfrm>
          <a:custGeom>
            <a:avLst/>
            <a:gdLst/>
            <a:ahLst/>
            <a:cxnLst/>
            <a:rect l="0" t="0" r="r" b="b"/>
            <a:pathLst>
              <a:path w="233" h="721">
                <a:moveTo>
                  <a:pt x="0" y="0"/>
                </a:moveTo>
                <a:lnTo>
                  <a:pt x="233" y="0"/>
                </a:lnTo>
                <a:lnTo>
                  <a:pt x="233" y="721"/>
                </a:lnTo>
                <a:lnTo>
                  <a:pt x="0" y="7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4" name="Freeform: Shape 53"/>
          <p:cNvSpPr/>
          <p:nvPr/>
        </p:nvSpPr>
        <p:spPr>
          <a:xfrm>
            <a:off x="1102320" y="1172160"/>
            <a:ext cx="1134000" cy="259200"/>
          </a:xfrm>
          <a:custGeom>
            <a:avLst/>
            <a:gdLst/>
            <a:ahLst/>
            <a:cxnLst/>
            <a:rect l="0" t="0" r="r" b="b"/>
            <a:pathLst>
              <a:path w="3150" h="720">
                <a:moveTo>
                  <a:pt x="0" y="0"/>
                </a:moveTo>
                <a:lnTo>
                  <a:pt x="3150" y="0"/>
                </a:lnTo>
                <a:lnTo>
                  <a:pt x="3150" y="720"/>
                </a:ln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5" name="TextBox 54"/>
          <p:cNvSpPr txBox="1"/>
          <p:nvPr/>
        </p:nvSpPr>
        <p:spPr>
          <a:xfrm>
            <a:off x="1143000" y="938160"/>
            <a:ext cx="1714320" cy="54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1700" b="0" strike="noStrike" spc="-1">
              <a:latin typeface="Times New Roman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latin typeface="Lato"/>
              </a:rPr>
              <a:t>CSC 761-UT1 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56" name="Freeform: Shape 55"/>
          <p:cNvSpPr/>
          <p:nvPr/>
        </p:nvSpPr>
        <p:spPr>
          <a:xfrm>
            <a:off x="2235960" y="1172160"/>
            <a:ext cx="42120" cy="259200"/>
          </a:xfrm>
          <a:custGeom>
            <a:avLst/>
            <a:gdLst/>
            <a:ahLst/>
            <a:cxnLst/>
            <a:rect l="0" t="0" r="r" b="b"/>
            <a:pathLst>
              <a:path w="117" h="720">
                <a:moveTo>
                  <a:pt x="0" y="0"/>
                </a:moveTo>
                <a:lnTo>
                  <a:pt x="117" y="0"/>
                </a:lnTo>
                <a:lnTo>
                  <a:pt x="117" y="720"/>
                </a:ln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7" name="Freeform: Shape 56"/>
          <p:cNvSpPr/>
          <p:nvPr/>
        </p:nvSpPr>
        <p:spPr>
          <a:xfrm>
            <a:off x="2514600" y="1257120"/>
            <a:ext cx="0" cy="258840"/>
          </a:xfrm>
          <a:custGeom>
            <a:avLst/>
            <a:gdLst/>
            <a:ahLst/>
            <a:cxnLst/>
            <a:rect l="0" t="0" r="r" b="b"/>
            <a:pathLst>
              <a:path h="719">
                <a:moveTo>
                  <a:pt x="0" y="0"/>
                </a:move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58" name="TextBox 57"/>
          <p:cNvSpPr txBox="1"/>
          <p:nvPr/>
        </p:nvSpPr>
        <p:spPr>
          <a:xfrm>
            <a:off x="805680" y="1669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Lato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2680" y="1669680"/>
            <a:ext cx="37468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 dirty="0">
                <a:solidFill>
                  <a:srgbClr val="000000"/>
                </a:solidFill>
                <a:latin typeface="Lato"/>
              </a:rPr>
              <a:t>Bheema Sai Shankar Reddy Sabilla</a:t>
            </a:r>
            <a:endParaRPr lang="en-US" sz="1500" b="0" strike="noStrike" spc="-1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2680" y="1898280"/>
            <a:ext cx="1567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Lato"/>
              </a:rPr>
              <a:t>ID: 101179711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61" name="Freeform: Shape 60"/>
          <p:cNvSpPr/>
          <p:nvPr/>
        </p:nvSpPr>
        <p:spPr>
          <a:xfrm>
            <a:off x="1102320" y="2344320"/>
            <a:ext cx="2293560" cy="228960"/>
          </a:xfrm>
          <a:custGeom>
            <a:avLst/>
            <a:gdLst/>
            <a:ahLst/>
            <a:cxnLst/>
            <a:rect l="0" t="0" r="r" b="b"/>
            <a:pathLst>
              <a:path w="6371" h="636">
                <a:moveTo>
                  <a:pt x="0" y="0"/>
                </a:moveTo>
                <a:lnTo>
                  <a:pt x="6371" y="0"/>
                </a:lnTo>
                <a:lnTo>
                  <a:pt x="6371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62" name="Freeform: Shape 61"/>
          <p:cNvSpPr/>
          <p:nvPr/>
        </p:nvSpPr>
        <p:spPr>
          <a:xfrm>
            <a:off x="3395520" y="2344320"/>
            <a:ext cx="0" cy="228600"/>
          </a:xfrm>
          <a:custGeom>
            <a:avLst/>
            <a:gdLst/>
            <a:ahLst/>
            <a:cxnLst/>
            <a:rect l="0" t="0" r="r" b="b"/>
            <a:pathLst>
              <a:path h="635">
                <a:moveTo>
                  <a:pt x="0" y="0"/>
                </a:moveTo>
                <a:lnTo>
                  <a:pt x="0" y="63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63" name="TextBox 62"/>
          <p:cNvSpPr txBox="1"/>
          <p:nvPr/>
        </p:nvSpPr>
        <p:spPr>
          <a:xfrm>
            <a:off x="805680" y="2812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Lato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02680" y="2812680"/>
            <a:ext cx="1648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Lato"/>
              </a:rPr>
              <a:t>Vamsi Sangana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02680" y="3041280"/>
            <a:ext cx="1567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Lato"/>
              </a:rPr>
              <a:t>ID: 101176712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66" name="Freeform: Shape 65"/>
          <p:cNvSpPr/>
          <p:nvPr/>
        </p:nvSpPr>
        <p:spPr>
          <a:xfrm>
            <a:off x="1102320" y="3487320"/>
            <a:ext cx="2317320" cy="228960"/>
          </a:xfrm>
          <a:custGeom>
            <a:avLst/>
            <a:gdLst/>
            <a:ahLst/>
            <a:cxnLst/>
            <a:rect l="0" t="0" r="r" b="b"/>
            <a:pathLst>
              <a:path w="6437" h="636">
                <a:moveTo>
                  <a:pt x="0" y="0"/>
                </a:moveTo>
                <a:lnTo>
                  <a:pt x="6437" y="0"/>
                </a:lnTo>
                <a:lnTo>
                  <a:pt x="6437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67" name="Freeform: Shape 66"/>
          <p:cNvSpPr/>
          <p:nvPr/>
        </p:nvSpPr>
        <p:spPr>
          <a:xfrm>
            <a:off x="3419280" y="3487320"/>
            <a:ext cx="0" cy="228600"/>
          </a:xfrm>
          <a:custGeom>
            <a:avLst/>
            <a:gdLst/>
            <a:ahLst/>
            <a:cxnLst/>
            <a:rect l="0" t="0" r="r" b="b"/>
            <a:pathLst>
              <a:path h="635">
                <a:moveTo>
                  <a:pt x="0" y="0"/>
                </a:moveTo>
                <a:lnTo>
                  <a:pt x="0" y="63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68" name="Freeform: Shape 67"/>
          <p:cNvSpPr/>
          <p:nvPr/>
        </p:nvSpPr>
        <p:spPr>
          <a:xfrm>
            <a:off x="1102320" y="4630320"/>
            <a:ext cx="2169360" cy="228960"/>
          </a:xfrm>
          <a:custGeom>
            <a:avLst/>
            <a:gdLst/>
            <a:ahLst/>
            <a:cxnLst/>
            <a:rect l="0" t="0" r="r" b="b"/>
            <a:pathLst>
              <a:path w="6026" h="636">
                <a:moveTo>
                  <a:pt x="0" y="0"/>
                </a:moveTo>
                <a:lnTo>
                  <a:pt x="6026" y="0"/>
                </a:lnTo>
                <a:lnTo>
                  <a:pt x="6026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69" name="Freeform: Shape 68"/>
          <p:cNvSpPr/>
          <p:nvPr/>
        </p:nvSpPr>
        <p:spPr>
          <a:xfrm>
            <a:off x="3271320" y="4630320"/>
            <a:ext cx="0" cy="228600"/>
          </a:xfrm>
          <a:custGeom>
            <a:avLst/>
            <a:gdLst/>
            <a:ahLst/>
            <a:cxnLst/>
            <a:rect l="0" t="0" r="r" b="b"/>
            <a:pathLst>
              <a:path h="635">
                <a:moveTo>
                  <a:pt x="0" y="0"/>
                </a:moveTo>
                <a:lnTo>
                  <a:pt x="0" y="63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70" name="Freeform: Shape 69"/>
          <p:cNvSpPr/>
          <p:nvPr/>
        </p:nvSpPr>
        <p:spPr>
          <a:xfrm>
            <a:off x="5336280" y="425880"/>
            <a:ext cx="2858400" cy="4291560"/>
          </a:xfrm>
          <a:custGeom>
            <a:avLst/>
            <a:gdLst/>
            <a:ahLst/>
            <a:cxnLst/>
            <a:rect l="0" t="0" r="r" b="b"/>
            <a:pathLst>
              <a:path w="7940" h="11921">
                <a:moveTo>
                  <a:pt x="0" y="0"/>
                </a:moveTo>
                <a:lnTo>
                  <a:pt x="7940" y="0"/>
                </a:lnTo>
                <a:lnTo>
                  <a:pt x="7940" y="11921"/>
                </a:lnTo>
                <a:lnTo>
                  <a:pt x="0" y="119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71" name="TextBox 70"/>
          <p:cNvSpPr txBox="1"/>
          <p:nvPr/>
        </p:nvSpPr>
        <p:spPr>
          <a:xfrm>
            <a:off x="1143000" y="890640"/>
            <a:ext cx="1674000" cy="2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Lato"/>
              </a:rPr>
              <a:t>SPRING </a:t>
            </a:r>
            <a:r>
              <a:rPr lang="en-US" sz="1600" b="1" strike="noStrike" spc="-1">
                <a:solidFill>
                  <a:srgbClr val="000000"/>
                </a:solidFill>
                <a:latin typeface="Lato"/>
              </a:rPr>
              <a:t>2024</a:t>
            </a:r>
            <a:r>
              <a:rPr lang="en-US" sz="1700" b="1" strike="noStrike" spc="-1">
                <a:solidFill>
                  <a:srgbClr val="000000"/>
                </a:solidFill>
                <a:latin typeface="Lato"/>
              </a:rPr>
              <a:t> 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6200" y="2292840"/>
            <a:ext cx="3589920" cy="22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u="sng" strike="noStrike" spc="-1">
                <a:solidFill>
                  <a:srgbClr val="0277BD"/>
                </a:solidFill>
                <a:uFillTx/>
                <a:latin typeface="Lato"/>
              </a:rPr>
              <a:t>Bheema.sabilla@coyotes.usd.edu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07000" y="3321360"/>
            <a:ext cx="3579120" cy="22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u="sng" strike="noStrike" spc="-1">
                <a:solidFill>
                  <a:srgbClr val="0277BD"/>
                </a:solidFill>
                <a:uFillTx/>
                <a:latin typeface="Lato"/>
              </a:rPr>
              <a:t>Vamsi.sangana@coyotes.usd.edu</a:t>
            </a:r>
            <a:endParaRPr lang="en-US" sz="15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08F46-10FD-AED5-F551-CE98D549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57" y="913039"/>
            <a:ext cx="1842672" cy="26234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75" name="Freeform: Shape 74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371600" y="22860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77" name="Freeform: Shape 76"/>
          <p:cNvSpPr/>
          <p:nvPr/>
        </p:nvSpPr>
        <p:spPr>
          <a:xfrm>
            <a:off x="3534120" y="82080"/>
            <a:ext cx="2103480" cy="829080"/>
          </a:xfrm>
          <a:custGeom>
            <a:avLst/>
            <a:gdLst/>
            <a:ahLst/>
            <a:cxnLst/>
            <a:rect l="0" t="0" r="r" b="b"/>
            <a:pathLst>
              <a:path w="5843" h="2303">
                <a:moveTo>
                  <a:pt x="92" y="0"/>
                </a:moveTo>
                <a:lnTo>
                  <a:pt x="5843" y="259"/>
                </a:lnTo>
                <a:lnTo>
                  <a:pt x="5751" y="2303"/>
                </a:lnTo>
                <a:lnTo>
                  <a:pt x="0" y="2043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78" name="Picture 77"/>
          <p:cNvPicPr/>
          <p:nvPr/>
        </p:nvPicPr>
        <p:blipFill>
          <a:blip r:embed="rId3"/>
          <a:stretch/>
        </p:blipFill>
        <p:spPr>
          <a:xfrm rot="154800">
            <a:off x="3332520" y="7236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79" name="Freeform: Shape 78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80" name="Freeform: Shape 79"/>
          <p:cNvSpPr/>
          <p:nvPr/>
        </p:nvSpPr>
        <p:spPr>
          <a:xfrm>
            <a:off x="2354400" y="1449720"/>
            <a:ext cx="4961520" cy="3328200"/>
          </a:xfrm>
          <a:custGeom>
            <a:avLst/>
            <a:gdLst/>
            <a:ahLst/>
            <a:cxnLst/>
            <a:rect l="0" t="0" r="r" b="b"/>
            <a:pathLst>
              <a:path w="13782" h="9245">
                <a:moveTo>
                  <a:pt x="0" y="0"/>
                </a:moveTo>
                <a:lnTo>
                  <a:pt x="13782" y="0"/>
                </a:lnTo>
                <a:lnTo>
                  <a:pt x="13782" y="9245"/>
                </a:lnTo>
                <a:lnTo>
                  <a:pt x="0" y="924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81" name="TextBox 80"/>
          <p:cNvSpPr txBox="1"/>
          <p:nvPr/>
        </p:nvSpPr>
        <p:spPr>
          <a:xfrm>
            <a:off x="2124000" y="919440"/>
            <a:ext cx="285228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1. Motivation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89120" y="15418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97640" y="1541880"/>
            <a:ext cx="44690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Most convenient source of entertainment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9120" y="188460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97640" y="1884600"/>
            <a:ext cx="48715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Often confused about whether to watch that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97640" y="2227680"/>
            <a:ext cx="24847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particular movie or not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89120" y="257040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7640" y="2570400"/>
            <a:ext cx="46137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We check websites for ratings and reviews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89120" y="29134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7640" y="2913480"/>
            <a:ext cx="4906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Most of them show rating based on the stars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97640" y="3256200"/>
            <a:ext cx="5904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given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89120" y="35992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97640" y="3599280"/>
            <a:ext cx="48758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But no method to know about the success of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97640" y="3942000"/>
            <a:ext cx="40820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the movies based on the reviews and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97640" y="4285080"/>
            <a:ext cx="11102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comments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97" name="Freeform: Shape 96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99" name="Freeform: Shape 98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00" name="Picture 99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101" name="Freeform: Shape 100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02" name="Freeform: Shape 101"/>
          <p:cNvSpPr/>
          <p:nvPr/>
        </p:nvSpPr>
        <p:spPr>
          <a:xfrm>
            <a:off x="2401560" y="1449720"/>
            <a:ext cx="4961520" cy="3328200"/>
          </a:xfrm>
          <a:custGeom>
            <a:avLst/>
            <a:gdLst/>
            <a:ahLst/>
            <a:cxnLst/>
            <a:rect l="0" t="0" r="r" b="b"/>
            <a:pathLst>
              <a:path w="13782" h="9245">
                <a:moveTo>
                  <a:pt x="0" y="0"/>
                </a:moveTo>
                <a:lnTo>
                  <a:pt x="13782" y="0"/>
                </a:lnTo>
                <a:lnTo>
                  <a:pt x="13782" y="9245"/>
                </a:lnTo>
                <a:lnTo>
                  <a:pt x="0" y="924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03" name="TextBox 102"/>
          <p:cNvSpPr txBox="1"/>
          <p:nvPr/>
        </p:nvSpPr>
        <p:spPr>
          <a:xfrm>
            <a:off x="2124000" y="919440"/>
            <a:ext cx="320580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2. Introduction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6640" y="15418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944800" y="1541880"/>
            <a:ext cx="49276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To determine the success or failure based on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4800" y="1884600"/>
            <a:ext cx="35136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the reviews, we analyze the text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36640" y="2227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44800" y="2227680"/>
            <a:ext cx="460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Interpret and classify the emotions within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44800" y="2570400"/>
            <a:ext cx="13158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textual data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36640" y="29134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44800" y="2913480"/>
            <a:ext cx="44308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Focuses on polarity - Positive reviews or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44800" y="3256200"/>
            <a:ext cx="18615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Negative reviews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6640" y="35992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44800" y="3599280"/>
            <a:ext cx="24102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We used 3 classiﬁers 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58200" y="38703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402000" y="3866040"/>
            <a:ext cx="20977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Logistic Regression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58200" y="4137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02000" y="4132800"/>
            <a:ext cx="13129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Naive Bayes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58200" y="4403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02000" y="4399200"/>
            <a:ext cx="33138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Support Vector Machine (SVM)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122" name="Freeform: Shape 121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124" name="Freeform: Shape 123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126" name="Freeform: Shape 125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27" name="Freeform: Shape 126"/>
          <p:cNvSpPr/>
          <p:nvPr/>
        </p:nvSpPr>
        <p:spPr>
          <a:xfrm>
            <a:off x="2282400" y="1390320"/>
            <a:ext cx="4961160" cy="3328200"/>
          </a:xfrm>
          <a:custGeom>
            <a:avLst/>
            <a:gdLst/>
            <a:ahLst/>
            <a:cxnLst/>
            <a:rect l="0" t="0" r="r" b="b"/>
            <a:pathLst>
              <a:path w="13781" h="9245">
                <a:moveTo>
                  <a:pt x="0" y="0"/>
                </a:moveTo>
                <a:lnTo>
                  <a:pt x="13781" y="0"/>
                </a:lnTo>
                <a:lnTo>
                  <a:pt x="13781" y="9245"/>
                </a:lnTo>
                <a:lnTo>
                  <a:pt x="0" y="924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28" name="TextBox 127"/>
          <p:cNvSpPr txBox="1"/>
          <p:nvPr/>
        </p:nvSpPr>
        <p:spPr>
          <a:xfrm>
            <a:off x="2124000" y="919440"/>
            <a:ext cx="320112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3. Dataset Info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17120" y="14821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0" name="Freeform: Shape 129"/>
          <p:cNvSpPr/>
          <p:nvPr/>
        </p:nvSpPr>
        <p:spPr>
          <a:xfrm>
            <a:off x="2825280" y="1762920"/>
            <a:ext cx="2657160" cy="204840"/>
          </a:xfrm>
          <a:custGeom>
            <a:avLst/>
            <a:gdLst/>
            <a:ahLst/>
            <a:cxnLst/>
            <a:rect l="0" t="0" r="r" b="b"/>
            <a:pathLst>
              <a:path w="7381" h="569">
                <a:moveTo>
                  <a:pt x="0" y="0"/>
                </a:moveTo>
                <a:lnTo>
                  <a:pt x="7381" y="0"/>
                </a:lnTo>
                <a:lnTo>
                  <a:pt x="7381" y="569"/>
                </a:lnTo>
                <a:lnTo>
                  <a:pt x="0" y="56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1" name="TextBox 130"/>
          <p:cNvSpPr txBox="1"/>
          <p:nvPr/>
        </p:nvSpPr>
        <p:spPr>
          <a:xfrm>
            <a:off x="2825280" y="1482120"/>
            <a:ext cx="31752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The dataset can be found at 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82440" y="1711800"/>
            <a:ext cx="22824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Raleway"/>
              </a:rPr>
              <a:t> </a:t>
            </a:r>
            <a:endParaRPr lang="en-US" sz="1800" b="0" strike="noStrike" spc="-1">
              <a:latin typeface="Times New Roman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17120" y="22633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25280" y="2263320"/>
            <a:ext cx="29937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Dataset provided by Kaggle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17120" y="261576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825280" y="2615760"/>
            <a:ext cx="44586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50,000 movie reviews from IMDB website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17120" y="296820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825280" y="2968200"/>
            <a:ext cx="47250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25K for training data &amp; 25K for testing data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57320" y="1742400"/>
            <a:ext cx="292824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solidFill>
                  <a:srgbClr val="0277BD"/>
                </a:solidFill>
                <a:latin typeface="Arial"/>
                <a:hlinkClick r:id="rId4"/>
              </a:rPr>
              <a:t>IMDB Dataset of 50K Movie Reviews</a:t>
            </a: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141" name="Freeform: Shape 140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1369440" y="170142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143" name="Freeform: Shape 142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145" name="Freeform: Shape 144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46" name="Freeform: Shape 145"/>
          <p:cNvSpPr/>
          <p:nvPr/>
        </p:nvSpPr>
        <p:spPr>
          <a:xfrm>
            <a:off x="2294280" y="1676520"/>
            <a:ext cx="4961520" cy="1522080"/>
          </a:xfrm>
          <a:custGeom>
            <a:avLst/>
            <a:gdLst/>
            <a:ahLst/>
            <a:cxnLst/>
            <a:rect l="0" t="0" r="r" b="b"/>
            <a:pathLst>
              <a:path w="13782" h="4228">
                <a:moveTo>
                  <a:pt x="0" y="0"/>
                </a:moveTo>
                <a:lnTo>
                  <a:pt x="13782" y="0"/>
                </a:lnTo>
                <a:lnTo>
                  <a:pt x="13782" y="4228"/>
                </a:lnTo>
                <a:lnTo>
                  <a:pt x="0" y="422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47" name="TextBox 146"/>
          <p:cNvSpPr txBox="1"/>
          <p:nvPr/>
        </p:nvSpPr>
        <p:spPr>
          <a:xfrm>
            <a:off x="2124000" y="919440"/>
            <a:ext cx="475272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4. Data Preprocessing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529000" y="1768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837160" y="1768680"/>
            <a:ext cx="22683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Removing HTML tags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29000" y="21211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37160" y="2121120"/>
            <a:ext cx="45360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 dirty="0">
                <a:solidFill>
                  <a:srgbClr val="000000"/>
                </a:solidFill>
                <a:latin typeface="Raleway"/>
              </a:rPr>
              <a:t>Remove special characters and stopwords</a:t>
            </a:r>
            <a:endParaRPr lang="en-US" sz="1500" b="0" strike="noStrike" spc="-1" dirty="0">
              <a:latin typeface="Times New Roman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529000" y="247356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37160" y="2473560"/>
            <a:ext cx="15962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Lemmatization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29000" y="282600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837160" y="2826000"/>
            <a:ext cx="13813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Tokenization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: Shape 155"/>
          <p:cNvSpPr/>
          <p:nvPr/>
        </p:nvSpPr>
        <p:spPr>
          <a:xfrm>
            <a:off x="0" y="20411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157" name="Freeform: Shape 156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159" name="Freeform: Shape 158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60" name="Picture 159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161" name="Freeform: Shape 160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62" name="Freeform: Shape 161"/>
          <p:cNvSpPr/>
          <p:nvPr/>
        </p:nvSpPr>
        <p:spPr>
          <a:xfrm>
            <a:off x="2294280" y="1676520"/>
            <a:ext cx="4961520" cy="2455200"/>
          </a:xfrm>
          <a:custGeom>
            <a:avLst/>
            <a:gdLst/>
            <a:ahLst/>
            <a:cxnLst/>
            <a:rect l="0" t="0" r="r" b="b"/>
            <a:pathLst>
              <a:path w="13782" h="6820">
                <a:moveTo>
                  <a:pt x="0" y="0"/>
                </a:moveTo>
                <a:lnTo>
                  <a:pt x="13782" y="0"/>
                </a:lnTo>
                <a:lnTo>
                  <a:pt x="13782" y="6820"/>
                </a:lnTo>
                <a:lnTo>
                  <a:pt x="0" y="682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63" name="TextBox 162"/>
          <p:cNvSpPr txBox="1"/>
          <p:nvPr/>
        </p:nvSpPr>
        <p:spPr>
          <a:xfrm>
            <a:off x="2124000" y="919440"/>
            <a:ext cx="456048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5. Feature Extraction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29000" y="1768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837160" y="1768680"/>
            <a:ext cx="50468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Is used to convert feature (words in this case)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837160" y="1997280"/>
            <a:ext cx="17074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into some form.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79960" y="2350440"/>
            <a:ext cx="2878200" cy="25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700" b="1" strike="noStrike" spc="-1">
                <a:solidFill>
                  <a:srgbClr val="434343"/>
                </a:solidFill>
                <a:latin typeface="Raleway"/>
              </a:rPr>
              <a:t>Bag of Words Approach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493720" y="2782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434343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37160" y="2778120"/>
            <a:ext cx="17456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434343"/>
                </a:solidFill>
                <a:latin typeface="Raleway"/>
              </a:rPr>
              <a:t>Term Frequency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93720" y="31255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434343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866848" y="3128622"/>
            <a:ext cx="36187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 dirty="0">
                <a:solidFill>
                  <a:srgbClr val="434343"/>
                </a:solidFill>
                <a:latin typeface="Raleway"/>
              </a:rPr>
              <a:t>CountVectorizer with scikit-learn</a:t>
            </a:r>
            <a:r>
              <a:rPr lang="en-US" sz="1500" b="1" spc="-1" dirty="0">
                <a:solidFill>
                  <a:srgbClr val="434343"/>
                </a:solidFill>
                <a:latin typeface="Raleway"/>
              </a:rPr>
              <a:t> 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71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173" name="Freeform: Shape 172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1369440" y="176327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175" name="Freeform: Shape 174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177" name="Freeform: Shape 176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78" name="Freeform: Shape 177"/>
          <p:cNvSpPr/>
          <p:nvPr/>
        </p:nvSpPr>
        <p:spPr>
          <a:xfrm>
            <a:off x="2294280" y="1676520"/>
            <a:ext cx="4961520" cy="2455200"/>
          </a:xfrm>
          <a:custGeom>
            <a:avLst/>
            <a:gdLst/>
            <a:ahLst/>
            <a:cxnLst/>
            <a:rect l="0" t="0" r="r" b="b"/>
            <a:pathLst>
              <a:path w="13782" h="6820">
                <a:moveTo>
                  <a:pt x="0" y="0"/>
                </a:moveTo>
                <a:lnTo>
                  <a:pt x="13782" y="0"/>
                </a:lnTo>
                <a:lnTo>
                  <a:pt x="13782" y="6820"/>
                </a:lnTo>
                <a:lnTo>
                  <a:pt x="0" y="682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79" name="TextBox 178"/>
          <p:cNvSpPr txBox="1"/>
          <p:nvPr/>
        </p:nvSpPr>
        <p:spPr>
          <a:xfrm>
            <a:off x="2124000" y="919440"/>
            <a:ext cx="5072760" cy="4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000" b="1" strike="noStrike" spc="-1">
                <a:solidFill>
                  <a:srgbClr val="757575"/>
                </a:solidFill>
                <a:latin typeface="Raleway"/>
              </a:rPr>
              <a:t>6. Classiﬁcation Models</a:t>
            </a:r>
            <a:endParaRPr lang="en-US" sz="3000" b="0" strike="noStrike" spc="-1">
              <a:latin typeface="Times New Roman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529000" y="17686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837160" y="1768680"/>
            <a:ext cx="12502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Classiﬁers 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950920" y="2125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294360" y="2121120"/>
            <a:ext cx="20977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Logistic Regression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950920" y="2477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294360" y="2473560"/>
            <a:ext cx="13129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Naive Bayes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950920" y="28303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Arial"/>
              </a:rPr>
              <a:t>●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294360" y="2826000"/>
            <a:ext cx="33138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Support Vector Machine (SVM)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: Shape 187"/>
          <p:cNvSpPr/>
          <p:nvPr/>
        </p:nvSpPr>
        <p:spPr>
          <a:xfrm>
            <a:off x="0" y="0"/>
            <a:ext cx="9144000" cy="5143680"/>
          </a:xfrm>
          <a:custGeom>
            <a:avLst/>
            <a:gdLst/>
            <a:ahLst/>
            <a:cxnLst/>
            <a:rect l="0" t="0" r="r" b="b"/>
            <a:pathLst>
              <a:path w="25400" h="14288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</p:sp>
      <p:sp>
        <p:nvSpPr>
          <p:cNvPr id="189" name="Freeform: Shape 188"/>
          <p:cNvSpPr/>
          <p:nvPr/>
        </p:nvSpPr>
        <p:spPr>
          <a:xfrm>
            <a:off x="1369440" y="162720"/>
            <a:ext cx="6432840" cy="4818240"/>
          </a:xfrm>
          <a:custGeom>
            <a:avLst/>
            <a:gdLst/>
            <a:ahLst/>
            <a:cxnLst/>
            <a:rect l="0" t="0" r="r" b="b"/>
            <a:pathLst>
              <a:path w="17869" h="13384">
                <a:moveTo>
                  <a:pt x="0" y="0"/>
                </a:moveTo>
                <a:lnTo>
                  <a:pt x="17869" y="0"/>
                </a:lnTo>
                <a:lnTo>
                  <a:pt x="17869" y="13384"/>
                </a:lnTo>
                <a:lnTo>
                  <a:pt x="0" y="1338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1369440" y="162720"/>
            <a:ext cx="6432120" cy="4817520"/>
          </a:xfrm>
          <a:prstGeom prst="rect">
            <a:avLst/>
          </a:prstGeom>
          <a:ln w="0">
            <a:noFill/>
          </a:ln>
        </p:spPr>
      </p:pic>
      <p:sp>
        <p:nvSpPr>
          <p:cNvPr id="191" name="Freeform: Shape 190"/>
          <p:cNvSpPr/>
          <p:nvPr/>
        </p:nvSpPr>
        <p:spPr>
          <a:xfrm>
            <a:off x="3520440" y="100800"/>
            <a:ext cx="2103120" cy="829080"/>
          </a:xfrm>
          <a:custGeom>
            <a:avLst/>
            <a:gdLst/>
            <a:ahLst/>
            <a:cxnLst/>
            <a:rect l="0" t="0" r="r" b="b"/>
            <a:pathLst>
              <a:path w="5842" h="2303">
                <a:moveTo>
                  <a:pt x="92" y="0"/>
                </a:moveTo>
                <a:lnTo>
                  <a:pt x="5842" y="259"/>
                </a:lnTo>
                <a:lnTo>
                  <a:pt x="5750" y="2303"/>
                </a:lnTo>
                <a:lnTo>
                  <a:pt x="0" y="2044"/>
                </a:lnTo>
                <a:lnTo>
                  <a:pt x="92" y="0"/>
                </a:lnTo>
                <a:close/>
              </a:path>
            </a:pathLst>
          </a:custGeom>
          <a:noFill/>
          <a:ln w="0">
            <a:noFill/>
          </a:ln>
        </p:spPr>
      </p:sp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 rot="154800">
            <a:off x="3318840" y="91440"/>
            <a:ext cx="2337120" cy="875160"/>
          </a:xfrm>
          <a:prstGeom prst="rect">
            <a:avLst/>
          </a:prstGeom>
          <a:ln w="0">
            <a:noFill/>
          </a:ln>
        </p:spPr>
      </p:pic>
      <p:sp>
        <p:nvSpPr>
          <p:cNvPr id="193" name="Freeform: Shape 192"/>
          <p:cNvSpPr/>
          <p:nvPr/>
        </p:nvSpPr>
        <p:spPr>
          <a:xfrm>
            <a:off x="2038320" y="687240"/>
            <a:ext cx="4961160" cy="762840"/>
          </a:xfrm>
          <a:custGeom>
            <a:avLst/>
            <a:gdLst/>
            <a:ahLst/>
            <a:cxnLst/>
            <a:rect l="0" t="0" r="r" b="b"/>
            <a:pathLst>
              <a:path w="13781" h="2119">
                <a:moveTo>
                  <a:pt x="0" y="0"/>
                </a:moveTo>
                <a:lnTo>
                  <a:pt x="13781" y="0"/>
                </a:lnTo>
                <a:lnTo>
                  <a:pt x="13781" y="2119"/>
                </a:lnTo>
                <a:lnTo>
                  <a:pt x="0" y="21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94" name="Freeform: Shape 193"/>
          <p:cNvSpPr/>
          <p:nvPr/>
        </p:nvSpPr>
        <p:spPr>
          <a:xfrm>
            <a:off x="2091240" y="1581120"/>
            <a:ext cx="4961520" cy="2455560"/>
          </a:xfrm>
          <a:custGeom>
            <a:avLst/>
            <a:gdLst/>
            <a:ahLst/>
            <a:cxnLst/>
            <a:rect l="0" t="0" r="r" b="b"/>
            <a:pathLst>
              <a:path w="13782" h="6821">
                <a:moveTo>
                  <a:pt x="0" y="0"/>
                </a:moveTo>
                <a:lnTo>
                  <a:pt x="13782" y="0"/>
                </a:lnTo>
                <a:lnTo>
                  <a:pt x="13782" y="6821"/>
                </a:lnTo>
                <a:lnTo>
                  <a:pt x="0" y="68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95" name="Freeform: Shape 194"/>
          <p:cNvSpPr/>
          <p:nvPr/>
        </p:nvSpPr>
        <p:spPr>
          <a:xfrm>
            <a:off x="2770560" y="1667160"/>
            <a:ext cx="1782000" cy="228960"/>
          </a:xfrm>
          <a:custGeom>
            <a:avLst/>
            <a:gdLst/>
            <a:ahLst/>
            <a:cxnLst/>
            <a:rect l="0" t="0" r="r" b="b"/>
            <a:pathLst>
              <a:path w="4950" h="636">
                <a:moveTo>
                  <a:pt x="0" y="0"/>
                </a:moveTo>
                <a:lnTo>
                  <a:pt x="4950" y="0"/>
                </a:lnTo>
                <a:lnTo>
                  <a:pt x="4950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6" name="TextBox 195"/>
          <p:cNvSpPr txBox="1"/>
          <p:nvPr/>
        </p:nvSpPr>
        <p:spPr>
          <a:xfrm>
            <a:off x="2124000" y="974880"/>
            <a:ext cx="4133880" cy="38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600" b="1" strike="noStrike" spc="-1">
                <a:solidFill>
                  <a:srgbClr val="757575"/>
                </a:solidFill>
                <a:latin typeface="Raleway"/>
              </a:rPr>
              <a:t>A. Logistic Regression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326320" y="167328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98" name="Freeform: Shape 197"/>
          <p:cNvSpPr/>
          <p:nvPr/>
        </p:nvSpPr>
        <p:spPr>
          <a:xfrm>
            <a:off x="2770560" y="1670760"/>
            <a:ext cx="1782000" cy="223920"/>
          </a:xfrm>
          <a:custGeom>
            <a:avLst/>
            <a:gdLst/>
            <a:ahLst/>
            <a:cxnLst/>
            <a:rect l="0" t="0" r="r" b="b"/>
            <a:pathLst>
              <a:path w="4950" h="622">
                <a:moveTo>
                  <a:pt x="0" y="0"/>
                </a:moveTo>
                <a:lnTo>
                  <a:pt x="4950" y="0"/>
                </a:lnTo>
                <a:lnTo>
                  <a:pt x="4950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99" name="Freeform: Shape 198"/>
          <p:cNvSpPr/>
          <p:nvPr/>
        </p:nvSpPr>
        <p:spPr>
          <a:xfrm>
            <a:off x="4552200" y="167076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00" name="Freeform: Shape 199"/>
          <p:cNvSpPr/>
          <p:nvPr/>
        </p:nvSpPr>
        <p:spPr>
          <a:xfrm>
            <a:off x="2325960" y="2019600"/>
            <a:ext cx="3430080" cy="228960"/>
          </a:xfrm>
          <a:custGeom>
            <a:avLst/>
            <a:gdLst/>
            <a:ahLst/>
            <a:cxnLst/>
            <a:rect l="0" t="0" r="r" b="b"/>
            <a:pathLst>
              <a:path w="9528" h="636">
                <a:moveTo>
                  <a:pt x="0" y="0"/>
                </a:moveTo>
                <a:lnTo>
                  <a:pt x="9528" y="0"/>
                </a:lnTo>
                <a:lnTo>
                  <a:pt x="9528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1" name="TextBox 200"/>
          <p:cNvSpPr txBox="1"/>
          <p:nvPr/>
        </p:nvSpPr>
        <p:spPr>
          <a:xfrm>
            <a:off x="2634480" y="1673280"/>
            <a:ext cx="22654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Discriminative Model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02" name="Freeform: Shape 201"/>
          <p:cNvSpPr/>
          <p:nvPr/>
        </p:nvSpPr>
        <p:spPr>
          <a:xfrm>
            <a:off x="2634120" y="2023200"/>
            <a:ext cx="3121920" cy="223920"/>
          </a:xfrm>
          <a:custGeom>
            <a:avLst/>
            <a:gdLst/>
            <a:ahLst/>
            <a:cxnLst/>
            <a:rect l="0" t="0" r="r" b="b"/>
            <a:pathLst>
              <a:path w="8672" h="622">
                <a:moveTo>
                  <a:pt x="0" y="0"/>
                </a:moveTo>
                <a:lnTo>
                  <a:pt x="8672" y="0"/>
                </a:lnTo>
                <a:lnTo>
                  <a:pt x="8672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03" name="TextBox 202"/>
          <p:cNvSpPr txBox="1"/>
          <p:nvPr/>
        </p:nvSpPr>
        <p:spPr>
          <a:xfrm>
            <a:off x="2326320" y="20257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04" name="Freeform: Shape 203"/>
          <p:cNvSpPr/>
          <p:nvPr/>
        </p:nvSpPr>
        <p:spPr>
          <a:xfrm>
            <a:off x="5755680" y="202320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05" name="Freeform: Shape 204"/>
          <p:cNvSpPr/>
          <p:nvPr/>
        </p:nvSpPr>
        <p:spPr>
          <a:xfrm>
            <a:off x="2325960" y="2371680"/>
            <a:ext cx="4399200" cy="228960"/>
          </a:xfrm>
          <a:custGeom>
            <a:avLst/>
            <a:gdLst/>
            <a:ahLst/>
            <a:cxnLst/>
            <a:rect l="0" t="0" r="r" b="b"/>
            <a:pathLst>
              <a:path w="12220" h="636">
                <a:moveTo>
                  <a:pt x="0" y="0"/>
                </a:moveTo>
                <a:lnTo>
                  <a:pt x="12220" y="0"/>
                </a:lnTo>
                <a:lnTo>
                  <a:pt x="12220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6" name="Freeform: Shape 205"/>
          <p:cNvSpPr/>
          <p:nvPr/>
        </p:nvSpPr>
        <p:spPr>
          <a:xfrm>
            <a:off x="6770520" y="2371680"/>
            <a:ext cx="189360" cy="228960"/>
          </a:xfrm>
          <a:custGeom>
            <a:avLst/>
            <a:gdLst/>
            <a:ahLst/>
            <a:cxnLst/>
            <a:rect l="0" t="0" r="r" b="b"/>
            <a:pathLst>
              <a:path w="526" h="636">
                <a:moveTo>
                  <a:pt x="0" y="0"/>
                </a:moveTo>
                <a:lnTo>
                  <a:pt x="526" y="0"/>
                </a:lnTo>
                <a:lnTo>
                  <a:pt x="526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7" name="TextBox 206"/>
          <p:cNvSpPr txBox="1"/>
          <p:nvPr/>
        </p:nvSpPr>
        <p:spPr>
          <a:xfrm>
            <a:off x="2634480" y="2025720"/>
            <a:ext cx="373140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Logistic Function (Mostly Sigmoid)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08" name="Freeform: Shape 207"/>
          <p:cNvSpPr/>
          <p:nvPr/>
        </p:nvSpPr>
        <p:spPr>
          <a:xfrm>
            <a:off x="2634120" y="2375640"/>
            <a:ext cx="4091040" cy="223920"/>
          </a:xfrm>
          <a:custGeom>
            <a:avLst/>
            <a:gdLst/>
            <a:ahLst/>
            <a:cxnLst/>
            <a:rect l="0" t="0" r="r" b="b"/>
            <a:pathLst>
              <a:path w="11364" h="622">
                <a:moveTo>
                  <a:pt x="0" y="0"/>
                </a:moveTo>
                <a:lnTo>
                  <a:pt x="11364" y="0"/>
                </a:lnTo>
                <a:lnTo>
                  <a:pt x="11364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09" name="TextBox 208"/>
          <p:cNvSpPr txBox="1"/>
          <p:nvPr/>
        </p:nvSpPr>
        <p:spPr>
          <a:xfrm>
            <a:off x="2326320" y="237816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10" name="Freeform: Shape 209"/>
          <p:cNvSpPr/>
          <p:nvPr/>
        </p:nvSpPr>
        <p:spPr>
          <a:xfrm>
            <a:off x="6724800" y="2375640"/>
            <a:ext cx="46080" cy="223920"/>
          </a:xfrm>
          <a:custGeom>
            <a:avLst/>
            <a:gdLst/>
            <a:ahLst/>
            <a:cxnLst/>
            <a:rect l="0" t="0" r="r" b="b"/>
            <a:pathLst>
              <a:path w="128" h="622">
                <a:moveTo>
                  <a:pt x="0" y="0"/>
                </a:moveTo>
                <a:lnTo>
                  <a:pt x="128" y="0"/>
                </a:lnTo>
                <a:lnTo>
                  <a:pt x="12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11" name="Freeform: Shape 210"/>
          <p:cNvSpPr/>
          <p:nvPr/>
        </p:nvSpPr>
        <p:spPr>
          <a:xfrm>
            <a:off x="6770520" y="2375640"/>
            <a:ext cx="189360" cy="223920"/>
          </a:xfrm>
          <a:custGeom>
            <a:avLst/>
            <a:gdLst/>
            <a:ahLst/>
            <a:cxnLst/>
            <a:rect l="0" t="0" r="r" b="b"/>
            <a:pathLst>
              <a:path w="526" h="622">
                <a:moveTo>
                  <a:pt x="0" y="0"/>
                </a:moveTo>
                <a:lnTo>
                  <a:pt x="526" y="0"/>
                </a:lnTo>
                <a:lnTo>
                  <a:pt x="526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12" name="Freeform: Shape 211"/>
          <p:cNvSpPr/>
          <p:nvPr/>
        </p:nvSpPr>
        <p:spPr>
          <a:xfrm>
            <a:off x="6959520" y="2375640"/>
            <a:ext cx="46080" cy="223920"/>
          </a:xfrm>
          <a:custGeom>
            <a:avLst/>
            <a:gdLst/>
            <a:ahLst/>
            <a:cxnLst/>
            <a:rect l="0" t="0" r="r" b="b"/>
            <a:pathLst>
              <a:path w="128" h="622">
                <a:moveTo>
                  <a:pt x="0" y="0"/>
                </a:moveTo>
                <a:lnTo>
                  <a:pt x="128" y="0"/>
                </a:lnTo>
                <a:lnTo>
                  <a:pt x="12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13" name="Freeform: Shape 212"/>
          <p:cNvSpPr/>
          <p:nvPr/>
        </p:nvSpPr>
        <p:spPr>
          <a:xfrm>
            <a:off x="2634120" y="2600280"/>
            <a:ext cx="852120" cy="228960"/>
          </a:xfrm>
          <a:custGeom>
            <a:avLst/>
            <a:gdLst/>
            <a:ahLst/>
            <a:cxnLst/>
            <a:rect l="0" t="0" r="r" b="b"/>
            <a:pathLst>
              <a:path w="2367" h="636">
                <a:moveTo>
                  <a:pt x="0" y="0"/>
                </a:moveTo>
                <a:lnTo>
                  <a:pt x="2367" y="0"/>
                </a:lnTo>
                <a:lnTo>
                  <a:pt x="2367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4" name="Freeform: Shape 213"/>
          <p:cNvSpPr/>
          <p:nvPr/>
        </p:nvSpPr>
        <p:spPr>
          <a:xfrm>
            <a:off x="2634120" y="2604240"/>
            <a:ext cx="852120" cy="223920"/>
          </a:xfrm>
          <a:custGeom>
            <a:avLst/>
            <a:gdLst/>
            <a:ahLst/>
            <a:cxnLst/>
            <a:rect l="0" t="0" r="r" b="b"/>
            <a:pathLst>
              <a:path w="2367" h="622">
                <a:moveTo>
                  <a:pt x="0" y="0"/>
                </a:moveTo>
                <a:lnTo>
                  <a:pt x="2367" y="0"/>
                </a:lnTo>
                <a:lnTo>
                  <a:pt x="2367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15" name="TextBox 214"/>
          <p:cNvSpPr txBox="1"/>
          <p:nvPr/>
        </p:nvSpPr>
        <p:spPr>
          <a:xfrm>
            <a:off x="2634480" y="2378160"/>
            <a:ext cx="527976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Pretty good for binary output model (positive or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16" name="Freeform: Shape 215"/>
          <p:cNvSpPr/>
          <p:nvPr/>
        </p:nvSpPr>
        <p:spPr>
          <a:xfrm>
            <a:off x="3485880" y="2604240"/>
            <a:ext cx="46080" cy="223920"/>
          </a:xfrm>
          <a:custGeom>
            <a:avLst/>
            <a:gdLst/>
            <a:ahLst/>
            <a:cxnLst/>
            <a:rect l="0" t="0" r="r" b="b"/>
            <a:pathLst>
              <a:path w="128" h="622">
                <a:moveTo>
                  <a:pt x="0" y="0"/>
                </a:moveTo>
                <a:lnTo>
                  <a:pt x="128" y="0"/>
                </a:lnTo>
                <a:lnTo>
                  <a:pt x="12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17" name="Freeform: Shape 216"/>
          <p:cNvSpPr/>
          <p:nvPr/>
        </p:nvSpPr>
        <p:spPr>
          <a:xfrm>
            <a:off x="3531600" y="260424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18" name="Freeform: Shape 217"/>
          <p:cNvSpPr/>
          <p:nvPr/>
        </p:nvSpPr>
        <p:spPr>
          <a:xfrm>
            <a:off x="2325960" y="2952720"/>
            <a:ext cx="3324240" cy="228960"/>
          </a:xfrm>
          <a:custGeom>
            <a:avLst/>
            <a:gdLst/>
            <a:ahLst/>
            <a:cxnLst/>
            <a:rect l="0" t="0" r="r" b="b"/>
            <a:pathLst>
              <a:path w="9234" h="636">
                <a:moveTo>
                  <a:pt x="0" y="0"/>
                </a:moveTo>
                <a:lnTo>
                  <a:pt x="9234" y="0"/>
                </a:lnTo>
                <a:lnTo>
                  <a:pt x="9234" y="636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9" name="TextBox 218"/>
          <p:cNvSpPr txBox="1"/>
          <p:nvPr/>
        </p:nvSpPr>
        <p:spPr>
          <a:xfrm>
            <a:off x="2634480" y="2606760"/>
            <a:ext cx="109332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negative)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20" name="Freeform: Shape 219"/>
          <p:cNvSpPr/>
          <p:nvPr/>
        </p:nvSpPr>
        <p:spPr>
          <a:xfrm>
            <a:off x="2634120" y="2956680"/>
            <a:ext cx="3016080" cy="223920"/>
          </a:xfrm>
          <a:custGeom>
            <a:avLst/>
            <a:gdLst/>
            <a:ahLst/>
            <a:cxnLst/>
            <a:rect l="0" t="0" r="r" b="b"/>
            <a:pathLst>
              <a:path w="8378" h="622">
                <a:moveTo>
                  <a:pt x="0" y="0"/>
                </a:moveTo>
                <a:lnTo>
                  <a:pt x="8378" y="0"/>
                </a:lnTo>
                <a:lnTo>
                  <a:pt x="8378" y="622"/>
                </a:lnTo>
                <a:lnTo>
                  <a:pt x="0" y="62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21" name="TextBox 220"/>
          <p:cNvSpPr txBox="1"/>
          <p:nvPr/>
        </p:nvSpPr>
        <p:spPr>
          <a:xfrm>
            <a:off x="2326320" y="295920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-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222" name="Freeform: Shape 221"/>
          <p:cNvSpPr/>
          <p:nvPr/>
        </p:nvSpPr>
        <p:spPr>
          <a:xfrm>
            <a:off x="5649840" y="2956680"/>
            <a:ext cx="0" cy="223560"/>
          </a:xfrm>
          <a:custGeom>
            <a:avLst/>
            <a:gdLst/>
            <a:ahLst/>
            <a:cxnLst/>
            <a:rect l="0" t="0" r="r" b="b"/>
            <a:pathLst>
              <a:path h="621">
                <a:moveTo>
                  <a:pt x="0" y="0"/>
                </a:move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223" name="TextBox 222"/>
          <p:cNvSpPr txBox="1"/>
          <p:nvPr/>
        </p:nvSpPr>
        <p:spPr>
          <a:xfrm>
            <a:off x="2634480" y="2959200"/>
            <a:ext cx="3574440" cy="22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500" b="1" strike="noStrike" spc="-1">
                <a:solidFill>
                  <a:srgbClr val="000000"/>
                </a:solidFill>
                <a:latin typeface="Raleway"/>
              </a:rPr>
              <a:t>Not good for non-linear solutions</a:t>
            </a:r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Microsoft Office PowerPoint</Application>
  <PresentationFormat>On-screen Show (16:9)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83</cp:revision>
  <dcterms:modified xsi:type="dcterms:W3CDTF">2024-04-10T13:54:02Z</dcterms:modified>
  <dc:language>en-US</dc:language>
</cp:coreProperties>
</file>