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05" r:id="rId1"/>
  </p:sldMasterIdLst>
  <p:notesMasterIdLst>
    <p:notesMasterId r:id="rId19"/>
  </p:notesMasterIdLst>
  <p:sldIdLst>
    <p:sldId id="256" r:id="rId2"/>
    <p:sldId id="257" r:id="rId3"/>
    <p:sldId id="270" r:id="rId4"/>
    <p:sldId id="271" r:id="rId5"/>
    <p:sldId id="275" r:id="rId6"/>
    <p:sldId id="272" r:id="rId7"/>
    <p:sldId id="273" r:id="rId8"/>
    <p:sldId id="274" r:id="rId9"/>
    <p:sldId id="266" r:id="rId10"/>
    <p:sldId id="287" r:id="rId11"/>
    <p:sldId id="268" r:id="rId12"/>
    <p:sldId id="269" r:id="rId13"/>
    <p:sldId id="277" r:id="rId14"/>
    <p:sldId id="289" r:id="rId15"/>
    <p:sldId id="288" r:id="rId16"/>
    <p:sldId id="279" r:id="rId17"/>
    <p:sldId id="283" r:id="rId18"/>
  </p:sldIdLst>
  <p:sldSz cx="12192000" cy="6858000"/>
  <p:notesSz cx="6858000" cy="9144000"/>
  <p:embeddedFontLst>
    <p:embeddedFont>
      <p:font typeface="Berlin Sans FB Demi" panose="020E0802020502020306" pitchFamily="34" charset="0"/>
      <p:bold r:id="rId20"/>
    </p:embeddedFont>
    <p:embeddedFont>
      <p:font typeface="Cambria Math" panose="02040503050406030204" pitchFamily="18" charset="0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lgerian" panose="04020705040A02060702" pitchFamily="82" charset="0"/>
      <p:regular r:id="rId29"/>
    </p:embeddedFont>
    <p:embeddedFont>
      <p:font typeface="Baskerville Old Face" panose="02020602080505020303" pitchFamily="18" charset="0"/>
      <p:regular r:id="rId30"/>
    </p:embeddedFont>
    <p:embeddedFont>
      <p:font typeface="Arial Black" panose="020B0A04020102020204" pitchFamily="34" charset="0"/>
      <p:bold r:id="rId31"/>
    </p:embeddedFont>
    <p:embeddedFont>
      <p:font typeface="Lato Black" panose="020B0604020202020204" charset="0"/>
      <p:bold r:id="rId32"/>
      <p:boldItalic r:id="rId33"/>
    </p:embeddedFont>
    <p:embeddedFont>
      <p:font typeface="Book Antiqua" panose="02040602050305030304" pitchFamily="18" charset="0"/>
      <p:regular r:id="rId34"/>
      <p:bold r:id="rId35"/>
      <p:italic r:id="rId36"/>
      <p:boldItalic r:id="rId37"/>
    </p:embeddedFont>
    <p:embeddedFont>
      <p:font typeface="Franklin Gothic Demi Cond" panose="020B0706030402020204" pitchFamily="34" charset="0"/>
      <p:regular r:id="rId38"/>
    </p:embeddedFont>
    <p:embeddedFont>
      <p:font typeface="Arial Rounded MT Bold" panose="020F0704030504030204" pitchFamily="34" charset="0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kanth" initials="ck" lastIdx="1" clrIdx="0">
    <p:extLst>
      <p:ext uri="{19B8F6BF-5375-455C-9EA6-DF929625EA0E}">
        <p15:presenceInfo xmlns:p15="http://schemas.microsoft.com/office/powerpoint/2012/main" userId="986ec6d0a8044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3366FF"/>
    <a:srgbClr val="000099"/>
    <a:srgbClr val="C000B7"/>
    <a:srgbClr val="984C51"/>
    <a:srgbClr val="B02495"/>
    <a:srgbClr val="963E79"/>
    <a:srgbClr val="CC66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C9467-93D2-4241-ACD1-9EC9A8FD86F9}" v="420" dt="2023-01-11T07:16:1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59" d="100"/>
          <a:sy n="59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752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05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9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72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21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79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19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05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5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11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97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072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17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643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169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0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1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0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0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3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8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6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  <p:sldLayoutId id="214748412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94110"/>
            <a:ext cx="12192000" cy="70713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01213" y="3653586"/>
            <a:ext cx="99895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360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Price Analysis of  Washing Machine </a:t>
            </a:r>
            <a:endParaRPr lang="en-IN" sz="3600" b="1" dirty="0">
              <a:solidFill>
                <a:srgbClr val="3366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E6A7A6-54B0-62CF-A135-3958CEC4DFE5}"/>
              </a:ext>
            </a:extLst>
          </p:cNvPr>
          <p:cNvSpPr txBox="1"/>
          <p:nvPr/>
        </p:nvSpPr>
        <p:spPr>
          <a:xfrm>
            <a:off x="3716874" y="683203"/>
            <a:ext cx="481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DATA VISUALIZATION</a:t>
            </a:r>
            <a:endParaRPr lang="en-IN" sz="28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D6013D-E9EB-7FA9-7B6A-8B2C59C6176C}"/>
              </a:ext>
            </a:extLst>
          </p:cNvPr>
          <p:cNvSpPr txBox="1"/>
          <p:nvPr/>
        </p:nvSpPr>
        <p:spPr>
          <a:xfrm>
            <a:off x="1243181" y="1337165"/>
            <a:ext cx="9938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Uni-Variate</a:t>
            </a:r>
            <a:r>
              <a:rPr lang="en-I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Analysis:</a:t>
            </a:r>
          </a:p>
          <a:p>
            <a:r>
              <a:rPr lang="en-IN" sz="2000" dirty="0" err="1" smtClean="0"/>
              <a:t>Uni</a:t>
            </a:r>
            <a:r>
              <a:rPr lang="en-IN" sz="2000" dirty="0" smtClean="0"/>
              <a:t> </a:t>
            </a:r>
            <a:r>
              <a:rPr lang="en-IN" sz="2000" dirty="0"/>
              <a:t>variate data consists of only one variable</a:t>
            </a:r>
            <a:r>
              <a:rPr lang="en-IN" sz="2000" dirty="0" smtClean="0"/>
              <a:t>. </a:t>
            </a:r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information deals with only one quantity that changes.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 smtClean="0"/>
              <a:t>Categorical    &amp;    Numerical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42A79D-77A4-888E-CD9E-50036F4E832E}"/>
              </a:ext>
            </a:extLst>
          </p:cNvPr>
          <p:cNvSpPr txBox="1"/>
          <p:nvPr/>
        </p:nvSpPr>
        <p:spPr>
          <a:xfrm>
            <a:off x="1243181" y="2646740"/>
            <a:ext cx="572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Bi-Variate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EAF543-E4CC-A923-AB6D-DDC2A0DEB37C}"/>
              </a:ext>
            </a:extLst>
          </p:cNvPr>
          <p:cNvSpPr txBox="1"/>
          <p:nvPr/>
        </p:nvSpPr>
        <p:spPr>
          <a:xfrm>
            <a:off x="1243181" y="3079661"/>
            <a:ext cx="9525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Bivariate </a:t>
            </a:r>
            <a:r>
              <a:rPr lang="en-IN" sz="2000" dirty="0"/>
              <a:t>data involves two different variable. The </a:t>
            </a:r>
            <a:r>
              <a:rPr lang="en-IN" sz="2000" dirty="0" smtClean="0"/>
              <a:t>analysis </a:t>
            </a:r>
            <a:r>
              <a:rPr lang="en-IN" sz="2000" dirty="0"/>
              <a:t>is done to find out the relationship among the two variables.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/>
              <a:t>Categorical and Categorical </a:t>
            </a:r>
            <a:r>
              <a:rPr lang="en-IN" sz="2000" dirty="0" smtClean="0"/>
              <a:t>, 2  </a:t>
            </a:r>
            <a:r>
              <a:rPr lang="en-IN" sz="2000" dirty="0"/>
              <a:t>Categorical and </a:t>
            </a:r>
            <a:r>
              <a:rPr lang="en-IN" sz="2000" dirty="0" smtClean="0"/>
              <a:t>numerical  ,3 Numerical </a:t>
            </a:r>
            <a:r>
              <a:rPr lang="en-IN" sz="2000" dirty="0"/>
              <a:t>and </a:t>
            </a:r>
            <a:r>
              <a:rPr lang="en-IN" sz="2000" dirty="0" smtClean="0"/>
              <a:t>numerical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 smtClean="0"/>
          </a:p>
          <a:p>
            <a:r>
              <a:rPr lang="en-IN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Multi-</a:t>
            </a:r>
            <a:r>
              <a:rPr lang="en-IN" sz="2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Variate</a:t>
            </a:r>
            <a:r>
              <a:rPr lang="en-IN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I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analysis</a:t>
            </a:r>
            <a:r>
              <a:rPr lang="en-IN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</a:p>
          <a:p>
            <a:r>
              <a:rPr lang="en-IN" sz="2000" dirty="0" smtClean="0"/>
              <a:t>Multivariate </a:t>
            </a:r>
            <a:r>
              <a:rPr lang="en-IN" sz="2000" dirty="0"/>
              <a:t>analysis have required when more than two variables have to be analysed simultaneously</a:t>
            </a:r>
            <a:r>
              <a:rPr lang="en-IN" sz="20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/>
              <a:t>Two Categorical and one Numerical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/>
              <a:t>Two Numerical and one Categorical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/>
              <a:t>Three or more Numerical</a:t>
            </a:r>
          </a:p>
          <a:p>
            <a:endParaRPr lang="en-IN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endParaRPr lang="en-IN" sz="2000" dirty="0"/>
          </a:p>
          <a:p>
            <a:pPr marL="400050" indent="-400050">
              <a:buFont typeface="+mj-lt"/>
              <a:buAutoNum type="romanUcPeriod"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C0943-2049-B178-D2E9-5FD1CDCDDD90}"/>
              </a:ext>
            </a:extLst>
          </p:cNvPr>
          <p:cNvSpPr txBox="1"/>
          <p:nvPr/>
        </p:nvSpPr>
        <p:spPr>
          <a:xfrm>
            <a:off x="1058023" y="4621988"/>
            <a:ext cx="46593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given pie chart shows t he percentage of the Brands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are 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having  more sales in the market.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570B56-0EDC-CF02-F731-B127046DD2D1}"/>
              </a:ext>
            </a:extLst>
          </p:cNvPr>
          <p:cNvSpPr txBox="1"/>
          <p:nvPr/>
        </p:nvSpPr>
        <p:spPr>
          <a:xfrm>
            <a:off x="1463040" y="792509"/>
            <a:ext cx="535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984C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Uni-Variate Analysis: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3" y="1192619"/>
            <a:ext cx="3927863" cy="3029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0" y="792509"/>
            <a:ext cx="4158114" cy="3832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9300" y="4221878"/>
            <a:ext cx="45334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B050"/>
              </a:solidFill>
            </a:endParaRPr>
          </a:p>
          <a:p>
            <a:endParaRPr lang="en-IN" sz="2000" dirty="0">
              <a:solidFill>
                <a:srgbClr val="00B050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 smtClean="0">
                <a:solidFill>
                  <a:srgbClr val="00B050"/>
                </a:solidFill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above plot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mean is greater than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meadian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kde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line is more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towards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 which is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due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outliers.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</a:t>
            </a:r>
          </a:p>
          <a:p>
            <a:endParaRPr lang="en-IN" sz="2000" dirty="0">
              <a:solidFill>
                <a:srgbClr val="00B050"/>
              </a:solidFill>
            </a:endParaRPr>
          </a:p>
        </p:txBody>
      </p:sp>
      <p:pic>
        <p:nvPicPr>
          <p:cNvPr id="7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2" y="635267"/>
            <a:ext cx="4322114" cy="5582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93" y="779646"/>
            <a:ext cx="4620270" cy="5438274"/>
          </a:xfrm>
          <a:prstGeom prst="rect">
            <a:avLst/>
          </a:prstGeom>
        </p:spPr>
      </p:pic>
      <p:pic>
        <p:nvPicPr>
          <p:cNvPr id="5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8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8458" y="809141"/>
            <a:ext cx="2898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Bi-</a:t>
            </a:r>
            <a:r>
              <a:rPr lang="en-IN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Variate</a:t>
            </a:r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Analysis: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4602" y="80914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Multi-</a:t>
            </a:r>
            <a:r>
              <a:rPr lang="en-IN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Variate</a:t>
            </a:r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analysis: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50" y="1303601"/>
            <a:ext cx="4363453" cy="3492044"/>
          </a:xfrm>
          <a:prstGeom prst="rect">
            <a:avLst/>
          </a:prstGeom>
        </p:spPr>
      </p:pic>
      <p:pic>
        <p:nvPicPr>
          <p:cNvPr id="8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85" y="1303601"/>
            <a:ext cx="4433217" cy="32425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049" y="4795645"/>
            <a:ext cx="432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the above plot  9 kg load has maximum price  and 6.5 kg has minimum  price 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50889" y="5118810"/>
            <a:ext cx="420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the above graph we can observe that LG has maximum price.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522259" y="49207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9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63225" y="989703"/>
            <a:ext cx="38291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From the plot we can observe that  Rating and Price are moderately positively correlated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Discount and Price  are high negatively correlated 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6" y="989703"/>
            <a:ext cx="6282127" cy="46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548" y="732140"/>
            <a:ext cx="3534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Challenges</a:t>
            </a:r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Faced: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6801" y="880148"/>
            <a:ext cx="95417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 doing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webscraping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we faced  lot of difficulties to extract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the data initially.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 using regressions  we extracted the data easily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 using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Container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 we can extract the data very easily      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rgbClr val="3366FF"/>
                </a:solidFill>
              </a:rPr>
              <a:t>p=</a:t>
            </a:r>
            <a:r>
              <a:rPr lang="en-IN" dirty="0" err="1" smtClean="0">
                <a:solidFill>
                  <a:srgbClr val="3366FF"/>
                </a:solidFill>
              </a:rPr>
              <a:t>soup.find</a:t>
            </a:r>
            <a:r>
              <a:rPr lang="en-IN" i="1" dirty="0" err="1" smtClean="0">
                <a:solidFill>
                  <a:srgbClr val="3366FF"/>
                </a:solidFill>
              </a:rPr>
              <a:t>all</a:t>
            </a:r>
            <a:r>
              <a:rPr lang="en-IN" i="1" dirty="0">
                <a:solidFill>
                  <a:srgbClr val="3366FF"/>
                </a:solidFill>
              </a:rPr>
              <a:t>("</a:t>
            </a:r>
            <a:r>
              <a:rPr lang="en-IN" i="1" dirty="0" err="1">
                <a:solidFill>
                  <a:srgbClr val="3366FF"/>
                </a:solidFill>
              </a:rPr>
              <a:t>div",class</a:t>
            </a:r>
            <a:r>
              <a:rPr lang="en-IN" dirty="0">
                <a:solidFill>
                  <a:srgbClr val="3366FF"/>
                </a:solidFill>
              </a:rPr>
              <a:t>="_2kHMtA")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r>
              <a:rPr lang="en-IN" dirty="0">
                <a:solidFill>
                  <a:srgbClr val="3366FF"/>
                </a:solidFill>
              </a:rPr>
              <a:t>ratings=[]</a:t>
            </a:r>
          </a:p>
          <a:p>
            <a:r>
              <a:rPr lang="en-IN" dirty="0">
                <a:solidFill>
                  <a:srgbClr val="3366FF"/>
                </a:solidFill>
              </a:rPr>
              <a:t> for </a:t>
            </a:r>
            <a:r>
              <a:rPr lang="en-IN" dirty="0" err="1">
                <a:solidFill>
                  <a:srgbClr val="3366FF"/>
                </a:solidFill>
              </a:rPr>
              <a:t>i</a:t>
            </a:r>
            <a:r>
              <a:rPr lang="en-IN" dirty="0">
                <a:solidFill>
                  <a:srgbClr val="3366FF"/>
                </a:solidFill>
              </a:rPr>
              <a:t> in p:</a:t>
            </a:r>
          </a:p>
          <a:p>
            <a:r>
              <a:rPr lang="en-IN" dirty="0">
                <a:solidFill>
                  <a:srgbClr val="3366FF"/>
                </a:solidFill>
              </a:rPr>
              <a:t>  	 rating=</a:t>
            </a:r>
            <a:r>
              <a:rPr lang="en-IN" dirty="0" err="1">
                <a:solidFill>
                  <a:srgbClr val="3366FF"/>
                </a:solidFill>
              </a:rPr>
              <a:t>i.find</a:t>
            </a:r>
            <a:r>
              <a:rPr lang="en-IN" dirty="0">
                <a:solidFill>
                  <a:srgbClr val="3366FF"/>
                </a:solidFill>
              </a:rPr>
              <a:t>("</a:t>
            </a:r>
            <a:r>
              <a:rPr lang="en-IN" dirty="0" err="1">
                <a:solidFill>
                  <a:srgbClr val="3366FF"/>
                </a:solidFill>
              </a:rPr>
              <a:t>li",class</a:t>
            </a:r>
            <a:r>
              <a:rPr lang="en-IN" dirty="0">
                <a:solidFill>
                  <a:srgbClr val="3366FF"/>
                </a:solidFill>
              </a:rPr>
              <a:t>_="rgWa7D") </a:t>
            </a:r>
            <a:br>
              <a:rPr lang="en-IN" dirty="0">
                <a:solidFill>
                  <a:srgbClr val="3366FF"/>
                </a:solidFill>
              </a:rPr>
            </a:br>
            <a:r>
              <a:rPr lang="en-IN" dirty="0">
                <a:solidFill>
                  <a:srgbClr val="3366FF"/>
                </a:solidFill>
              </a:rPr>
              <a:t/>
            </a:r>
            <a:br>
              <a:rPr lang="en-IN" dirty="0">
                <a:solidFill>
                  <a:srgbClr val="3366FF"/>
                </a:solidFill>
              </a:rPr>
            </a:br>
            <a:r>
              <a:rPr lang="en-IN" dirty="0">
                <a:solidFill>
                  <a:srgbClr val="3366FF"/>
                </a:solidFill>
              </a:rPr>
              <a:t>	if rating:</a:t>
            </a:r>
          </a:p>
          <a:p>
            <a:r>
              <a:rPr lang="en-IN" dirty="0">
                <a:solidFill>
                  <a:srgbClr val="3366FF"/>
                </a:solidFill>
              </a:rPr>
              <a:t>		 </a:t>
            </a:r>
            <a:r>
              <a:rPr lang="en-IN" dirty="0" err="1">
                <a:solidFill>
                  <a:srgbClr val="3366FF"/>
                </a:solidFill>
              </a:rPr>
              <a:t>ratings.append</a:t>
            </a:r>
            <a:r>
              <a:rPr lang="en-IN" dirty="0">
                <a:solidFill>
                  <a:srgbClr val="3366FF"/>
                </a:solidFill>
              </a:rPr>
              <a:t>(</a:t>
            </a:r>
            <a:r>
              <a:rPr lang="en-IN" dirty="0" err="1">
                <a:solidFill>
                  <a:srgbClr val="3366FF"/>
                </a:solidFill>
              </a:rPr>
              <a:t>rating.text</a:t>
            </a:r>
            <a:r>
              <a:rPr lang="en-IN" dirty="0">
                <a:solidFill>
                  <a:srgbClr val="3366FF"/>
                </a:solidFill>
              </a:rPr>
              <a:t>)</a:t>
            </a:r>
          </a:p>
          <a:p>
            <a:r>
              <a:rPr lang="en-IN" dirty="0">
                <a:solidFill>
                  <a:srgbClr val="3366FF"/>
                </a:solidFill>
              </a:rPr>
              <a:t> 	else:</a:t>
            </a:r>
          </a:p>
          <a:p>
            <a:r>
              <a:rPr lang="en-IN" dirty="0">
                <a:solidFill>
                  <a:srgbClr val="3366FF"/>
                </a:solidFill>
              </a:rPr>
              <a:t>		 </a:t>
            </a:r>
            <a:r>
              <a:rPr lang="en-IN" dirty="0" err="1">
                <a:solidFill>
                  <a:srgbClr val="3366FF"/>
                </a:solidFill>
              </a:rPr>
              <a:t>ratings.append</a:t>
            </a:r>
            <a:r>
              <a:rPr lang="en-IN" dirty="0">
                <a:solidFill>
                  <a:srgbClr val="3366FF"/>
                </a:solidFill>
              </a:rPr>
              <a:t>(</a:t>
            </a:r>
            <a:r>
              <a:rPr lang="en-IN" dirty="0" err="1">
                <a:solidFill>
                  <a:srgbClr val="3366FF"/>
                </a:solidFill>
              </a:rPr>
              <a:t>np.nan</a:t>
            </a:r>
            <a:r>
              <a:rPr lang="en-IN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DCAE46-47C3-212B-0FFA-3E5DAE1D9027}"/>
              </a:ext>
            </a:extLst>
          </p:cNvPr>
          <p:cNvSpPr txBox="1"/>
          <p:nvPr/>
        </p:nvSpPr>
        <p:spPr>
          <a:xfrm>
            <a:off x="1205883" y="1677956"/>
            <a:ext cx="11238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 highest cost of a washing machine is  IFB  and it is 33,490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</a:t>
            </a:r>
            <a:r>
              <a:rPr lang="en-US" sz="2400" dirty="0" smtClean="0"/>
              <a:t>lowest </a:t>
            </a:r>
            <a:r>
              <a:rPr lang="en-US" sz="2400" dirty="0"/>
              <a:t>cost of a washing machine is  </a:t>
            </a:r>
            <a:r>
              <a:rPr lang="en-US" sz="2400" dirty="0" err="1" smtClean="0"/>
              <a:t>Gangnam</a:t>
            </a:r>
            <a:r>
              <a:rPr lang="en-US" sz="2400" dirty="0" smtClean="0"/>
              <a:t> and </a:t>
            </a:r>
            <a:r>
              <a:rPr lang="en-US" sz="2400" dirty="0"/>
              <a:t>it is </a:t>
            </a:r>
            <a:r>
              <a:rPr lang="en-US" sz="2400" dirty="0" smtClean="0"/>
              <a:t>6,390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We can say that the Samsung ,  Grey </a:t>
            </a:r>
            <a:r>
              <a:rPr lang="en-US" sz="2400" dirty="0" err="1"/>
              <a:t>colour</a:t>
            </a:r>
            <a:r>
              <a:rPr lang="en-US" sz="2400" dirty="0"/>
              <a:t>  &amp;  Top_ 7 kg Load </a:t>
            </a:r>
            <a:r>
              <a:rPr lang="en-US" sz="2400" dirty="0" smtClean="0"/>
              <a:t> has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highest  </a:t>
            </a:r>
            <a:r>
              <a:rPr lang="en-US" sz="2400" dirty="0"/>
              <a:t>sale while compared to other brands </a:t>
            </a:r>
            <a:r>
              <a:rPr lang="en-US" sz="2000" dirty="0" smtClean="0"/>
              <a:t> </a:t>
            </a:r>
            <a:r>
              <a:rPr lang="en-US" sz="2400" dirty="0" smtClean="0"/>
              <a:t>and  it is 15,790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7DC98C-9254-441C-B10D-DCF4A1F4BF17}"/>
              </a:ext>
            </a:extLst>
          </p:cNvPr>
          <p:cNvSpPr txBox="1"/>
          <p:nvPr/>
        </p:nvSpPr>
        <p:spPr>
          <a:xfrm>
            <a:off x="1205883" y="1385568"/>
            <a:ext cx="448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Conclusion</a:t>
            </a:r>
            <a:r>
              <a:rPr lang="en-IN" sz="3200" b="1" u="sng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</a:p>
        </p:txBody>
      </p:sp>
      <p:pic>
        <p:nvPicPr>
          <p:cNvPr id="5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’s the Difference Between Data Analytics and Business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13" y="1276194"/>
            <a:ext cx="9778701" cy="46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Thank You PNG, Clipart, Thank You Free PNG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Thank You PNG, Clipart, Thank You Free PNG Download"/>
          <p:cNvSpPr>
            <a:spLocks noChangeAspect="1" noChangeArrowheads="1"/>
          </p:cNvSpPr>
          <p:nvPr/>
        </p:nvSpPr>
        <p:spPr bwMode="auto">
          <a:xfrm>
            <a:off x="307974" y="7937"/>
            <a:ext cx="3467959" cy="346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Thank You PNG, Clipart, Thank You Free PNG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263564" cy="32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411,030 Thank You Images, Stock Photos &amp; Vectors | Shutterstock"/>
          <p:cNvSpPr>
            <a:spLocks noChangeAspect="1" noChangeArrowheads="1"/>
          </p:cNvSpPr>
          <p:nvPr/>
        </p:nvSpPr>
        <p:spPr bwMode="auto">
          <a:xfrm rot="19631579">
            <a:off x="1283334" y="1363287"/>
            <a:ext cx="3675735" cy="37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Thank 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</a:t>
            </a:r>
            <a:endParaRPr lang="en-IN" sz="6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047393" y="1480931"/>
            <a:ext cx="10432303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N.Bheema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Sankar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M.Sc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(Physics)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M.Chinna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Raidu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</a:t>
            </a:r>
            <a:r>
              <a:rPr lang="en-IN" sz="24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M.Sc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(Statistics)     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400" b="1" i="0" u="none" strike="noStrike" cap="none" dirty="0">
              <a:solidFill>
                <a:srgbClr val="002060"/>
              </a:solidFill>
              <a:latin typeface="Berlin Sans FB Demi" panose="020E0802020502020306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Data science:</a:t>
            </a:r>
            <a:r>
              <a:rPr lang="en-US" sz="3200" b="1" i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        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   </a:t>
            </a:r>
            <a:r>
              <a:rPr lang="en-US" sz="2400" dirty="0"/>
              <a:t>Data science is the study of data to extract meaningful insights </a:t>
            </a:r>
            <a:r>
              <a:rPr lang="en-US" sz="2400" dirty="0" smtClean="0"/>
              <a:t>to understand the data in a simple manner .</a:t>
            </a:r>
          </a:p>
          <a:p>
            <a:pPr>
              <a:buClr>
                <a:schemeClr val="dk1"/>
              </a:buClr>
              <a:buSzPts val="1800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Franklin Gothic Demi Cond" panose="020B070603040202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Work Experience :-   </a:t>
            </a: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Fresher</a:t>
            </a:r>
            <a:endParaRPr lang="en-US" sz="3200" i="0" u="none" strike="noStrike" cap="none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endParaRPr lang="en-US" sz="24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132461" y="83311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strike="noStrike" cap="none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Lato Black"/>
                <a:cs typeface="Lato Black"/>
                <a:sym typeface="Lato Black"/>
              </a:rPr>
              <a:t>About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Lato Black"/>
                <a:cs typeface="Lato Black"/>
                <a:sym typeface="Lato Black"/>
              </a:rPr>
              <a:t>us:</a:t>
            </a:r>
            <a:endParaRPr sz="1800" b="1" i="0" strike="noStrike" cap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1A3D35-D8D9-AEF7-71F9-DC1616429805}"/>
              </a:ext>
            </a:extLst>
          </p:cNvPr>
          <p:cNvSpPr txBox="1"/>
          <p:nvPr/>
        </p:nvSpPr>
        <p:spPr>
          <a:xfrm>
            <a:off x="818251" y="807003"/>
            <a:ext cx="1161189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Contents </a:t>
            </a:r>
            <a:r>
              <a:rPr lang="en-IN" sz="3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:-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Problem </a:t>
            </a:r>
            <a:r>
              <a:rPr lang="en-IN" sz="2400" dirty="0" smtClean="0"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Tools Used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Raw </a:t>
            </a:r>
            <a:r>
              <a:rPr lang="en-IN" sz="2400" dirty="0" smtClean="0"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Web Scraping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Data manipulation /Data cleaning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EDA(Exploratory Data Analysis)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/>
          </a:p>
        </p:txBody>
      </p:sp>
      <p:pic>
        <p:nvPicPr>
          <p:cNvPr id="6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8F9933-5112-C420-5C04-1B2F758B118C}"/>
              </a:ext>
            </a:extLst>
          </p:cNvPr>
          <p:cNvSpPr txBox="1"/>
          <p:nvPr/>
        </p:nvSpPr>
        <p:spPr>
          <a:xfrm>
            <a:off x="816502" y="738163"/>
            <a:ext cx="597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963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PROBLEM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971A25-5A32-7658-A1D8-0D16658AE9AF}"/>
              </a:ext>
            </a:extLst>
          </p:cNvPr>
          <p:cNvSpPr txBox="1"/>
          <p:nvPr/>
        </p:nvSpPr>
        <p:spPr>
          <a:xfrm>
            <a:off x="903130" y="1665867"/>
            <a:ext cx="81254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One of my friend went to purchase a washing machine, and he need to know the factors effecting its price</a:t>
            </a: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/>
              <a:t>Price </a:t>
            </a:r>
            <a:r>
              <a:rPr lang="en-IN" sz="2400" dirty="0"/>
              <a:t>Analysis based on the different </a:t>
            </a:r>
            <a:r>
              <a:rPr lang="en-IN" sz="2400" dirty="0" smtClean="0"/>
              <a:t>Brands.</a:t>
            </a:r>
            <a:endParaRPr lang="en-IN" sz="2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Price Analysis based on the different </a:t>
            </a:r>
            <a:r>
              <a:rPr lang="en-IN" sz="2400" dirty="0" err="1" smtClean="0"/>
              <a:t>Colors</a:t>
            </a:r>
            <a:r>
              <a:rPr lang="en-IN" sz="2400" dirty="0" smtClean="0"/>
              <a:t>.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Price Analysis based on the different </a:t>
            </a:r>
            <a:r>
              <a:rPr lang="en-IN" sz="2400" dirty="0" smtClean="0"/>
              <a:t>Load.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Price Analysis based on </a:t>
            </a:r>
            <a:r>
              <a:rPr lang="en-IN" sz="2400" dirty="0" smtClean="0"/>
              <a:t>Top or Front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Price Analysis based on Rating(online)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4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18288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g sans"/>
              </a:rPr>
              <a:t>Message @bheemasankar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18288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Price Analysis based on Rating(online)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52400"/>
            <a:ext cx="18288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g sans"/>
              </a:rPr>
              <a:t>Message @bheemasankar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" y="152400"/>
            <a:ext cx="18288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F431BD-E9E9-5D9B-B93E-5A0A33B0D4C1}"/>
              </a:ext>
            </a:extLst>
          </p:cNvPr>
          <p:cNvSpPr txBox="1"/>
          <p:nvPr/>
        </p:nvSpPr>
        <p:spPr>
          <a:xfrm>
            <a:off x="1239520" y="349945"/>
            <a:ext cx="1012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Website</a:t>
            </a:r>
            <a:r>
              <a:rPr lang="en-IN" sz="3200" b="1" u="sng" dirty="0">
                <a:solidFill>
                  <a:srgbClr val="000099"/>
                </a:solidFill>
                <a:latin typeface="Book Antiqua" panose="02040602050305030304" pitchFamily="18" charset="0"/>
              </a:rPr>
              <a:t> </a:t>
            </a:r>
            <a:r>
              <a:rPr lang="en-IN" sz="32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63" y="934720"/>
            <a:ext cx="9843514" cy="4914063"/>
          </a:xfrm>
          <a:prstGeom prst="rect">
            <a:avLst/>
          </a:prstGeom>
        </p:spPr>
      </p:pic>
      <p:pic>
        <p:nvPicPr>
          <p:cNvPr id="5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C90DA6-3DB1-9B2E-AF74-8E415CD4F779}"/>
              </a:ext>
            </a:extLst>
          </p:cNvPr>
          <p:cNvSpPr txBox="1"/>
          <p:nvPr/>
        </p:nvSpPr>
        <p:spPr>
          <a:xfrm>
            <a:off x="950821" y="386435"/>
            <a:ext cx="38717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algn="ctr"/>
            <a:endParaRPr lang="en-IN" sz="4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NumPy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Pandas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BeautifulSoup</a:t>
            </a:r>
            <a:endParaRPr lang="en-I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Requests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Matplotlib</a:t>
            </a:r>
            <a:endParaRPr lang="en-I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cs typeface="Times New Roman" panose="02020603050405020304" pitchFamily="18" charset="0"/>
              </a:rPr>
              <a:t>pyplot</a:t>
            </a:r>
            <a:endParaRPr lang="en-I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seaborn</a:t>
            </a:r>
            <a:r>
              <a:rPr lang="en-IN" sz="3200" dirty="0">
                <a:solidFill>
                  <a:srgbClr val="00B0F0"/>
                </a:solidFill>
                <a:latin typeface="+mn-lt"/>
              </a:rPr>
              <a:t>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D0E0EA9-BF83-A3BB-6F7E-AD1D6B3F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35" y="1034865"/>
            <a:ext cx="2198370" cy="127231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6B43479A-E647-6F88-A5E9-F9A11ACD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06" y="1188765"/>
            <a:ext cx="2181723" cy="92151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A16D4D41-77C8-D293-9ED3-BBDA41C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0187"/>
            <a:ext cx="1955310" cy="12233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>
            <a:extLst>
              <a:ext uri="{FF2B5EF4-FFF2-40B4-BE49-F238E27FC236}">
                <a16:creationId xmlns:a16="http://schemas.microsoft.com/office/drawing/2014/main" xmlns="" id="{1F05EC57-1F4B-1D8F-05F5-47EF9D9F7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11" y="3421100"/>
            <a:ext cx="1955310" cy="189162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1A6319-2BDE-05CB-6805-36B436ABFBB1}"/>
              </a:ext>
            </a:extLst>
          </p:cNvPr>
          <p:cNvSpPr txBox="1"/>
          <p:nvPr/>
        </p:nvSpPr>
        <p:spPr>
          <a:xfrm>
            <a:off x="924472" y="896376"/>
            <a:ext cx="322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TOOLS USED: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5C67B8-2120-B6FD-8BC7-35818F97F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830" y="4353417"/>
            <a:ext cx="2280300" cy="1140150"/>
          </a:xfrm>
          <a:prstGeom prst="rect">
            <a:avLst/>
          </a:prstGeom>
          <a:effectLst>
            <a:glow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79578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50DE6-4E8B-DF61-7C72-A7893512406A}"/>
              </a:ext>
            </a:extLst>
          </p:cNvPr>
          <p:cNvSpPr txBox="1"/>
          <p:nvPr/>
        </p:nvSpPr>
        <p:spPr>
          <a:xfrm>
            <a:off x="1108424" y="601323"/>
            <a:ext cx="1100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Raw Data :-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33" y="1393194"/>
            <a:ext cx="8726118" cy="4525006"/>
          </a:xfrm>
          <a:prstGeom prst="rect">
            <a:avLst/>
          </a:prstGeom>
          <a:noFill/>
        </p:spPr>
      </p:pic>
      <p:pic>
        <p:nvPicPr>
          <p:cNvPr id="6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79578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721600" y="1811867"/>
            <a:ext cx="440267" cy="201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183467" y="1811867"/>
            <a:ext cx="110066" cy="201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93268" y="1842558"/>
            <a:ext cx="224366" cy="17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5D8667-6574-2C51-99CA-BA99CA9DA938}"/>
              </a:ext>
            </a:extLst>
          </p:cNvPr>
          <p:cNvSpPr txBox="1"/>
          <p:nvPr/>
        </p:nvSpPr>
        <p:spPr>
          <a:xfrm>
            <a:off x="1529244" y="836069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984C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Data cleaning Steps :-</a:t>
            </a:r>
          </a:p>
          <a:p>
            <a:endParaRPr lang="en-IN" sz="32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for duplicates 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duplicates found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Removing special characters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Identifing and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or dropping the  missing  values 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Data type conversion</a:t>
            </a:r>
          </a:p>
        </p:txBody>
      </p:sp>
      <p:pic>
        <p:nvPicPr>
          <p:cNvPr id="3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F65A34-BE7E-4769-F363-2A91F9A3AB51}"/>
              </a:ext>
            </a:extLst>
          </p:cNvPr>
          <p:cNvSpPr txBox="1"/>
          <p:nvPr/>
        </p:nvSpPr>
        <p:spPr>
          <a:xfrm>
            <a:off x="245806" y="904568"/>
            <a:ext cx="87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4A17CC-5A40-40E0-8CCA-331AA5AA43A6}"/>
              </a:ext>
            </a:extLst>
          </p:cNvPr>
          <p:cNvSpPr txBox="1"/>
          <p:nvPr/>
        </p:nvSpPr>
        <p:spPr>
          <a:xfrm>
            <a:off x="981914" y="522749"/>
            <a:ext cx="11474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Cleaned Data :-</a:t>
            </a:r>
          </a:p>
          <a:p>
            <a:r>
              <a:rPr lang="en-IN" sz="28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</a:t>
            </a:r>
          </a:p>
          <a:p>
            <a:r>
              <a:rPr lang="en-IN" sz="28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</a:p>
          <a:p>
            <a:endParaRPr lang="en-IN" sz="28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endParaRPr 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01" y="1112880"/>
            <a:ext cx="7894820" cy="4706180"/>
          </a:xfrm>
          <a:prstGeom prst="rect">
            <a:avLst/>
          </a:prstGeom>
        </p:spPr>
      </p:pic>
      <p:pic>
        <p:nvPicPr>
          <p:cNvPr id="5" name="Picture 2" descr="We just don't train, We transform the careers | Innomatic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7" y="669953"/>
            <a:ext cx="2444817" cy="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3749</TotalTime>
  <Words>495</Words>
  <Application>Microsoft Office PowerPoint</Application>
  <PresentationFormat>Widescreen</PresentationFormat>
  <Paragraphs>127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Berlin Sans FB Demi</vt:lpstr>
      <vt:lpstr>Cambria Math</vt:lpstr>
      <vt:lpstr>Garamond</vt:lpstr>
      <vt:lpstr>Calibri</vt:lpstr>
      <vt:lpstr>gg sans</vt:lpstr>
      <vt:lpstr>Algerian</vt:lpstr>
      <vt:lpstr>Times New Roman</vt:lpstr>
      <vt:lpstr>Baskerville Old Face</vt:lpstr>
      <vt:lpstr>Wingdings</vt:lpstr>
      <vt:lpstr>inherit</vt:lpstr>
      <vt:lpstr>Arial Black</vt:lpstr>
      <vt:lpstr>Lato Black</vt:lpstr>
      <vt:lpstr>Book Antiqua</vt:lpstr>
      <vt:lpstr>Franklin Gothic Demi Cond</vt:lpstr>
      <vt:lpstr>Arial Rounded MT Bold</vt:lpstr>
      <vt:lpstr>Arial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chandra kanth</cp:lastModifiedBy>
  <cp:revision>47</cp:revision>
  <dcterms:created xsi:type="dcterms:W3CDTF">2021-02-16T05:19:01Z</dcterms:created>
  <dcterms:modified xsi:type="dcterms:W3CDTF">2023-06-02T14:32:56Z</dcterms:modified>
</cp:coreProperties>
</file>