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77" r:id="rId4"/>
  </p:sldMasterIdLst>
  <p:notesMasterIdLst>
    <p:notesMasterId r:id="rId33"/>
  </p:notesMasterIdLst>
  <p:handoutMasterIdLst>
    <p:handoutMasterId r:id="rId34"/>
  </p:handoutMasterIdLst>
  <p:sldIdLst>
    <p:sldId id="265" r:id="rId5"/>
    <p:sldId id="266" r:id="rId6"/>
    <p:sldId id="267" r:id="rId7"/>
    <p:sldId id="268" r:id="rId8"/>
    <p:sldId id="269" r:id="rId9"/>
    <p:sldId id="270" r:id="rId10"/>
    <p:sldId id="271" r:id="rId11"/>
    <p:sldId id="280" r:id="rId12"/>
    <p:sldId id="276" r:id="rId13"/>
    <p:sldId id="277" r:id="rId14"/>
    <p:sldId id="278" r:id="rId15"/>
    <p:sldId id="279" r:id="rId16"/>
    <p:sldId id="272" r:id="rId17"/>
    <p:sldId id="273" r:id="rId18"/>
    <p:sldId id="281" r:id="rId19"/>
    <p:sldId id="282" r:id="rId20"/>
    <p:sldId id="283" r:id="rId21"/>
    <p:sldId id="284" r:id="rId22"/>
    <p:sldId id="285" r:id="rId23"/>
    <p:sldId id="286" r:id="rId24"/>
    <p:sldId id="287" r:id="rId25"/>
    <p:sldId id="288" r:id="rId26"/>
    <p:sldId id="289" r:id="rId27"/>
    <p:sldId id="290" r:id="rId28"/>
    <p:sldId id="275" r:id="rId29"/>
    <p:sldId id="274" r:id="rId30"/>
    <p:sldId id="291" r:id="rId31"/>
    <p:sldId id="292"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kittu" initials="Dk" lastIdx="1" clrIdx="0">
    <p:extLst>
      <p:ext uri="{19B8F6BF-5375-455C-9EA6-DF929625EA0E}">
        <p15:presenceInfo xmlns:p15="http://schemas.microsoft.com/office/powerpoint/2012/main" userId="54dbf133937399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3923" autoAdjust="0"/>
  </p:normalViewPr>
  <p:slideViewPr>
    <p:cSldViewPr snapToGrid="0">
      <p:cViewPr varScale="1">
        <p:scale>
          <a:sx n="76" d="100"/>
          <a:sy n="76" d="100"/>
        </p:scale>
        <p:origin x="1099" y="6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3/27/2023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3/27/2023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1EEE60E-651F-40CC-AD73-C00F10CE42B6}" type="slidenum">
              <a:rPr lang="en-US" smtClean="0"/>
              <a:t>11</a:t>
            </a:fld>
            <a:endParaRPr lang="en-US" dirty="0"/>
          </a:p>
        </p:txBody>
      </p:sp>
    </p:spTree>
    <p:extLst>
      <p:ext uri="{BB962C8B-B14F-4D97-AF65-F5344CB8AC3E}">
        <p14:creationId xmlns:p14="http://schemas.microsoft.com/office/powerpoint/2010/main" val="42490418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8A87A34-81AB-432B-8DAE-1953F412C126}" type="datetimeFigureOut">
              <a:rPr lang="en-US" smtClean="0"/>
              <a:t>3/27/2023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6D22F896-40B5-4ADD-8801-0D06FADFA095}"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42403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50237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566411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2934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722796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31553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4628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636003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8050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7581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4383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78491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9830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09667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895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9389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83861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8A87A34-81AB-432B-8DAE-1953F412C126}" type="datetimeFigureOut">
              <a:rPr lang="en-US" smtClean="0"/>
              <a:pPr/>
              <a:t>3/27/2023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06807901"/>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69F04C-BB7E-2A22-3A08-33BD287EE0F1}"/>
              </a:ext>
            </a:extLst>
          </p:cNvPr>
          <p:cNvSpPr txBox="1"/>
          <p:nvPr/>
        </p:nvSpPr>
        <p:spPr>
          <a:xfrm>
            <a:off x="2050676" y="920621"/>
            <a:ext cx="8090648" cy="5016758"/>
          </a:xfrm>
          <a:prstGeom prst="rect">
            <a:avLst/>
          </a:prstGeom>
          <a:noFill/>
        </p:spPr>
        <p:txBody>
          <a:bodyPr wrap="square">
            <a:spAutoFit/>
          </a:bodyPr>
          <a:lstStyle/>
          <a:p>
            <a:pPr algn="ctr"/>
            <a:r>
              <a:rPr lang="en-US" sz="2000" dirty="0">
                <a:latin typeface="Times New Roman" panose="02020603050405020304" pitchFamily="18" charset="0"/>
                <a:cs typeface="Times New Roman" panose="02020603050405020304" pitchFamily="18" charset="0"/>
              </a:rPr>
              <a:t>A </a:t>
            </a:r>
          </a:p>
          <a:p>
            <a:pPr algn="ctr"/>
            <a:r>
              <a:rPr lang="en-US" sz="2000" dirty="0">
                <a:latin typeface="Times New Roman" panose="02020603050405020304" pitchFamily="18" charset="0"/>
                <a:cs typeface="Times New Roman" panose="02020603050405020304" pitchFamily="18" charset="0"/>
              </a:rPr>
              <a:t>Major Project</a:t>
            </a:r>
          </a:p>
          <a:p>
            <a:pPr algn="ctr"/>
            <a:r>
              <a:rPr lang="en-US" sz="2000" dirty="0">
                <a:latin typeface="Times New Roman" panose="02020603050405020304" pitchFamily="18" charset="0"/>
                <a:cs typeface="Times New Roman" panose="02020603050405020304" pitchFamily="18" charset="0"/>
              </a:rPr>
              <a:t> On </a:t>
            </a:r>
          </a:p>
          <a:p>
            <a:pPr algn="ctr"/>
            <a:r>
              <a:rPr lang="en-US" sz="2000" dirty="0">
                <a:latin typeface="Times New Roman" panose="02020603050405020304" pitchFamily="18" charset="0"/>
                <a:cs typeface="Times New Roman" panose="02020603050405020304" pitchFamily="18" charset="0"/>
              </a:rPr>
              <a:t>Spammer Detection and Fake User Identification on Social Networks</a:t>
            </a:r>
          </a:p>
          <a:p>
            <a:pPr algn="ctr"/>
            <a:r>
              <a:rPr lang="en-US" sz="2000" dirty="0">
                <a:latin typeface="Times New Roman" panose="02020603050405020304" pitchFamily="18" charset="0"/>
                <a:cs typeface="Times New Roman" panose="02020603050405020304" pitchFamily="18" charset="0"/>
              </a:rPr>
              <a:t> </a:t>
            </a: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 Under the Guidance </a:t>
            </a:r>
          </a:p>
          <a:p>
            <a:pPr algn="ctr"/>
            <a:r>
              <a:rPr lang="en-US" sz="2000" dirty="0">
                <a:latin typeface="Times New Roman" panose="02020603050405020304" pitchFamily="18" charset="0"/>
                <a:cs typeface="Times New Roman" panose="02020603050405020304" pitchFamily="18" charset="0"/>
              </a:rPr>
              <a:t>of </a:t>
            </a:r>
          </a:p>
          <a:p>
            <a:pPr algn="ctr"/>
            <a:r>
              <a:rPr lang="en-US" sz="2000" dirty="0">
                <a:latin typeface="Times New Roman" panose="02020603050405020304" pitchFamily="18" charset="0"/>
                <a:cs typeface="Times New Roman" panose="02020603050405020304" pitchFamily="18" charset="0"/>
              </a:rPr>
              <a:t>RANJITH REDDY K </a:t>
            </a:r>
          </a:p>
          <a:p>
            <a:pPr algn="ctr"/>
            <a:r>
              <a:rPr lang="en-US" sz="2000" dirty="0">
                <a:latin typeface="Times New Roman" panose="02020603050405020304" pitchFamily="18" charset="0"/>
                <a:cs typeface="Times New Roman" panose="02020603050405020304" pitchFamily="18" charset="0"/>
              </a:rPr>
              <a:t>(Assistant Professor) </a:t>
            </a:r>
            <a:endParaRPr lang="en-IN"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 By </a:t>
            </a:r>
          </a:p>
          <a:p>
            <a:pPr algn="ctr"/>
            <a:r>
              <a:rPr lang="en-US" sz="2000" dirty="0">
                <a:latin typeface="Times New Roman" panose="02020603050405020304" pitchFamily="18" charset="0"/>
                <a:cs typeface="Times New Roman" panose="02020603050405020304" pitchFamily="18" charset="0"/>
              </a:rPr>
              <a:t>CHOUHAN BHEEM SINGH (197R1A05K2)</a:t>
            </a:r>
          </a:p>
          <a:p>
            <a:pPr algn="ctr"/>
            <a:r>
              <a:rPr lang="en-US" sz="2000" dirty="0">
                <a:latin typeface="Times New Roman" panose="02020603050405020304" pitchFamily="18" charset="0"/>
                <a:cs typeface="Times New Roman" panose="02020603050405020304" pitchFamily="18" charset="0"/>
              </a:rPr>
              <a:t> DEVENDER DONADULA (197R1A05K5) </a:t>
            </a:r>
          </a:p>
          <a:p>
            <a:pPr algn="ctr"/>
            <a:r>
              <a:rPr lang="en-US" sz="2000" dirty="0">
                <a:latin typeface="Times New Roman" panose="02020603050405020304" pitchFamily="18" charset="0"/>
                <a:cs typeface="Times New Roman" panose="02020603050405020304" pitchFamily="18" charset="0"/>
              </a:rPr>
              <a:t>MUCHARLA VAMSHIDHAR REDDY (197R1A05N1) </a:t>
            </a:r>
          </a:p>
          <a:p>
            <a:pPr algn="ctr"/>
            <a:endParaRPr lang="en-US"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914C6229-14C1-6114-D568-4A81D77736E8}"/>
              </a:ext>
            </a:extLst>
          </p:cNvPr>
          <p:cNvPicPr>
            <a:picLocks noChangeAspect="1"/>
          </p:cNvPicPr>
          <p:nvPr/>
        </p:nvPicPr>
        <p:blipFill>
          <a:blip r:embed="rId2"/>
          <a:stretch>
            <a:fillRect/>
          </a:stretch>
        </p:blipFill>
        <p:spPr>
          <a:xfrm>
            <a:off x="838140" y="766732"/>
            <a:ext cx="1371719" cy="914479"/>
          </a:xfrm>
          <a:prstGeom prst="rect">
            <a:avLst/>
          </a:prstGeom>
        </p:spPr>
      </p:pic>
      <p:pic>
        <p:nvPicPr>
          <p:cNvPr id="9" name="Picture 8">
            <a:extLst>
              <a:ext uri="{FF2B5EF4-FFF2-40B4-BE49-F238E27FC236}">
                <a16:creationId xmlns:a16="http://schemas.microsoft.com/office/drawing/2014/main" id="{F74ACA74-F1D8-0BD9-1CE0-124093E6511A}"/>
              </a:ext>
            </a:extLst>
          </p:cNvPr>
          <p:cNvPicPr>
            <a:picLocks noChangeAspect="1"/>
          </p:cNvPicPr>
          <p:nvPr/>
        </p:nvPicPr>
        <p:blipFill>
          <a:blip r:embed="rId3"/>
          <a:stretch>
            <a:fillRect/>
          </a:stretch>
        </p:blipFill>
        <p:spPr>
          <a:xfrm>
            <a:off x="9731142" y="653129"/>
            <a:ext cx="1066892" cy="890093"/>
          </a:xfrm>
          <a:prstGeom prst="rect">
            <a:avLst/>
          </a:prstGeom>
        </p:spPr>
      </p:pic>
    </p:spTree>
    <p:extLst>
      <p:ext uri="{BB962C8B-B14F-4D97-AF65-F5344CB8AC3E}">
        <p14:creationId xmlns:p14="http://schemas.microsoft.com/office/powerpoint/2010/main" val="1464753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DC57C-54D0-18C7-7C50-73885E7E7343}"/>
              </a:ext>
            </a:extLst>
          </p:cNvPr>
          <p:cNvSpPr>
            <a:spLocks noGrp="1"/>
          </p:cNvSpPr>
          <p:nvPr>
            <p:ph type="title"/>
          </p:nvPr>
        </p:nvSpPr>
        <p:spPr>
          <a:xfrm>
            <a:off x="1420529" y="587852"/>
            <a:ext cx="9601196" cy="490533"/>
          </a:xfrm>
        </p:spPr>
        <p:txBody>
          <a:bodyPr>
            <a:normAutofit fontScale="90000"/>
          </a:bodyPr>
          <a:lstStyle/>
          <a:p>
            <a:r>
              <a:rPr lang="en-IN" dirty="0"/>
              <a:t>CLASS DIAGRAM</a:t>
            </a:r>
          </a:p>
        </p:txBody>
      </p:sp>
      <p:pic>
        <p:nvPicPr>
          <p:cNvPr id="4" name="Picture 3">
            <a:extLst>
              <a:ext uri="{FF2B5EF4-FFF2-40B4-BE49-F238E27FC236}">
                <a16:creationId xmlns:a16="http://schemas.microsoft.com/office/drawing/2014/main" id="{CEC20FB1-8E88-EADE-C2CE-C8AF66A368D7}"/>
              </a:ext>
            </a:extLst>
          </p:cNvPr>
          <p:cNvPicPr>
            <a:picLocks noChangeAspect="1"/>
          </p:cNvPicPr>
          <p:nvPr/>
        </p:nvPicPr>
        <p:blipFill>
          <a:blip r:embed="rId2"/>
          <a:stretch>
            <a:fillRect/>
          </a:stretch>
        </p:blipFill>
        <p:spPr>
          <a:xfrm>
            <a:off x="2219373" y="1316334"/>
            <a:ext cx="8003508" cy="4551904"/>
          </a:xfrm>
          <a:prstGeom prst="rect">
            <a:avLst/>
          </a:prstGeom>
        </p:spPr>
      </p:pic>
    </p:spTree>
    <p:extLst>
      <p:ext uri="{BB962C8B-B14F-4D97-AF65-F5344CB8AC3E}">
        <p14:creationId xmlns:p14="http://schemas.microsoft.com/office/powerpoint/2010/main" val="1481769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8447A-FE64-2B7B-4C6B-3352BF2FEE9B}"/>
              </a:ext>
            </a:extLst>
          </p:cNvPr>
          <p:cNvSpPr>
            <a:spLocks noGrp="1"/>
          </p:cNvSpPr>
          <p:nvPr>
            <p:ph type="title"/>
          </p:nvPr>
        </p:nvSpPr>
        <p:spPr>
          <a:xfrm>
            <a:off x="1295402" y="606747"/>
            <a:ext cx="9601196" cy="471283"/>
          </a:xfrm>
        </p:spPr>
        <p:txBody>
          <a:bodyPr>
            <a:normAutofit fontScale="90000"/>
          </a:bodyPr>
          <a:lstStyle/>
          <a:p>
            <a:r>
              <a:rPr lang="en-IN" dirty="0"/>
              <a:t>SEQUENCE DIAGARM</a:t>
            </a:r>
          </a:p>
        </p:txBody>
      </p:sp>
      <p:pic>
        <p:nvPicPr>
          <p:cNvPr id="4" name="Picture 3">
            <a:extLst>
              <a:ext uri="{FF2B5EF4-FFF2-40B4-BE49-F238E27FC236}">
                <a16:creationId xmlns:a16="http://schemas.microsoft.com/office/drawing/2014/main" id="{C369AD64-C164-3C1F-7806-9AEF1A8609B5}"/>
              </a:ext>
            </a:extLst>
          </p:cNvPr>
          <p:cNvPicPr>
            <a:picLocks noChangeAspect="1"/>
          </p:cNvPicPr>
          <p:nvPr/>
        </p:nvPicPr>
        <p:blipFill>
          <a:blip r:embed="rId3"/>
          <a:stretch>
            <a:fillRect/>
          </a:stretch>
        </p:blipFill>
        <p:spPr>
          <a:xfrm>
            <a:off x="1366575" y="1300221"/>
            <a:ext cx="9787639" cy="4951032"/>
          </a:xfrm>
          <a:prstGeom prst="rect">
            <a:avLst/>
          </a:prstGeom>
        </p:spPr>
      </p:pic>
    </p:spTree>
    <p:extLst>
      <p:ext uri="{BB962C8B-B14F-4D97-AF65-F5344CB8AC3E}">
        <p14:creationId xmlns:p14="http://schemas.microsoft.com/office/powerpoint/2010/main" val="2115789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B94A-4728-DBDD-5113-3B8D9F3BFA47}"/>
              </a:ext>
            </a:extLst>
          </p:cNvPr>
          <p:cNvSpPr>
            <a:spLocks noGrp="1"/>
          </p:cNvSpPr>
          <p:nvPr>
            <p:ph type="title"/>
          </p:nvPr>
        </p:nvSpPr>
        <p:spPr>
          <a:xfrm>
            <a:off x="1295402" y="654873"/>
            <a:ext cx="9601196" cy="500159"/>
          </a:xfrm>
        </p:spPr>
        <p:txBody>
          <a:bodyPr>
            <a:normAutofit fontScale="90000"/>
          </a:bodyPr>
          <a:lstStyle/>
          <a:p>
            <a:r>
              <a:rPr lang="en-IN" dirty="0"/>
              <a:t>ACTIVITY DIAGRAM</a:t>
            </a:r>
          </a:p>
        </p:txBody>
      </p:sp>
      <p:pic>
        <p:nvPicPr>
          <p:cNvPr id="4098" name="Picture 2">
            <a:extLst>
              <a:ext uri="{FF2B5EF4-FFF2-40B4-BE49-F238E27FC236}">
                <a16:creationId xmlns:a16="http://schemas.microsoft.com/office/drawing/2014/main" id="{7A8FAADE-6D03-B39A-DB5A-A9FBA0160110}"/>
              </a:ext>
            </a:extLst>
          </p:cNvPr>
          <p:cNvPicPr>
            <a:picLocks noChangeAspect="1" noChangeArrowheads="1"/>
          </p:cNvPicPr>
          <p:nvPr/>
        </p:nvPicPr>
        <p:blipFill>
          <a:blip r:embed="rId2"/>
          <a:srcRect/>
          <a:stretch/>
        </p:blipFill>
        <p:spPr bwMode="auto">
          <a:xfrm>
            <a:off x="2974312" y="1155033"/>
            <a:ext cx="6521380" cy="504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9097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7BFCF-1F78-DAD4-5470-D7BFB6BDFD47}"/>
              </a:ext>
            </a:extLst>
          </p:cNvPr>
          <p:cNvSpPr>
            <a:spLocks noGrp="1"/>
          </p:cNvSpPr>
          <p:nvPr>
            <p:ph type="title"/>
          </p:nvPr>
        </p:nvSpPr>
        <p:spPr>
          <a:xfrm>
            <a:off x="1295402" y="982132"/>
            <a:ext cx="9601196" cy="816851"/>
          </a:xfrm>
        </p:spPr>
        <p:txBody>
          <a:bodyPr/>
          <a:lstStyle/>
          <a:p>
            <a:r>
              <a:rPr lang="en-IN" b="1" u="sng" dirty="0">
                <a:latin typeface="Times New Roman" panose="02020603050405020304" pitchFamily="18" charset="0"/>
                <a:cs typeface="Times New Roman" panose="02020603050405020304" pitchFamily="18" charset="0"/>
              </a:rPr>
              <a:t>REQUIREMENTS</a:t>
            </a:r>
          </a:p>
        </p:txBody>
      </p:sp>
      <p:sp>
        <p:nvSpPr>
          <p:cNvPr id="3" name="Content Placeholder 2">
            <a:extLst>
              <a:ext uri="{FF2B5EF4-FFF2-40B4-BE49-F238E27FC236}">
                <a16:creationId xmlns:a16="http://schemas.microsoft.com/office/drawing/2014/main" id="{35764C55-03A1-9240-2343-63E4AB12E71D}"/>
              </a:ext>
            </a:extLst>
          </p:cNvPr>
          <p:cNvSpPr>
            <a:spLocks noGrp="1"/>
          </p:cNvSpPr>
          <p:nvPr>
            <p:ph idx="1"/>
          </p:nvPr>
        </p:nvSpPr>
        <p:spPr>
          <a:xfrm>
            <a:off x="1295401" y="1898374"/>
            <a:ext cx="9601196" cy="3977494"/>
          </a:xfrm>
        </p:spPr>
        <p:txBody>
          <a:bodyPr/>
          <a:lstStyle/>
          <a:p>
            <a:pPr marL="0" indent="0">
              <a:buNone/>
            </a:pPr>
            <a:r>
              <a:rPr lang="en-US" b="1" u="sng" dirty="0"/>
              <a:t>HARDWARE REQUIREMENTS: </a:t>
            </a:r>
            <a:endParaRPr lang="en-US" dirty="0"/>
          </a:p>
          <a:p>
            <a:pPr>
              <a:buFont typeface="Wingdings" panose="05000000000000000000" pitchFamily="2" charset="2"/>
              <a:buChar char="Ø"/>
            </a:pPr>
            <a:r>
              <a:rPr lang="en-US" dirty="0"/>
              <a:t> </a:t>
            </a:r>
            <a:r>
              <a:rPr lang="en-US" dirty="0">
                <a:latin typeface="Times New Roman" panose="02020603050405020304" pitchFamily="18" charset="0"/>
                <a:cs typeface="Times New Roman" panose="02020603050405020304" pitchFamily="18" charset="0"/>
              </a:rPr>
              <a:t>System : Pentium IV 2.4 GHz and Higher</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Hard Disk : 4 GB.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Ram : 512 Mb and higher </a:t>
            </a:r>
          </a:p>
        </p:txBody>
      </p:sp>
    </p:spTree>
    <p:extLst>
      <p:ext uri="{BB962C8B-B14F-4D97-AF65-F5344CB8AC3E}">
        <p14:creationId xmlns:p14="http://schemas.microsoft.com/office/powerpoint/2010/main" val="2029226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40C90-D7EC-BD85-BBFB-C103B5A5553C}"/>
              </a:ext>
            </a:extLst>
          </p:cNvPr>
          <p:cNvSpPr>
            <a:spLocks noGrp="1"/>
          </p:cNvSpPr>
          <p:nvPr>
            <p:ph type="title"/>
          </p:nvPr>
        </p:nvSpPr>
        <p:spPr>
          <a:xfrm>
            <a:off x="1295402" y="982132"/>
            <a:ext cx="9601196" cy="946059"/>
          </a:xfrm>
        </p:spPr>
        <p:txBody>
          <a:bodyPr/>
          <a:lstStyle/>
          <a:p>
            <a:r>
              <a:rPr lang="en-IN" b="1" u="sng">
                <a:latin typeface="Times New Roman" panose="02020603050405020304" pitchFamily="18" charset="0"/>
                <a:cs typeface="Times New Roman" panose="02020603050405020304" pitchFamily="18" charset="0"/>
              </a:rPr>
              <a:t>REQUIREMENTS</a:t>
            </a:r>
            <a:endParaRPr lang="en-IN"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8C350CB-D692-BB2C-870E-C55FB4364628}"/>
              </a:ext>
            </a:extLst>
          </p:cNvPr>
          <p:cNvSpPr>
            <a:spLocks noGrp="1"/>
          </p:cNvSpPr>
          <p:nvPr>
            <p:ph idx="1"/>
          </p:nvPr>
        </p:nvSpPr>
        <p:spPr>
          <a:xfrm>
            <a:off x="1295401" y="2126974"/>
            <a:ext cx="9601196" cy="3748894"/>
          </a:xfrm>
        </p:spPr>
        <p:txBody>
          <a:bodyPr/>
          <a:lstStyle/>
          <a:p>
            <a:pPr marL="0" indent="0">
              <a:buNone/>
            </a:pPr>
            <a:r>
              <a:rPr lang="en-US" b="1" u="sng" dirty="0">
                <a:latin typeface="Times New Roman" panose="02020603050405020304" pitchFamily="18" charset="0"/>
                <a:cs typeface="Times New Roman" panose="02020603050405020304" pitchFamily="18" charset="0"/>
              </a:rPr>
              <a:t>SOFTWARE REQUIREMENTS: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Operating System : Windows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Coding Language : Python 3.7</a:t>
            </a:r>
          </a:p>
          <a:p>
            <a:pPr marL="0" indent="0">
              <a:buNone/>
            </a:pPr>
            <a:endParaRPr lang="en-IN" dirty="0"/>
          </a:p>
        </p:txBody>
      </p:sp>
    </p:spTree>
    <p:extLst>
      <p:ext uri="{BB962C8B-B14F-4D97-AF65-F5344CB8AC3E}">
        <p14:creationId xmlns:p14="http://schemas.microsoft.com/office/powerpoint/2010/main" val="2589078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BA376-3057-4D1F-9849-7E1079F7D479}"/>
              </a:ext>
            </a:extLst>
          </p:cNvPr>
          <p:cNvSpPr>
            <a:spLocks noGrp="1"/>
          </p:cNvSpPr>
          <p:nvPr>
            <p:ph type="title"/>
          </p:nvPr>
        </p:nvSpPr>
        <p:spPr/>
        <p:txBody>
          <a:bodyPr/>
          <a:lstStyle/>
          <a:p>
            <a:r>
              <a:rPr lang="en-US" b="1" u="sng" dirty="0">
                <a:latin typeface="Times New Roman" panose="02020603050405020304" pitchFamily="18" charset="0"/>
                <a:ea typeface="Yu Gothic Light" panose="020B0300000000000000" pitchFamily="34" charset="-128"/>
                <a:cs typeface="Times New Roman" panose="02020603050405020304" pitchFamily="18" charset="0"/>
              </a:rPr>
              <a:t>IMPLEMENTATION</a:t>
            </a:r>
            <a:endParaRPr lang="en-IN" b="1" u="sng" dirty="0">
              <a:latin typeface="Times New Roman" panose="02020603050405020304" pitchFamily="18" charset="0"/>
              <a:ea typeface="Yu Gothic Light" panose="020B0300000000000000" pitchFamily="34" charset="-128"/>
              <a:cs typeface="Times New Roman" panose="02020603050405020304" pitchFamily="18" charset="0"/>
            </a:endParaRPr>
          </a:p>
        </p:txBody>
      </p:sp>
      <p:sp>
        <p:nvSpPr>
          <p:cNvPr id="3" name="Content Placeholder 2">
            <a:extLst>
              <a:ext uri="{FF2B5EF4-FFF2-40B4-BE49-F238E27FC236}">
                <a16:creationId xmlns:a16="http://schemas.microsoft.com/office/drawing/2014/main" id="{1E6D7F0D-AF38-8B69-87DA-4D685C02F702}"/>
              </a:ext>
            </a:extLst>
          </p:cNvPr>
          <p:cNvSpPr>
            <a:spLocks noGrp="1"/>
          </p:cNvSpPr>
          <p:nvPr>
            <p:ph idx="1"/>
          </p:nvPr>
        </p:nvSpPr>
        <p:spPr>
          <a:xfrm>
            <a:off x="1295401" y="2100105"/>
            <a:ext cx="9601196" cy="3775763"/>
          </a:xfrm>
        </p:spPr>
        <p:txBody>
          <a:bodyPr>
            <a:normAutofit fontScale="25000" lnSpcReduction="20000"/>
          </a:bodyPr>
          <a:lstStyle/>
          <a:p>
            <a:pPr marL="0" indent="0">
              <a:spcBef>
                <a:spcPts val="380"/>
              </a:spcBef>
              <a:buNone/>
              <a:tabLst>
                <a:tab pos="2081530" algn="l"/>
              </a:tabLst>
            </a:pPr>
            <a:r>
              <a:rPr lang="en-US" sz="4800" b="1" dirty="0">
                <a:effectLst/>
                <a:latin typeface="Times New Roman" panose="02020603050405020304" pitchFamily="18" charset="0"/>
                <a:ea typeface="Times New Roman" panose="02020603050405020304" pitchFamily="18" charset="0"/>
              </a:rPr>
              <a:t>SAMPLE CODE</a:t>
            </a:r>
            <a:endParaRPr lang="en-IN" sz="4800" dirty="0">
              <a:effectLst/>
              <a:latin typeface="Times New Roman" panose="02020603050405020304" pitchFamily="18" charset="0"/>
              <a:ea typeface="Times New Roman" panose="02020603050405020304" pitchFamily="18" charset="0"/>
            </a:endParaRPr>
          </a:p>
          <a:p>
            <a:pPr marL="0" indent="0">
              <a:spcBef>
                <a:spcPts val="380"/>
              </a:spcBef>
              <a:buNone/>
              <a:tabLst>
                <a:tab pos="2081530" algn="l"/>
              </a:tabLst>
            </a:pPr>
            <a:r>
              <a:rPr lang="en-US" sz="4800" dirty="0">
                <a:effectLst/>
                <a:latin typeface="Times New Roman" panose="02020603050405020304" pitchFamily="18" charset="0"/>
                <a:ea typeface="Times New Roman" panose="02020603050405020304" pitchFamily="18" charset="0"/>
              </a:rPr>
              <a:t> </a:t>
            </a:r>
            <a:r>
              <a:rPr lang="en-US" sz="4800" b="1" dirty="0">
                <a:effectLst/>
                <a:latin typeface="Times New Roman" panose="02020603050405020304" pitchFamily="18" charset="0"/>
                <a:ea typeface="Times New Roman" panose="02020603050405020304" pitchFamily="18" charset="0"/>
              </a:rPr>
              <a:t>IMPORT STATEMENTS</a:t>
            </a:r>
            <a:endParaRPr lang="en-IN" sz="48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4800" b="1" dirty="0">
                <a:effectLst/>
                <a:latin typeface="Times New Roman" panose="02020603050405020304" pitchFamily="18" charset="0"/>
                <a:ea typeface="Times New Roman" panose="02020603050405020304" pitchFamily="18" charset="0"/>
              </a:rPr>
              <a:t> </a:t>
            </a:r>
            <a:r>
              <a:rPr lang="en-US" sz="4800" dirty="0">
                <a:effectLst/>
                <a:latin typeface="Times New Roman" panose="02020603050405020304" pitchFamily="18" charset="0"/>
                <a:ea typeface="Times New Roman" panose="02020603050405020304" pitchFamily="18" charset="0"/>
              </a:rPr>
              <a:t>from </a:t>
            </a:r>
            <a:r>
              <a:rPr lang="en-US" sz="4800" dirty="0" err="1">
                <a:effectLst/>
                <a:latin typeface="Times New Roman" panose="02020603050405020304" pitchFamily="18" charset="0"/>
                <a:ea typeface="Times New Roman" panose="02020603050405020304" pitchFamily="18" charset="0"/>
              </a:rPr>
              <a:t>tkinter</a:t>
            </a:r>
            <a:r>
              <a:rPr lang="en-US" sz="4800" dirty="0">
                <a:effectLst/>
                <a:latin typeface="Times New Roman" panose="02020603050405020304" pitchFamily="18" charset="0"/>
                <a:ea typeface="Times New Roman" panose="02020603050405020304" pitchFamily="18" charset="0"/>
              </a:rPr>
              <a:t> import </a:t>
            </a:r>
            <a:r>
              <a:rPr lang="en-US" sz="4800" dirty="0" err="1">
                <a:effectLst/>
                <a:latin typeface="Times New Roman" panose="02020603050405020304" pitchFamily="18" charset="0"/>
                <a:ea typeface="Times New Roman" panose="02020603050405020304" pitchFamily="18" charset="0"/>
              </a:rPr>
              <a:t>messagebox</a:t>
            </a:r>
            <a:endParaRPr lang="en-IN" sz="48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4800" dirty="0">
                <a:effectLst/>
                <a:latin typeface="Times New Roman" panose="02020603050405020304" pitchFamily="18" charset="0"/>
                <a:ea typeface="Times New Roman" panose="02020603050405020304" pitchFamily="18" charset="0"/>
              </a:rPr>
              <a:t>from </a:t>
            </a:r>
            <a:r>
              <a:rPr lang="en-US" sz="4800" dirty="0" err="1">
                <a:effectLst/>
                <a:latin typeface="Times New Roman" panose="02020603050405020304" pitchFamily="18" charset="0"/>
                <a:ea typeface="Times New Roman" panose="02020603050405020304" pitchFamily="18" charset="0"/>
              </a:rPr>
              <a:t>tkinter</a:t>
            </a:r>
            <a:r>
              <a:rPr lang="en-US" sz="4800" dirty="0">
                <a:effectLst/>
                <a:latin typeface="Times New Roman" panose="02020603050405020304" pitchFamily="18" charset="0"/>
                <a:ea typeface="Times New Roman" panose="02020603050405020304" pitchFamily="18" charset="0"/>
              </a:rPr>
              <a:t> import *</a:t>
            </a:r>
            <a:endParaRPr lang="en-IN" sz="48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4800" dirty="0">
                <a:effectLst/>
                <a:latin typeface="Times New Roman" panose="02020603050405020304" pitchFamily="18" charset="0"/>
                <a:ea typeface="Times New Roman" panose="02020603050405020304" pitchFamily="18" charset="0"/>
              </a:rPr>
              <a:t>from </a:t>
            </a:r>
            <a:r>
              <a:rPr lang="en-US" sz="4800" dirty="0" err="1">
                <a:effectLst/>
                <a:latin typeface="Times New Roman" panose="02020603050405020304" pitchFamily="18" charset="0"/>
                <a:ea typeface="Times New Roman" panose="02020603050405020304" pitchFamily="18" charset="0"/>
              </a:rPr>
              <a:t>tkinter</a:t>
            </a:r>
            <a:r>
              <a:rPr lang="en-US" sz="4800" dirty="0">
                <a:effectLst/>
                <a:latin typeface="Times New Roman" panose="02020603050405020304" pitchFamily="18" charset="0"/>
                <a:ea typeface="Times New Roman" panose="02020603050405020304" pitchFamily="18" charset="0"/>
              </a:rPr>
              <a:t> import </a:t>
            </a:r>
            <a:r>
              <a:rPr lang="en-US" sz="4800" dirty="0" err="1">
                <a:effectLst/>
                <a:latin typeface="Times New Roman" panose="02020603050405020304" pitchFamily="18" charset="0"/>
                <a:ea typeface="Times New Roman" panose="02020603050405020304" pitchFamily="18" charset="0"/>
              </a:rPr>
              <a:t>simpledialog</a:t>
            </a:r>
            <a:endParaRPr lang="en-IN" sz="48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4800" dirty="0">
                <a:effectLst/>
                <a:latin typeface="Times New Roman" panose="02020603050405020304" pitchFamily="18" charset="0"/>
                <a:ea typeface="Times New Roman" panose="02020603050405020304" pitchFamily="18" charset="0"/>
              </a:rPr>
              <a:t>import </a:t>
            </a:r>
            <a:r>
              <a:rPr lang="en-US" sz="4800" dirty="0" err="1">
                <a:effectLst/>
                <a:latin typeface="Times New Roman" panose="02020603050405020304" pitchFamily="18" charset="0"/>
                <a:ea typeface="Times New Roman" panose="02020603050405020304" pitchFamily="18" charset="0"/>
              </a:rPr>
              <a:t>tkinter</a:t>
            </a:r>
            <a:endParaRPr lang="en-IN" sz="48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4800" dirty="0">
                <a:effectLst/>
                <a:latin typeface="Times New Roman" panose="02020603050405020304" pitchFamily="18" charset="0"/>
                <a:ea typeface="Times New Roman" panose="02020603050405020304" pitchFamily="18" charset="0"/>
              </a:rPr>
              <a:t>from </a:t>
            </a:r>
            <a:r>
              <a:rPr lang="en-US" sz="4800" dirty="0" err="1">
                <a:effectLst/>
                <a:latin typeface="Times New Roman" panose="02020603050405020304" pitchFamily="18" charset="0"/>
                <a:ea typeface="Times New Roman" panose="02020603050405020304" pitchFamily="18" charset="0"/>
              </a:rPr>
              <a:t>tkinter</a:t>
            </a:r>
            <a:r>
              <a:rPr lang="en-US" sz="4800" dirty="0">
                <a:effectLst/>
                <a:latin typeface="Times New Roman" panose="02020603050405020304" pitchFamily="18" charset="0"/>
                <a:ea typeface="Times New Roman" panose="02020603050405020304" pitchFamily="18" charset="0"/>
              </a:rPr>
              <a:t> import </a:t>
            </a:r>
            <a:r>
              <a:rPr lang="en-US" sz="4800" dirty="0" err="1">
                <a:effectLst/>
                <a:latin typeface="Times New Roman" panose="02020603050405020304" pitchFamily="18" charset="0"/>
                <a:ea typeface="Times New Roman" panose="02020603050405020304" pitchFamily="18" charset="0"/>
              </a:rPr>
              <a:t>filedialog</a:t>
            </a:r>
            <a:endParaRPr lang="en-IN" sz="48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4800" dirty="0">
                <a:effectLst/>
                <a:latin typeface="Times New Roman" panose="02020603050405020304" pitchFamily="18" charset="0"/>
                <a:ea typeface="Times New Roman" panose="02020603050405020304" pitchFamily="18" charset="0"/>
              </a:rPr>
              <a:t>import </a:t>
            </a:r>
            <a:r>
              <a:rPr lang="en-US" sz="4800" dirty="0" err="1">
                <a:effectLst/>
                <a:latin typeface="Times New Roman" panose="02020603050405020304" pitchFamily="18" charset="0"/>
                <a:ea typeface="Times New Roman" panose="02020603050405020304" pitchFamily="18" charset="0"/>
              </a:rPr>
              <a:t>matplotlib.pyplot</a:t>
            </a:r>
            <a:r>
              <a:rPr lang="en-US" sz="4800" dirty="0">
                <a:effectLst/>
                <a:latin typeface="Times New Roman" panose="02020603050405020304" pitchFamily="18" charset="0"/>
                <a:ea typeface="Times New Roman" panose="02020603050405020304" pitchFamily="18" charset="0"/>
              </a:rPr>
              <a:t> as </a:t>
            </a:r>
            <a:r>
              <a:rPr lang="en-US" sz="4800" dirty="0" err="1">
                <a:effectLst/>
                <a:latin typeface="Times New Roman" panose="02020603050405020304" pitchFamily="18" charset="0"/>
                <a:ea typeface="Times New Roman" panose="02020603050405020304" pitchFamily="18" charset="0"/>
              </a:rPr>
              <a:t>plt</a:t>
            </a:r>
            <a:endParaRPr lang="en-IN" sz="48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4800" dirty="0">
                <a:effectLst/>
                <a:latin typeface="Times New Roman" panose="02020603050405020304" pitchFamily="18" charset="0"/>
                <a:ea typeface="Times New Roman" panose="02020603050405020304" pitchFamily="18" charset="0"/>
              </a:rPr>
              <a:t>from </a:t>
            </a:r>
            <a:r>
              <a:rPr lang="en-US" sz="4800" dirty="0" err="1">
                <a:effectLst/>
                <a:latin typeface="Times New Roman" panose="02020603050405020304" pitchFamily="18" charset="0"/>
                <a:ea typeface="Times New Roman" panose="02020603050405020304" pitchFamily="18" charset="0"/>
              </a:rPr>
              <a:t>tkinter.filedialog</a:t>
            </a:r>
            <a:r>
              <a:rPr lang="en-US" sz="4800" dirty="0">
                <a:effectLst/>
                <a:latin typeface="Times New Roman" panose="02020603050405020304" pitchFamily="18" charset="0"/>
                <a:ea typeface="Times New Roman" panose="02020603050405020304" pitchFamily="18" charset="0"/>
              </a:rPr>
              <a:t> import </a:t>
            </a:r>
            <a:r>
              <a:rPr lang="en-US" sz="4800" dirty="0" err="1">
                <a:effectLst/>
                <a:latin typeface="Times New Roman" panose="02020603050405020304" pitchFamily="18" charset="0"/>
                <a:ea typeface="Times New Roman" panose="02020603050405020304" pitchFamily="18" charset="0"/>
              </a:rPr>
              <a:t>askopenfilename</a:t>
            </a:r>
            <a:endParaRPr lang="en-IN" sz="48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4800" dirty="0">
                <a:effectLst/>
                <a:latin typeface="Times New Roman" panose="02020603050405020304" pitchFamily="18" charset="0"/>
                <a:ea typeface="Times New Roman" panose="02020603050405020304" pitchFamily="18" charset="0"/>
              </a:rPr>
              <a:t>import </a:t>
            </a:r>
            <a:r>
              <a:rPr lang="en-US" sz="4800" dirty="0" err="1">
                <a:effectLst/>
                <a:latin typeface="Times New Roman" panose="02020603050405020304" pitchFamily="18" charset="0"/>
                <a:ea typeface="Times New Roman" panose="02020603050405020304" pitchFamily="18" charset="0"/>
              </a:rPr>
              <a:t>numpy</a:t>
            </a:r>
            <a:r>
              <a:rPr lang="en-US" sz="4800" dirty="0">
                <a:effectLst/>
                <a:latin typeface="Times New Roman" panose="02020603050405020304" pitchFamily="18" charset="0"/>
                <a:ea typeface="Times New Roman" panose="02020603050405020304" pitchFamily="18" charset="0"/>
              </a:rPr>
              <a:t> as np </a:t>
            </a:r>
            <a:endParaRPr lang="en-IN" sz="48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4800" dirty="0">
                <a:effectLst/>
                <a:latin typeface="Times New Roman" panose="02020603050405020304" pitchFamily="18" charset="0"/>
                <a:ea typeface="Times New Roman" panose="02020603050405020304" pitchFamily="18" charset="0"/>
              </a:rPr>
              <a:t>import pandas as pd </a:t>
            </a:r>
            <a:endParaRPr lang="en-IN" sz="4800" dirty="0">
              <a:effectLst/>
              <a:latin typeface="Times New Roman" panose="02020603050405020304" pitchFamily="18" charset="0"/>
              <a:ea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73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3B5792-471F-8E0F-9843-57840B7658B1}"/>
              </a:ext>
            </a:extLst>
          </p:cNvPr>
          <p:cNvSpPr>
            <a:spLocks noGrp="1"/>
          </p:cNvSpPr>
          <p:nvPr>
            <p:ph idx="1"/>
          </p:nvPr>
        </p:nvSpPr>
        <p:spPr>
          <a:xfrm>
            <a:off x="1215851" y="793820"/>
            <a:ext cx="9680746" cy="5082048"/>
          </a:xfrm>
        </p:spPr>
        <p:txBody>
          <a:bodyPr>
            <a:normAutofit fontScale="32500" lnSpcReduction="20000"/>
          </a:bodyPr>
          <a:lstStyle/>
          <a:p>
            <a:pPr marL="0" indent="0">
              <a:lnSpc>
                <a:spcPct val="150000"/>
              </a:lnSpc>
              <a:spcBef>
                <a:spcPts val="380"/>
              </a:spcBef>
              <a:buNone/>
              <a:tabLst>
                <a:tab pos="2081530" algn="l"/>
              </a:tabLst>
            </a:pPr>
            <a:r>
              <a:rPr lang="en-US" sz="3700" b="1" dirty="0">
                <a:effectLst/>
                <a:latin typeface="Times New Roman" panose="02020603050405020304" pitchFamily="18" charset="0"/>
                <a:ea typeface="Times New Roman" panose="02020603050405020304" pitchFamily="18" charset="0"/>
              </a:rPr>
              <a:t>MAIN PROGRAM</a:t>
            </a:r>
            <a:endParaRPr lang="en-IN" sz="37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3700" dirty="0">
                <a:effectLst/>
                <a:latin typeface="Times New Roman" panose="02020603050405020304" pitchFamily="18" charset="0"/>
                <a:ea typeface="Times New Roman" panose="02020603050405020304" pitchFamily="18" charset="0"/>
              </a:rPr>
              <a:t> main = </a:t>
            </a:r>
            <a:r>
              <a:rPr lang="en-US" sz="3700" dirty="0" err="1">
                <a:effectLst/>
                <a:latin typeface="Times New Roman" panose="02020603050405020304" pitchFamily="18" charset="0"/>
                <a:ea typeface="Times New Roman" panose="02020603050405020304" pitchFamily="18" charset="0"/>
              </a:rPr>
              <a:t>tkinter.Tk</a:t>
            </a:r>
            <a:r>
              <a:rPr lang="en-US" sz="3700" dirty="0">
                <a:effectLst/>
                <a:latin typeface="Times New Roman" panose="02020603050405020304" pitchFamily="18" charset="0"/>
                <a:ea typeface="Times New Roman" panose="02020603050405020304" pitchFamily="18" charset="0"/>
              </a:rPr>
              <a:t>()</a:t>
            </a:r>
            <a:endParaRPr lang="en-IN" sz="37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3700" dirty="0" err="1">
                <a:effectLst/>
                <a:latin typeface="Times New Roman" panose="02020603050405020304" pitchFamily="18" charset="0"/>
                <a:ea typeface="Times New Roman" panose="02020603050405020304" pitchFamily="18" charset="0"/>
              </a:rPr>
              <a:t>main.title</a:t>
            </a:r>
            <a:r>
              <a:rPr lang="en-US" sz="3700" dirty="0">
                <a:effectLst/>
                <a:latin typeface="Times New Roman" panose="02020603050405020304" pitchFamily="18" charset="0"/>
                <a:ea typeface="Times New Roman" panose="02020603050405020304" pitchFamily="18" charset="0"/>
              </a:rPr>
              <a:t>("Spammer detection and Fake user identification on social networks") #designing main screen</a:t>
            </a:r>
            <a:endParaRPr lang="en-IN" sz="37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3700" dirty="0" err="1">
                <a:effectLst/>
                <a:latin typeface="Times New Roman" panose="02020603050405020304" pitchFamily="18" charset="0"/>
                <a:ea typeface="Times New Roman" panose="02020603050405020304" pitchFamily="18" charset="0"/>
              </a:rPr>
              <a:t>main.geometry</a:t>
            </a:r>
            <a:r>
              <a:rPr lang="en-US" sz="3700" dirty="0">
                <a:effectLst/>
                <a:latin typeface="Times New Roman" panose="02020603050405020304" pitchFamily="18" charset="0"/>
                <a:ea typeface="Times New Roman" panose="02020603050405020304" pitchFamily="18" charset="0"/>
              </a:rPr>
              <a:t>("1300x1200")</a:t>
            </a:r>
            <a:endParaRPr lang="en-IN" sz="37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3700" dirty="0">
                <a:effectLst/>
                <a:latin typeface="Times New Roman" panose="02020603050405020304" pitchFamily="18" charset="0"/>
                <a:ea typeface="Times New Roman" panose="02020603050405020304" pitchFamily="18" charset="0"/>
              </a:rPr>
              <a:t> global filename</a:t>
            </a:r>
            <a:endParaRPr lang="en-IN" sz="37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3700" dirty="0">
                <a:effectLst/>
                <a:latin typeface="Times New Roman" panose="02020603050405020304" pitchFamily="18" charset="0"/>
                <a:ea typeface="Times New Roman" panose="02020603050405020304" pitchFamily="18" charset="0"/>
              </a:rPr>
              <a:t>global classifier</a:t>
            </a:r>
            <a:endParaRPr lang="en-IN" sz="37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3700" dirty="0">
                <a:effectLst/>
                <a:latin typeface="Times New Roman" panose="02020603050405020304" pitchFamily="18" charset="0"/>
                <a:ea typeface="Times New Roman" panose="02020603050405020304" pitchFamily="18" charset="0"/>
              </a:rPr>
              <a:t>global </a:t>
            </a:r>
            <a:r>
              <a:rPr lang="en-US" sz="3700" dirty="0" err="1">
                <a:effectLst/>
                <a:latin typeface="Times New Roman" panose="02020603050405020304" pitchFamily="18" charset="0"/>
                <a:ea typeface="Times New Roman" panose="02020603050405020304" pitchFamily="18" charset="0"/>
              </a:rPr>
              <a:t>cvv</a:t>
            </a:r>
            <a:endParaRPr lang="en-IN" sz="37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3700" dirty="0">
                <a:effectLst/>
                <a:latin typeface="Times New Roman" panose="02020603050405020304" pitchFamily="18" charset="0"/>
                <a:ea typeface="Times New Roman" panose="02020603050405020304" pitchFamily="18" charset="0"/>
              </a:rPr>
              <a:t>global </a:t>
            </a:r>
            <a:r>
              <a:rPr lang="en-US" sz="3700" dirty="0" err="1">
                <a:effectLst/>
                <a:latin typeface="Times New Roman" panose="02020603050405020304" pitchFamily="18" charset="0"/>
                <a:ea typeface="Times New Roman" panose="02020603050405020304" pitchFamily="18" charset="0"/>
              </a:rPr>
              <a:t>total,fake_acc,spam_acc</a:t>
            </a:r>
            <a:endParaRPr lang="en-IN" sz="37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3700" dirty="0">
                <a:effectLst/>
                <a:latin typeface="Times New Roman" panose="02020603050405020304" pitchFamily="18" charset="0"/>
                <a:ea typeface="Times New Roman" panose="02020603050405020304" pitchFamily="18" charset="0"/>
              </a:rPr>
              <a:t>    def </a:t>
            </a:r>
            <a:r>
              <a:rPr lang="en-US" sz="3700" dirty="0" err="1">
                <a:effectLst/>
                <a:latin typeface="Times New Roman" panose="02020603050405020304" pitchFamily="18" charset="0"/>
                <a:ea typeface="Times New Roman" panose="02020603050405020304" pitchFamily="18" charset="0"/>
              </a:rPr>
              <a:t>process_text</a:t>
            </a:r>
            <a:r>
              <a:rPr lang="en-US" sz="3700" dirty="0">
                <a:effectLst/>
                <a:latin typeface="Times New Roman" panose="02020603050405020304" pitchFamily="18" charset="0"/>
                <a:ea typeface="Times New Roman" panose="02020603050405020304" pitchFamily="18" charset="0"/>
              </a:rPr>
              <a:t>(text):</a:t>
            </a:r>
            <a:endParaRPr lang="en-IN" sz="37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spcAft>
                <a:spcPts val="0"/>
              </a:spcAft>
              <a:buNone/>
              <a:tabLst>
                <a:tab pos="2081530" algn="l"/>
              </a:tabLst>
            </a:pP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nopunc</a:t>
            </a:r>
            <a:r>
              <a:rPr lang="en-US" sz="3700" dirty="0">
                <a:effectLst/>
                <a:latin typeface="Times New Roman" panose="02020603050405020304" pitchFamily="18" charset="0"/>
                <a:ea typeface="Times New Roman" panose="02020603050405020304" pitchFamily="18" charset="0"/>
              </a:rPr>
              <a:t> = [char for char in text if char not in </a:t>
            </a:r>
            <a:r>
              <a:rPr lang="en-US" sz="3700" dirty="0" err="1">
                <a:effectLst/>
                <a:latin typeface="Times New Roman" panose="02020603050405020304" pitchFamily="18" charset="0"/>
                <a:ea typeface="Times New Roman" panose="02020603050405020304" pitchFamily="18" charset="0"/>
              </a:rPr>
              <a:t>string.punctuation</a:t>
            </a:r>
            <a:r>
              <a:rPr lang="en-US" sz="3700" dirty="0">
                <a:effectLst/>
                <a:latin typeface="Times New Roman" panose="02020603050405020304" pitchFamily="18" charset="0"/>
                <a:ea typeface="Times New Roman" panose="02020603050405020304" pitchFamily="18" charset="0"/>
              </a:rPr>
              <a:t>]</a:t>
            </a:r>
            <a:endParaRPr lang="en-IN" sz="37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spcAft>
                <a:spcPts val="0"/>
              </a:spcAft>
              <a:buNone/>
              <a:tabLst>
                <a:tab pos="2081530" algn="l"/>
              </a:tabLst>
            </a:pP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nopunc</a:t>
            </a:r>
            <a:r>
              <a:rPr lang="en-US" sz="3700" dirty="0">
                <a:effectLst/>
                <a:latin typeface="Times New Roman" panose="02020603050405020304" pitchFamily="18" charset="0"/>
                <a:ea typeface="Times New Roman" panose="02020603050405020304" pitchFamily="18" charset="0"/>
              </a:rPr>
              <a:t> = ''.join(</a:t>
            </a:r>
            <a:r>
              <a:rPr lang="en-US" sz="3700" dirty="0" err="1">
                <a:effectLst/>
                <a:latin typeface="Times New Roman" panose="02020603050405020304" pitchFamily="18" charset="0"/>
                <a:ea typeface="Times New Roman" panose="02020603050405020304" pitchFamily="18" charset="0"/>
              </a:rPr>
              <a:t>nopunc</a:t>
            </a:r>
            <a:r>
              <a:rPr lang="en-US" sz="3700" dirty="0">
                <a:effectLst/>
                <a:latin typeface="Times New Roman" panose="02020603050405020304" pitchFamily="18" charset="0"/>
                <a:ea typeface="Times New Roman" panose="02020603050405020304" pitchFamily="18" charset="0"/>
              </a:rPr>
              <a:t>)</a:t>
            </a:r>
            <a:endParaRPr lang="en-IN" sz="37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spcAft>
                <a:spcPts val="0"/>
              </a:spcAft>
              <a:buNone/>
              <a:tabLst>
                <a:tab pos="2081530" algn="l"/>
              </a:tabLst>
            </a:pP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clean_words</a:t>
            </a:r>
            <a:r>
              <a:rPr lang="en-US" sz="3700" dirty="0">
                <a:effectLst/>
                <a:latin typeface="Times New Roman" panose="02020603050405020304" pitchFamily="18" charset="0"/>
                <a:ea typeface="Times New Roman" panose="02020603050405020304" pitchFamily="18" charset="0"/>
              </a:rPr>
              <a:t> = [word for word in </a:t>
            </a:r>
            <a:r>
              <a:rPr lang="en-US" sz="3700" dirty="0" err="1">
                <a:effectLst/>
                <a:latin typeface="Times New Roman" panose="02020603050405020304" pitchFamily="18" charset="0"/>
                <a:ea typeface="Times New Roman" panose="02020603050405020304" pitchFamily="18" charset="0"/>
              </a:rPr>
              <a:t>nopunc.split</a:t>
            </a:r>
            <a:r>
              <a:rPr lang="en-US" sz="3700" dirty="0">
                <a:effectLst/>
                <a:latin typeface="Times New Roman" panose="02020603050405020304" pitchFamily="18" charset="0"/>
                <a:ea typeface="Times New Roman" panose="02020603050405020304" pitchFamily="18" charset="0"/>
              </a:rPr>
              <a:t>() if </a:t>
            </a:r>
            <a:r>
              <a:rPr lang="en-US" sz="3700" dirty="0" err="1">
                <a:effectLst/>
                <a:latin typeface="Times New Roman" panose="02020603050405020304" pitchFamily="18" charset="0"/>
                <a:ea typeface="Times New Roman" panose="02020603050405020304" pitchFamily="18" charset="0"/>
              </a:rPr>
              <a:t>word.lower</a:t>
            </a:r>
            <a:r>
              <a:rPr lang="en-US" sz="3700" dirty="0">
                <a:effectLst/>
                <a:latin typeface="Times New Roman" panose="02020603050405020304" pitchFamily="18" charset="0"/>
                <a:ea typeface="Times New Roman" panose="02020603050405020304" pitchFamily="18" charset="0"/>
              </a:rPr>
              <a:t>() not in       </a:t>
            </a:r>
            <a:endParaRPr lang="en-IN" sz="37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spcAft>
                <a:spcPts val="0"/>
              </a:spcAft>
              <a:buNone/>
              <a:tabLst>
                <a:tab pos="2081530" algn="l"/>
              </a:tabLst>
            </a:pPr>
            <a:r>
              <a:rPr lang="en-US" sz="3700" dirty="0">
                <a:effectLst/>
                <a:latin typeface="Times New Roman" panose="02020603050405020304" pitchFamily="18" charset="0"/>
                <a:ea typeface="Times New Roman" panose="02020603050405020304" pitchFamily="18" charset="0"/>
              </a:rPr>
              <a:t>    </a:t>
            </a:r>
            <a:r>
              <a:rPr lang="en-US" sz="3700" dirty="0" err="1">
                <a:effectLst/>
                <a:latin typeface="Times New Roman" panose="02020603050405020304" pitchFamily="18" charset="0"/>
                <a:ea typeface="Times New Roman" panose="02020603050405020304" pitchFamily="18" charset="0"/>
              </a:rPr>
              <a:t>stopwords.words</a:t>
            </a:r>
            <a:r>
              <a:rPr lang="en-US" sz="3700" dirty="0">
                <a:effectLst/>
                <a:latin typeface="Times New Roman" panose="02020603050405020304" pitchFamily="18" charset="0"/>
                <a:ea typeface="Times New Roman" panose="02020603050405020304" pitchFamily="18" charset="0"/>
              </a:rPr>
              <a:t>('</a:t>
            </a:r>
            <a:r>
              <a:rPr lang="en-US" sz="3700" dirty="0" err="1">
                <a:effectLst/>
                <a:latin typeface="Times New Roman" panose="02020603050405020304" pitchFamily="18" charset="0"/>
                <a:ea typeface="Times New Roman" panose="02020603050405020304" pitchFamily="18" charset="0"/>
              </a:rPr>
              <a:t>english</a:t>
            </a:r>
            <a:r>
              <a:rPr lang="en-US" sz="3700" dirty="0">
                <a:effectLst/>
                <a:latin typeface="Times New Roman" panose="02020603050405020304" pitchFamily="18" charset="0"/>
                <a:ea typeface="Times New Roman" panose="02020603050405020304" pitchFamily="18" charset="0"/>
              </a:rPr>
              <a:t>')]</a:t>
            </a:r>
            <a:endParaRPr lang="en-IN" sz="37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spcAft>
                <a:spcPts val="0"/>
              </a:spcAft>
              <a:buNone/>
              <a:tabLst>
                <a:tab pos="2081530" algn="l"/>
              </a:tabLst>
            </a:pPr>
            <a:r>
              <a:rPr lang="en-US" sz="3700" dirty="0">
                <a:effectLst/>
                <a:latin typeface="Times New Roman" panose="02020603050405020304" pitchFamily="18" charset="0"/>
                <a:ea typeface="Times New Roman" panose="02020603050405020304" pitchFamily="18" charset="0"/>
              </a:rPr>
              <a:t>    return </a:t>
            </a:r>
            <a:r>
              <a:rPr lang="en-US" sz="3700" dirty="0" err="1">
                <a:effectLst/>
                <a:latin typeface="Times New Roman" panose="02020603050405020304" pitchFamily="18" charset="0"/>
                <a:ea typeface="Times New Roman" panose="02020603050405020304" pitchFamily="18" charset="0"/>
              </a:rPr>
              <a:t>clean_words</a:t>
            </a:r>
            <a:endParaRPr lang="en-IN" sz="37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spcAft>
                <a:spcPts val="0"/>
              </a:spcAft>
              <a:buNone/>
              <a:tabLst>
                <a:tab pos="2081530" algn="l"/>
              </a:tabLst>
            </a:pPr>
            <a:r>
              <a:rPr lang="en-US" sz="3700" dirty="0">
                <a:effectLst/>
                <a:latin typeface="Times New Roman" panose="02020603050405020304" pitchFamily="18" charset="0"/>
                <a:ea typeface="Times New Roman" panose="02020603050405020304" pitchFamily="18" charset="0"/>
              </a:rPr>
              <a:t> </a:t>
            </a:r>
            <a:endParaRPr lang="en-IN" sz="3700" dirty="0">
              <a:effectLst/>
              <a:latin typeface="Times New Roman" panose="02020603050405020304" pitchFamily="18" charset="0"/>
              <a:ea typeface="Times New Roman" panose="02020603050405020304" pitchFamily="18" charset="0"/>
            </a:endParaRPr>
          </a:p>
          <a:p>
            <a:pPr marL="0" indent="0">
              <a:buNone/>
            </a:pP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2687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797CA-29AB-5233-A275-83523AD7DB84}"/>
              </a:ext>
            </a:extLst>
          </p:cNvPr>
          <p:cNvSpPr>
            <a:spLocks noGrp="1"/>
          </p:cNvSpPr>
          <p:nvPr>
            <p:ph idx="1"/>
          </p:nvPr>
        </p:nvSpPr>
        <p:spPr>
          <a:xfrm>
            <a:off x="1045029" y="743578"/>
            <a:ext cx="9851568" cy="5132290"/>
          </a:xfrm>
        </p:spPr>
        <p:txBody>
          <a:bodyPr/>
          <a:lstStyle/>
          <a:p>
            <a:pPr marL="0" indent="0">
              <a:lnSpc>
                <a:spcPct val="150000"/>
              </a:lnSpc>
              <a:spcBef>
                <a:spcPts val="380"/>
              </a:spcBef>
              <a:buNone/>
              <a:tabLst>
                <a:tab pos="2081530" algn="l"/>
              </a:tabLst>
            </a:pPr>
            <a:r>
              <a:rPr lang="en-US" sz="180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a:t>
            </a:r>
            <a:r>
              <a:rPr lang="en-US" sz="1200" b="1" dirty="0">
                <a:effectLst/>
                <a:latin typeface="Times New Roman" panose="02020603050405020304" pitchFamily="18" charset="0"/>
                <a:ea typeface="Times New Roman" panose="02020603050405020304" pitchFamily="18" charset="0"/>
              </a:rPr>
              <a:t>function to upload tweeter profile</a:t>
            </a:r>
            <a:endParaRPr lang="en-IN" sz="12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1200" dirty="0">
                <a:effectLst/>
                <a:latin typeface="Times New Roman" panose="02020603050405020304" pitchFamily="18" charset="0"/>
                <a:ea typeface="Times New Roman" panose="02020603050405020304" pitchFamily="18" charset="0"/>
              </a:rPr>
              <a:t> def upload(): </a:t>
            </a:r>
            <a:endParaRPr lang="en-IN" sz="12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1200" dirty="0">
                <a:effectLst/>
                <a:latin typeface="Times New Roman" panose="02020603050405020304" pitchFamily="18" charset="0"/>
                <a:ea typeface="Times New Roman" panose="02020603050405020304" pitchFamily="18" charset="0"/>
              </a:rPr>
              <a:t>    global filename</a:t>
            </a:r>
            <a:endParaRPr lang="en-IN" sz="12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1200" dirty="0">
                <a:effectLst/>
                <a:latin typeface="Times New Roman" panose="02020603050405020304" pitchFamily="18" charset="0"/>
                <a:ea typeface="Times New Roman" panose="02020603050405020304" pitchFamily="18" charset="0"/>
              </a:rPr>
              <a:t>    filename = </a:t>
            </a:r>
            <a:r>
              <a:rPr lang="en-US" sz="1200" dirty="0" err="1">
                <a:effectLst/>
                <a:latin typeface="Times New Roman" panose="02020603050405020304" pitchFamily="18" charset="0"/>
                <a:ea typeface="Times New Roman" panose="02020603050405020304" pitchFamily="18" charset="0"/>
              </a:rPr>
              <a:t>filedialog.askdirectory</a:t>
            </a:r>
            <a:r>
              <a:rPr lang="en-US" sz="1200" dirty="0">
                <a:effectLst/>
                <a:latin typeface="Times New Roman" panose="02020603050405020304" pitchFamily="18" charset="0"/>
                <a:ea typeface="Times New Roman" panose="02020603050405020304" pitchFamily="18" charset="0"/>
              </a:rPr>
              <a:t>(</a:t>
            </a:r>
            <a:r>
              <a:rPr lang="en-US" sz="1200" dirty="0" err="1">
                <a:effectLst/>
                <a:latin typeface="Times New Roman" panose="02020603050405020304" pitchFamily="18" charset="0"/>
                <a:ea typeface="Times New Roman" panose="02020603050405020304" pitchFamily="18" charset="0"/>
              </a:rPr>
              <a:t>initialdir</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pathlabel.config</a:t>
            </a:r>
            <a:r>
              <a:rPr lang="en-US" sz="1200" dirty="0">
                <a:effectLst/>
                <a:latin typeface="Times New Roman" panose="02020603050405020304" pitchFamily="18" charset="0"/>
                <a:ea typeface="Times New Roman" panose="02020603050405020304" pitchFamily="18" charset="0"/>
              </a:rPr>
              <a:t>(text=filename)</a:t>
            </a:r>
            <a:endParaRPr lang="en-IN" sz="12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text.delete</a:t>
            </a:r>
            <a:r>
              <a:rPr lang="en-US" sz="1200" dirty="0">
                <a:effectLst/>
                <a:latin typeface="Times New Roman" panose="02020603050405020304" pitchFamily="18" charset="0"/>
                <a:ea typeface="Times New Roman" panose="02020603050405020304" pitchFamily="18" charset="0"/>
              </a:rPr>
              <a:t>('1.0', END)</a:t>
            </a:r>
            <a:endParaRPr lang="en-IN" sz="12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text.insert</a:t>
            </a:r>
            <a:r>
              <a:rPr lang="en-US" sz="1200" dirty="0">
                <a:effectLst/>
                <a:latin typeface="Times New Roman" panose="02020603050405020304" pitchFamily="18" charset="0"/>
                <a:ea typeface="Times New Roman" panose="02020603050405020304" pitchFamily="18" charset="0"/>
              </a:rPr>
              <a:t>(</a:t>
            </a:r>
            <a:r>
              <a:rPr lang="en-US" sz="1200" dirty="0" err="1">
                <a:effectLst/>
                <a:latin typeface="Times New Roman" panose="02020603050405020304" pitchFamily="18" charset="0"/>
                <a:ea typeface="Times New Roman" panose="02020603050405020304" pitchFamily="18" charset="0"/>
              </a:rPr>
              <a:t>END,filename</a:t>
            </a:r>
            <a:r>
              <a:rPr lang="en-US" sz="1200" dirty="0">
                <a:effectLst/>
                <a:latin typeface="Times New Roman" panose="02020603050405020304" pitchFamily="18" charset="0"/>
                <a:ea typeface="Times New Roman" panose="02020603050405020304" pitchFamily="18" charset="0"/>
              </a:rPr>
              <a:t>+" loaded\n");</a:t>
            </a:r>
          </a:p>
          <a:p>
            <a:pPr marL="0" indent="0">
              <a:lnSpc>
                <a:spcPct val="150000"/>
              </a:lnSpc>
              <a:spcBef>
                <a:spcPts val="380"/>
              </a:spcBef>
              <a:buNone/>
              <a:tabLst>
                <a:tab pos="2081530" algn="l"/>
              </a:tabLst>
            </a:pPr>
            <a:r>
              <a:rPr lang="en-US" sz="1800" dirty="0">
                <a:effectLst/>
                <a:latin typeface="Times New Roman" panose="02020603050405020304" pitchFamily="18" charset="0"/>
                <a:ea typeface="Times New Roman" panose="02020603050405020304" pitchFamily="18" charset="0"/>
              </a:rPr>
              <a:t> </a:t>
            </a:r>
            <a:r>
              <a:rPr lang="en-US" sz="1200" dirty="0">
                <a:effectLst/>
                <a:latin typeface="Times New Roman" panose="02020603050405020304" pitchFamily="18" charset="0"/>
                <a:ea typeface="Times New Roman" panose="02020603050405020304" pitchFamily="18" charset="0"/>
              </a:rPr>
              <a:t>def </a:t>
            </a:r>
            <a:r>
              <a:rPr lang="en-US" sz="1200" dirty="0" err="1">
                <a:effectLst/>
                <a:latin typeface="Times New Roman" panose="02020603050405020304" pitchFamily="18" charset="0"/>
                <a:ea typeface="Times New Roman" panose="02020603050405020304" pitchFamily="18" charset="0"/>
              </a:rPr>
              <a:t>naiveBayes</a:t>
            </a:r>
            <a:r>
              <a:rPr lang="en-US" sz="1200" dirty="0">
                <a:effectLst/>
                <a:latin typeface="Times New Roman" panose="02020603050405020304" pitchFamily="18" charset="0"/>
                <a:ea typeface="Times New Roman" panose="02020603050405020304" pitchFamily="18" charset="0"/>
              </a:rPr>
              <a:t>():</a:t>
            </a:r>
            <a:endParaRPr lang="en-IN" sz="12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1200" dirty="0">
                <a:effectLst/>
                <a:latin typeface="Times New Roman" panose="02020603050405020304" pitchFamily="18" charset="0"/>
                <a:ea typeface="Times New Roman" panose="02020603050405020304" pitchFamily="18" charset="0"/>
              </a:rPr>
              <a:t>    global classifier</a:t>
            </a:r>
            <a:endParaRPr lang="en-IN" sz="12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1200" dirty="0">
                <a:effectLst/>
                <a:latin typeface="Times New Roman" panose="02020603050405020304" pitchFamily="18" charset="0"/>
                <a:ea typeface="Times New Roman" panose="02020603050405020304" pitchFamily="18" charset="0"/>
              </a:rPr>
              <a:t>    global </a:t>
            </a:r>
            <a:r>
              <a:rPr lang="en-US" sz="1200" dirty="0" err="1">
                <a:effectLst/>
                <a:latin typeface="Times New Roman" panose="02020603050405020304" pitchFamily="18" charset="0"/>
                <a:ea typeface="Times New Roman" panose="02020603050405020304" pitchFamily="18" charset="0"/>
              </a:rPr>
              <a:t>cvv</a:t>
            </a:r>
            <a:endParaRPr lang="en-IN" sz="12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1200" dirty="0">
                <a:effectLst/>
                <a:latin typeface="Times New Roman" panose="02020603050405020304" pitchFamily="18" charset="0"/>
                <a:ea typeface="Times New Roman" panose="02020603050405020304" pitchFamily="18" charset="0"/>
              </a:rPr>
              <a:t>    </a:t>
            </a:r>
            <a:r>
              <a:rPr lang="en-US" sz="1200" dirty="0" err="1">
                <a:effectLst/>
                <a:latin typeface="Times New Roman" panose="02020603050405020304" pitchFamily="18" charset="0"/>
                <a:ea typeface="Times New Roman" panose="02020603050405020304" pitchFamily="18" charset="0"/>
              </a:rPr>
              <a:t>text.delete</a:t>
            </a:r>
            <a:r>
              <a:rPr lang="en-US" sz="1200" dirty="0">
                <a:effectLst/>
                <a:latin typeface="Times New Roman" panose="02020603050405020304" pitchFamily="18" charset="0"/>
                <a:ea typeface="Times New Roman" panose="02020603050405020304" pitchFamily="18" charset="0"/>
              </a:rPr>
              <a:t>('1.0', END)</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610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288681-E075-2227-7CBF-D7D2014D9CDC}"/>
              </a:ext>
            </a:extLst>
          </p:cNvPr>
          <p:cNvSpPr>
            <a:spLocks noGrp="1"/>
          </p:cNvSpPr>
          <p:nvPr>
            <p:ph idx="1"/>
          </p:nvPr>
        </p:nvSpPr>
        <p:spPr>
          <a:xfrm>
            <a:off x="1125415" y="904352"/>
            <a:ext cx="9771182" cy="4971516"/>
          </a:xfrm>
        </p:spPr>
        <p:txBody>
          <a:bodyPr>
            <a:normAutofit fontScale="70000" lnSpcReduction="20000"/>
          </a:bodyPr>
          <a:lstStyle/>
          <a:p>
            <a:pPr marL="0" indent="0">
              <a:lnSpc>
                <a:spcPct val="150000"/>
              </a:lnSpc>
              <a:spcBef>
                <a:spcPts val="380"/>
              </a:spcBef>
              <a:buNone/>
              <a:tabLst>
                <a:tab pos="2081530" algn="l"/>
              </a:tabLst>
            </a:pPr>
            <a:r>
              <a:rPr lang="en-US" sz="1800" b="1" dirty="0">
                <a:effectLst/>
                <a:latin typeface="Times New Roman" panose="02020603050405020304" pitchFamily="18" charset="0"/>
                <a:ea typeface="Times New Roman" panose="02020603050405020304" pitchFamily="18" charset="0"/>
              </a:rPr>
              <a:t> #extract features from tweets</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1800" dirty="0">
                <a:effectLst/>
                <a:latin typeface="Times New Roman" panose="02020603050405020304" pitchFamily="18" charset="0"/>
                <a:ea typeface="Times New Roman" panose="02020603050405020304" pitchFamily="18" charset="0"/>
              </a:rPr>
              <a:t> </a:t>
            </a:r>
          </a:p>
          <a:p>
            <a:pPr marL="0" indent="0">
              <a:lnSpc>
                <a:spcPct val="150000"/>
              </a:lnSpc>
              <a:spcBef>
                <a:spcPts val="380"/>
              </a:spcBef>
              <a:buNone/>
              <a:tabLst>
                <a:tab pos="2081530" algn="l"/>
              </a:tabLst>
            </a:pPr>
            <a:r>
              <a:rPr lang="en-US" sz="1800" dirty="0">
                <a:effectLst/>
                <a:latin typeface="Times New Roman" panose="02020603050405020304" pitchFamily="18" charset="0"/>
                <a:ea typeface="Times New Roman" panose="02020603050405020304" pitchFamily="18" charset="0"/>
              </a:rPr>
              <a:t>def </a:t>
            </a:r>
            <a:r>
              <a:rPr lang="en-US" sz="1800" dirty="0" err="1">
                <a:effectLst/>
                <a:latin typeface="Times New Roman" panose="02020603050405020304" pitchFamily="18" charset="0"/>
                <a:ea typeface="Times New Roman" panose="02020603050405020304" pitchFamily="18" charset="0"/>
              </a:rPr>
              <a:t>fakeDetection</a:t>
            </a: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1800" dirty="0">
                <a:effectLst/>
                <a:latin typeface="Times New Roman" panose="02020603050405020304" pitchFamily="18" charset="0"/>
                <a:ea typeface="Times New Roman" panose="02020603050405020304" pitchFamily="18" charset="0"/>
              </a:rPr>
              <a:t>    global </a:t>
            </a:r>
            <a:r>
              <a:rPr lang="en-US" sz="1800" dirty="0" err="1">
                <a:effectLst/>
                <a:latin typeface="Times New Roman" panose="02020603050405020304" pitchFamily="18" charset="0"/>
                <a:ea typeface="Times New Roman" panose="02020603050405020304" pitchFamily="18" charset="0"/>
              </a:rPr>
              <a:t>total,fake_acc,spam_acc</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1800" dirty="0">
                <a:effectLst/>
                <a:latin typeface="Times New Roman" panose="02020603050405020304" pitchFamily="18" charset="0"/>
                <a:ea typeface="Times New Roman" panose="02020603050405020304" pitchFamily="18" charset="0"/>
              </a:rPr>
              <a:t>    total = 0</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fake_acc</a:t>
            </a:r>
            <a:r>
              <a:rPr lang="en-US" sz="1800" dirty="0">
                <a:effectLst/>
                <a:latin typeface="Times New Roman" panose="02020603050405020304" pitchFamily="18" charset="0"/>
                <a:ea typeface="Times New Roman" panose="02020603050405020304" pitchFamily="18" charset="0"/>
              </a:rPr>
              <a:t> = 0</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spam_acc</a:t>
            </a:r>
            <a:r>
              <a:rPr lang="en-US" sz="1800" dirty="0">
                <a:effectLst/>
                <a:latin typeface="Times New Roman" panose="02020603050405020304" pitchFamily="18" charset="0"/>
                <a:ea typeface="Times New Roman" panose="02020603050405020304" pitchFamily="18" charset="0"/>
              </a:rPr>
              <a:t> = 0</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text.delete</a:t>
            </a:r>
            <a:r>
              <a:rPr lang="en-US" sz="1800" dirty="0">
                <a:effectLst/>
                <a:latin typeface="Times New Roman" panose="02020603050405020304" pitchFamily="18" charset="0"/>
                <a:ea typeface="Times New Roman" panose="02020603050405020304" pitchFamily="18" charset="0"/>
              </a:rPr>
              <a:t>('1.0', END)</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1800" dirty="0">
                <a:effectLst/>
                <a:latin typeface="Times New Roman" panose="02020603050405020304" pitchFamily="18" charset="0"/>
                <a:ea typeface="Times New Roman" panose="02020603050405020304" pitchFamily="18" charset="0"/>
              </a:rPr>
              <a:t>    dataset = 'Favourites,Retweets,Following,Followers,Reputation,Hashtag,Fake,class\n'</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1800" dirty="0">
                <a:effectLst/>
                <a:latin typeface="Times New Roman" panose="02020603050405020304" pitchFamily="18" charset="0"/>
                <a:ea typeface="Times New Roman" panose="02020603050405020304" pitchFamily="18" charset="0"/>
              </a:rPr>
              <a:t>    for root, </a:t>
            </a:r>
            <a:r>
              <a:rPr lang="en-US" sz="1800" dirty="0" err="1">
                <a:effectLst/>
                <a:latin typeface="Times New Roman" panose="02020603050405020304" pitchFamily="18" charset="0"/>
                <a:ea typeface="Times New Roman" panose="02020603050405020304" pitchFamily="18" charset="0"/>
              </a:rPr>
              <a:t>dirs</a:t>
            </a:r>
            <a:r>
              <a:rPr lang="en-US" sz="1800" dirty="0">
                <a:effectLst/>
                <a:latin typeface="Times New Roman" panose="02020603050405020304" pitchFamily="18" charset="0"/>
                <a:ea typeface="Times New Roman" panose="02020603050405020304" pitchFamily="18" charset="0"/>
              </a:rPr>
              <a:t>, files in </a:t>
            </a:r>
            <a:r>
              <a:rPr lang="en-US" sz="1800" dirty="0" err="1">
                <a:effectLst/>
                <a:latin typeface="Times New Roman" panose="02020603050405020304" pitchFamily="18" charset="0"/>
                <a:ea typeface="Times New Roman" panose="02020603050405020304" pitchFamily="18" charset="0"/>
              </a:rPr>
              <a:t>os.walk</a:t>
            </a:r>
            <a:r>
              <a:rPr lang="en-US" sz="1800" dirty="0">
                <a:effectLst/>
                <a:latin typeface="Times New Roman" panose="02020603050405020304" pitchFamily="18" charset="0"/>
                <a:ea typeface="Times New Roman" panose="02020603050405020304" pitchFamily="18" charset="0"/>
              </a:rPr>
              <a:t>(filename):</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1800" dirty="0">
                <a:effectLst/>
                <a:latin typeface="Times New Roman" panose="02020603050405020304" pitchFamily="18" charset="0"/>
                <a:ea typeface="Times New Roman" panose="02020603050405020304" pitchFamily="18" charset="0"/>
              </a:rPr>
              <a:t>     for </a:t>
            </a:r>
            <a:r>
              <a:rPr lang="en-US" sz="1800" dirty="0" err="1">
                <a:effectLst/>
                <a:latin typeface="Times New Roman" panose="02020603050405020304" pitchFamily="18" charset="0"/>
                <a:ea typeface="Times New Roman" panose="02020603050405020304" pitchFamily="18" charset="0"/>
              </a:rPr>
              <a:t>fdata</a:t>
            </a:r>
            <a:r>
              <a:rPr lang="en-US" sz="1800" dirty="0">
                <a:effectLst/>
                <a:latin typeface="Times New Roman" panose="02020603050405020304" pitchFamily="18" charset="0"/>
                <a:ea typeface="Times New Roman" panose="02020603050405020304" pitchFamily="18" charset="0"/>
              </a:rPr>
              <a:t> in files:</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1800" dirty="0">
                <a:effectLst/>
                <a:latin typeface="Times New Roman" panose="02020603050405020304" pitchFamily="18" charset="0"/>
                <a:ea typeface="Times New Roman" panose="02020603050405020304" pitchFamily="18" charset="0"/>
              </a:rPr>
              <a:t>      with open(root+"/"+</a:t>
            </a:r>
            <a:r>
              <a:rPr lang="en-US" sz="1800" dirty="0" err="1">
                <a:effectLst/>
                <a:latin typeface="Times New Roman" panose="02020603050405020304" pitchFamily="18" charset="0"/>
                <a:ea typeface="Times New Roman" panose="02020603050405020304" pitchFamily="18" charset="0"/>
              </a:rPr>
              <a:t>fdata</a:t>
            </a:r>
            <a:r>
              <a:rPr lang="en-US" sz="1800" dirty="0">
                <a:effectLst/>
                <a:latin typeface="Times New Roman" panose="02020603050405020304" pitchFamily="18" charset="0"/>
                <a:ea typeface="Times New Roman" panose="02020603050405020304" pitchFamily="18" charset="0"/>
              </a:rPr>
              <a:t>, "r") as file:</a:t>
            </a:r>
            <a:endParaRPr lang="en-IN" sz="1800" dirty="0">
              <a:effectLst/>
              <a:latin typeface="Times New Roman" panose="02020603050405020304" pitchFamily="18" charset="0"/>
              <a:ea typeface="Times New Roman" panose="02020603050405020304" pitchFamily="18" charset="0"/>
            </a:endParaRPr>
          </a:p>
          <a:p>
            <a:pPr marL="0" indent="0">
              <a:lnSpc>
                <a:spcPct val="150000"/>
              </a:lnSpc>
              <a:spcBef>
                <a:spcPts val="380"/>
              </a:spcBef>
              <a:buNone/>
              <a:tabLst>
                <a:tab pos="2081530" algn="l"/>
              </a:tabLst>
            </a:pPr>
            <a:r>
              <a:rPr lang="en-US" sz="1800" dirty="0">
                <a:effectLst/>
                <a:latin typeface="Times New Roman" panose="02020603050405020304" pitchFamily="18" charset="0"/>
                <a:ea typeface="Times New Roman" panose="02020603050405020304" pitchFamily="18" charset="0"/>
              </a:rPr>
              <a:t>         </a:t>
            </a:r>
            <a:endParaRPr lang="en-IN" dirty="0"/>
          </a:p>
        </p:txBody>
      </p:sp>
    </p:spTree>
    <p:extLst>
      <p:ext uri="{BB962C8B-B14F-4D97-AF65-F5344CB8AC3E}">
        <p14:creationId xmlns:p14="http://schemas.microsoft.com/office/powerpoint/2010/main" val="2687056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BC93-CBB0-FA8A-7CB4-9B55B66E9B01}"/>
              </a:ext>
            </a:extLst>
          </p:cNvPr>
          <p:cNvSpPr>
            <a:spLocks noGrp="1"/>
          </p:cNvSpPr>
          <p:nvPr>
            <p:ph type="title"/>
          </p:nvPr>
        </p:nvSpPr>
        <p:spPr>
          <a:xfrm>
            <a:off x="1295401" y="318941"/>
            <a:ext cx="9601196" cy="1303867"/>
          </a:xfrm>
        </p:spPr>
        <p:txBody>
          <a:bodyPr/>
          <a:lstStyle/>
          <a:p>
            <a:r>
              <a:rPr lang="en-US" b="1" u="sng" dirty="0">
                <a:latin typeface="Times New Roman" panose="02020603050405020304" pitchFamily="18" charset="0"/>
                <a:cs typeface="Times New Roman" panose="02020603050405020304" pitchFamily="18" charset="0"/>
              </a:rPr>
              <a:t>RESULTS</a:t>
            </a:r>
            <a:endParaRPr lang="en-IN" b="1" u="sng"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3E1A4348-43DE-BCE5-DCE8-00D10DB578E5}"/>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39077" y="1421841"/>
            <a:ext cx="7913843" cy="4453497"/>
          </a:xfrm>
          <a:prstGeom prst="rect">
            <a:avLst/>
          </a:prstGeom>
          <a:noFill/>
          <a:ln>
            <a:noFill/>
          </a:ln>
        </p:spPr>
      </p:pic>
      <p:sp>
        <p:nvSpPr>
          <p:cNvPr id="6" name="TextBox 5">
            <a:extLst>
              <a:ext uri="{FF2B5EF4-FFF2-40B4-BE49-F238E27FC236}">
                <a16:creationId xmlns:a16="http://schemas.microsoft.com/office/drawing/2014/main" id="{997AF0C9-F413-FB94-9338-BA9188EFDCC3}"/>
              </a:ext>
            </a:extLst>
          </p:cNvPr>
          <p:cNvSpPr txBox="1"/>
          <p:nvPr/>
        </p:nvSpPr>
        <p:spPr>
          <a:xfrm>
            <a:off x="4512127" y="5875338"/>
            <a:ext cx="6119446"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User Interface of  the Application</a:t>
            </a:r>
            <a:endParaRPr lang="en-IN" dirty="0"/>
          </a:p>
        </p:txBody>
      </p:sp>
    </p:spTree>
    <p:extLst>
      <p:ext uri="{BB962C8B-B14F-4D97-AF65-F5344CB8AC3E}">
        <p14:creationId xmlns:p14="http://schemas.microsoft.com/office/powerpoint/2010/main" val="287687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B3A3AA-CA16-8E59-22A0-30E0BCE45B1C}"/>
              </a:ext>
            </a:extLst>
          </p:cNvPr>
          <p:cNvSpPr>
            <a:spLocks noGrp="1"/>
          </p:cNvSpPr>
          <p:nvPr>
            <p:ph type="title"/>
          </p:nvPr>
        </p:nvSpPr>
        <p:spPr>
          <a:xfrm>
            <a:off x="1191707" y="567352"/>
            <a:ext cx="9601196" cy="1303867"/>
          </a:xfrm>
        </p:spPr>
        <p:txBody>
          <a:bodyPr/>
          <a:lstStyle/>
          <a:p>
            <a:r>
              <a:rPr lang="en-IN" b="1" u="sng" dirty="0">
                <a:latin typeface="Times New Roman" panose="02020603050405020304" pitchFamily="18" charset="0"/>
                <a:cs typeface="Times New Roman" panose="02020603050405020304" pitchFamily="18" charset="0"/>
              </a:rPr>
              <a:t>ABSTRACT</a:t>
            </a:r>
          </a:p>
        </p:txBody>
      </p:sp>
      <p:sp>
        <p:nvSpPr>
          <p:cNvPr id="12" name="Content Placeholder 11">
            <a:extLst>
              <a:ext uri="{FF2B5EF4-FFF2-40B4-BE49-F238E27FC236}">
                <a16:creationId xmlns:a16="http://schemas.microsoft.com/office/drawing/2014/main" id="{31FB60E5-B29A-9D4D-5473-901C0D7258A4}"/>
              </a:ext>
            </a:extLst>
          </p:cNvPr>
          <p:cNvSpPr>
            <a:spLocks noGrp="1"/>
          </p:cNvSpPr>
          <p:nvPr>
            <p:ph idx="1"/>
          </p:nvPr>
        </p:nvSpPr>
        <p:spPr>
          <a:xfrm>
            <a:off x="1295401" y="1789043"/>
            <a:ext cx="9601196" cy="4086825"/>
          </a:xfrm>
        </p:spPr>
        <p:txBody>
          <a:bodyPr>
            <a:normAutofit/>
          </a:bodyPr>
          <a:lstStyle/>
          <a:p>
            <a:pPr algn="just"/>
            <a:r>
              <a:rPr lang="en-US" dirty="0">
                <a:latin typeface="Times New Roman" panose="02020603050405020304" pitchFamily="18" charset="0"/>
                <a:cs typeface="Times New Roman" panose="02020603050405020304" pitchFamily="18" charset="0"/>
              </a:rPr>
              <a:t>Social networking sites engage millions of users around the world. The users </a:t>
            </a:r>
            <a:r>
              <a:rPr lang="en-US" sz="2200" dirty="0">
                <a:latin typeface="Times New Roman" panose="02020603050405020304" pitchFamily="18" charset="0"/>
                <a:cs typeface="Times New Roman" panose="02020603050405020304" pitchFamily="18" charset="0"/>
              </a:rPr>
              <a:t>interactions with these social sites, such as Twitter and Facebook have a tremendous impact and occasionally undesirable repercussions for daily life. </a:t>
            </a:r>
          </a:p>
          <a:p>
            <a:pPr algn="just"/>
            <a:r>
              <a:rPr lang="en-US" sz="2200" dirty="0">
                <a:latin typeface="Times New Roman" panose="02020603050405020304" pitchFamily="18" charset="0"/>
                <a:cs typeface="Times New Roman" panose="02020603050405020304" pitchFamily="18" charset="0"/>
              </a:rPr>
              <a:t>The prominent social networking sites have turned into a target platform for the spammers to disperse a huge amount of irrelevant and deleterious information. Twitter, for example, has become one of the most extravagantly used platforms of all times and therefore allows an unreasonable amount of spam.</a:t>
            </a:r>
          </a:p>
          <a:p>
            <a:pPr algn="just"/>
            <a:r>
              <a:rPr lang="en-US" sz="2200" dirty="0">
                <a:latin typeface="Times New Roman" panose="02020603050405020304" pitchFamily="18" charset="0"/>
                <a:cs typeface="Times New Roman" panose="02020603050405020304" pitchFamily="18" charset="0"/>
              </a:rPr>
              <a:t> Fake users send undesired tweets to users to promote services or websites that not only affect legitimate users but also disrupt resource consumption.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875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3441629-4B26-8CDC-BD46-0DC0EA162DA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32041" y="1046774"/>
            <a:ext cx="7846564" cy="4413693"/>
          </a:xfrm>
          <a:prstGeom prst="rect">
            <a:avLst/>
          </a:prstGeom>
          <a:noFill/>
          <a:ln>
            <a:noFill/>
          </a:ln>
        </p:spPr>
      </p:pic>
      <p:sp>
        <p:nvSpPr>
          <p:cNvPr id="6" name="TextBox 5">
            <a:extLst>
              <a:ext uri="{FF2B5EF4-FFF2-40B4-BE49-F238E27FC236}">
                <a16:creationId xmlns:a16="http://schemas.microsoft.com/office/drawing/2014/main" id="{A5ADC3DC-3466-63A2-1C65-66122BABB771}"/>
              </a:ext>
            </a:extLst>
          </p:cNvPr>
          <p:cNvSpPr txBox="1"/>
          <p:nvPr/>
        </p:nvSpPr>
        <p:spPr>
          <a:xfrm>
            <a:off x="4908619" y="5622765"/>
            <a:ext cx="6119446"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Uploading tweets Dataset</a:t>
            </a:r>
            <a:endParaRPr lang="en-IN" dirty="0"/>
          </a:p>
        </p:txBody>
      </p:sp>
    </p:spTree>
    <p:extLst>
      <p:ext uri="{BB962C8B-B14F-4D97-AF65-F5344CB8AC3E}">
        <p14:creationId xmlns:p14="http://schemas.microsoft.com/office/powerpoint/2010/main" val="3460595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F0DC035-283A-9684-6D8A-00CAB36EF7E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190541" y="850204"/>
            <a:ext cx="8017386" cy="4509780"/>
          </a:xfrm>
          <a:prstGeom prst="rect">
            <a:avLst/>
          </a:prstGeom>
          <a:noFill/>
          <a:ln>
            <a:noFill/>
          </a:ln>
        </p:spPr>
      </p:pic>
      <p:sp>
        <p:nvSpPr>
          <p:cNvPr id="6" name="TextBox 5">
            <a:extLst>
              <a:ext uri="{FF2B5EF4-FFF2-40B4-BE49-F238E27FC236}">
                <a16:creationId xmlns:a16="http://schemas.microsoft.com/office/drawing/2014/main" id="{BD0C3C31-2EDE-0D3D-F399-EF0423E95B81}"/>
              </a:ext>
            </a:extLst>
          </p:cNvPr>
          <p:cNvSpPr txBox="1"/>
          <p:nvPr/>
        </p:nvSpPr>
        <p:spPr>
          <a:xfrm>
            <a:off x="5119635" y="5517773"/>
            <a:ext cx="6119446"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Loading Naïve Bayes</a:t>
            </a:r>
            <a:endParaRPr lang="en-IN" dirty="0"/>
          </a:p>
        </p:txBody>
      </p:sp>
    </p:spTree>
    <p:extLst>
      <p:ext uri="{BB962C8B-B14F-4D97-AF65-F5344CB8AC3E}">
        <p14:creationId xmlns:p14="http://schemas.microsoft.com/office/powerpoint/2010/main" val="1958141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7A33EEF-6811-BC44-FCFA-CCA8230DFCA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760301" y="763675"/>
            <a:ext cx="8671398" cy="4877662"/>
          </a:xfrm>
          <a:prstGeom prst="rect">
            <a:avLst/>
          </a:prstGeom>
          <a:noFill/>
          <a:ln>
            <a:noFill/>
          </a:ln>
        </p:spPr>
      </p:pic>
      <p:sp>
        <p:nvSpPr>
          <p:cNvPr id="6" name="TextBox 5">
            <a:extLst>
              <a:ext uri="{FF2B5EF4-FFF2-40B4-BE49-F238E27FC236}">
                <a16:creationId xmlns:a16="http://schemas.microsoft.com/office/drawing/2014/main" id="{EA5489EA-6407-F8CE-0686-B983655753B1}"/>
              </a:ext>
            </a:extLst>
          </p:cNvPr>
          <p:cNvSpPr txBox="1"/>
          <p:nvPr/>
        </p:nvSpPr>
        <p:spPr>
          <a:xfrm>
            <a:off x="4486589" y="5724993"/>
            <a:ext cx="6119446"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Tweets are loaded into Application</a:t>
            </a:r>
            <a:endParaRPr lang="en-IN" dirty="0"/>
          </a:p>
        </p:txBody>
      </p:sp>
    </p:spTree>
    <p:extLst>
      <p:ext uri="{BB962C8B-B14F-4D97-AF65-F5344CB8AC3E}">
        <p14:creationId xmlns:p14="http://schemas.microsoft.com/office/powerpoint/2010/main" val="33626886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9122076-9AA4-6DCC-0E36-3916EA2BC42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89574" y="777352"/>
            <a:ext cx="8440614" cy="4747846"/>
          </a:xfrm>
          <a:prstGeom prst="rect">
            <a:avLst/>
          </a:prstGeom>
          <a:noFill/>
          <a:ln>
            <a:noFill/>
          </a:ln>
        </p:spPr>
      </p:pic>
      <p:sp>
        <p:nvSpPr>
          <p:cNvPr id="6" name="TextBox 5">
            <a:extLst>
              <a:ext uri="{FF2B5EF4-FFF2-40B4-BE49-F238E27FC236}">
                <a16:creationId xmlns:a16="http://schemas.microsoft.com/office/drawing/2014/main" id="{F1410979-DDEA-0CCE-EDC4-856261992765}"/>
              </a:ext>
            </a:extLst>
          </p:cNvPr>
          <p:cNvSpPr txBox="1"/>
          <p:nvPr/>
        </p:nvSpPr>
        <p:spPr>
          <a:xfrm>
            <a:off x="4818184" y="5711316"/>
            <a:ext cx="6119446"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 Detecting Fake Content</a:t>
            </a:r>
            <a:endParaRPr lang="en-IN" dirty="0"/>
          </a:p>
        </p:txBody>
      </p:sp>
    </p:spTree>
    <p:extLst>
      <p:ext uri="{BB962C8B-B14F-4D97-AF65-F5344CB8AC3E}">
        <p14:creationId xmlns:p14="http://schemas.microsoft.com/office/powerpoint/2010/main" val="38981781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D0EE81C-206A-5304-D585-541BA3B85A2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257777" y="874206"/>
            <a:ext cx="8010440" cy="4505873"/>
          </a:xfrm>
          <a:prstGeom prst="rect">
            <a:avLst/>
          </a:prstGeom>
          <a:noFill/>
          <a:ln>
            <a:noFill/>
          </a:ln>
        </p:spPr>
      </p:pic>
      <p:sp>
        <p:nvSpPr>
          <p:cNvPr id="6" name="TextBox 5">
            <a:extLst>
              <a:ext uri="{FF2B5EF4-FFF2-40B4-BE49-F238E27FC236}">
                <a16:creationId xmlns:a16="http://schemas.microsoft.com/office/drawing/2014/main" id="{7437DEF9-5C24-1056-807B-B10907120557}"/>
              </a:ext>
            </a:extLst>
          </p:cNvPr>
          <p:cNvSpPr txBox="1"/>
          <p:nvPr/>
        </p:nvSpPr>
        <p:spPr>
          <a:xfrm>
            <a:off x="4978958" y="5614462"/>
            <a:ext cx="6119446"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Graph Detection</a:t>
            </a:r>
            <a:endParaRPr lang="en-IN" dirty="0"/>
          </a:p>
        </p:txBody>
      </p:sp>
    </p:spTree>
    <p:extLst>
      <p:ext uri="{BB962C8B-B14F-4D97-AF65-F5344CB8AC3E}">
        <p14:creationId xmlns:p14="http://schemas.microsoft.com/office/powerpoint/2010/main" val="1643549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D2F27-9C13-750F-385B-DA7CDBC31325}"/>
              </a:ext>
            </a:extLst>
          </p:cNvPr>
          <p:cNvSpPr>
            <a:spLocks noGrp="1"/>
          </p:cNvSpPr>
          <p:nvPr>
            <p:ph type="title"/>
          </p:nvPr>
        </p:nvSpPr>
        <p:spPr>
          <a:xfrm>
            <a:off x="1295402" y="982133"/>
            <a:ext cx="9601196" cy="707520"/>
          </a:xfrm>
        </p:spPr>
        <p:txBody>
          <a:bodyPr>
            <a:normAutofit fontScale="90000"/>
          </a:bodyPr>
          <a:lstStyle/>
          <a:p>
            <a:r>
              <a:rPr lang="en-IN" b="1" u="sng" dirty="0">
                <a:latin typeface="Times New Roman" panose="02020603050405020304" pitchFamily="18" charset="0"/>
                <a:cs typeface="Times New Roman" panose="02020603050405020304" pitchFamily="18" charset="0"/>
              </a:rPr>
              <a:t>NOVELTY</a:t>
            </a:r>
          </a:p>
        </p:txBody>
      </p:sp>
      <p:sp>
        <p:nvSpPr>
          <p:cNvPr id="3" name="Content Placeholder 2">
            <a:extLst>
              <a:ext uri="{FF2B5EF4-FFF2-40B4-BE49-F238E27FC236}">
                <a16:creationId xmlns:a16="http://schemas.microsoft.com/office/drawing/2014/main" id="{42C7CA13-D1B7-D3E6-8BBD-FEE4D5E6134E}"/>
              </a:ext>
            </a:extLst>
          </p:cNvPr>
          <p:cNvSpPr>
            <a:spLocks noGrp="1"/>
          </p:cNvSpPr>
          <p:nvPr>
            <p:ph idx="1"/>
          </p:nvPr>
        </p:nvSpPr>
        <p:spPr>
          <a:xfrm>
            <a:off x="1295401" y="1779104"/>
            <a:ext cx="9601196" cy="4096764"/>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Manually detecting these fake and spam accounts would require a lot of human effort and time. Thus we are always in need of better methods which require less effort and time. So we are intend to give a framework with which the automatic detection of fake profiles and spammers can be done so that the social life of people become secured and by using this automatic detection technique we can make it easier for the sites to manage the huge number of profiles, which can’t be done manually. </a:t>
            </a:r>
            <a:r>
              <a:rPr lang="en-US" dirty="0">
                <a:latin typeface="Times New Roman" panose="02020603050405020304" pitchFamily="18" charset="0"/>
                <a:cs typeface="Times New Roman" panose="02020603050405020304" pitchFamily="18" charset="0"/>
              </a:rPr>
              <a:t>Recently, the detection of spammers and identification of fake users on Twitter has become a common area of research in contemporary online social Networks (OSNs). Here we perform a review of techniques used for detecting spammers on Twitter. </a:t>
            </a:r>
            <a:endParaRPr lang="en-IN" dirty="0"/>
          </a:p>
        </p:txBody>
      </p:sp>
    </p:spTree>
    <p:extLst>
      <p:ext uri="{BB962C8B-B14F-4D97-AF65-F5344CB8AC3E}">
        <p14:creationId xmlns:p14="http://schemas.microsoft.com/office/powerpoint/2010/main" val="14562136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0539-BBBF-A090-0AB4-07A3E4BEED4F}"/>
              </a:ext>
            </a:extLst>
          </p:cNvPr>
          <p:cNvSpPr>
            <a:spLocks noGrp="1"/>
          </p:cNvSpPr>
          <p:nvPr>
            <p:ph type="title"/>
          </p:nvPr>
        </p:nvSpPr>
        <p:spPr>
          <a:xfrm>
            <a:off x="1295402" y="982132"/>
            <a:ext cx="9601196" cy="677703"/>
          </a:xfrm>
        </p:spPr>
        <p:txBody>
          <a:bodyPr>
            <a:normAutofit fontScale="90000"/>
          </a:bodyPr>
          <a:lstStyle/>
          <a:p>
            <a:r>
              <a:rPr lang="en-IN" b="1" u="sng"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51B935E3-535F-C9B5-9B1B-6C9D4247EFFA}"/>
              </a:ext>
            </a:extLst>
          </p:cNvPr>
          <p:cNvSpPr>
            <a:spLocks noGrp="1"/>
          </p:cNvSpPr>
          <p:nvPr>
            <p:ph idx="1"/>
          </p:nvPr>
        </p:nvSpPr>
        <p:spPr>
          <a:xfrm>
            <a:off x="1295401" y="1828800"/>
            <a:ext cx="9601196" cy="4047068"/>
          </a:xfrm>
        </p:spPr>
        <p:txBody>
          <a:bodyPr/>
          <a:lstStyle/>
          <a:p>
            <a:pPr algn="just"/>
            <a:r>
              <a:rPr lang="en-US" dirty="0">
                <a:latin typeface="Times New Roman" panose="02020603050405020304" pitchFamily="18" charset="0"/>
                <a:cs typeface="Times New Roman" panose="02020603050405020304" pitchFamily="18" charset="0"/>
              </a:rPr>
              <a:t>Using above techniques, we can detect whether tweets contains normal message or spam message. By detecting and removing such spam messages help social networks in gaining good reputation in the market. If social networks did not remove spam messages then its popularity will be decreases. Now a days all users are heavily dependent on social networks to get current news and business and relatives information and thus protecting it from spammer help it to gain reputation.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2652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CC000-86AE-C11D-5AAF-D410A0D95FF5}"/>
              </a:ext>
            </a:extLst>
          </p:cNvPr>
          <p:cNvSpPr>
            <a:spLocks noGrp="1"/>
          </p:cNvSpPr>
          <p:nvPr>
            <p:ph type="title"/>
          </p:nvPr>
        </p:nvSpPr>
        <p:spPr/>
        <p:txBody>
          <a:bodyPr>
            <a:normAutofit/>
          </a:bodyPr>
          <a:lstStyle/>
          <a:p>
            <a:r>
              <a:rPr lang="en-US" sz="3600" b="1" u="sng" dirty="0">
                <a:effectLst/>
                <a:latin typeface="Times New Roman" panose="02020603050405020304" pitchFamily="18" charset="0"/>
                <a:ea typeface="Times New Roman" panose="02020603050405020304" pitchFamily="18" charset="0"/>
              </a:rPr>
              <a:t>BIBLIOGRAPHY</a:t>
            </a:r>
            <a:endParaRPr lang="en-IN" sz="3600" b="1" u="sng" dirty="0"/>
          </a:p>
        </p:txBody>
      </p:sp>
      <p:sp>
        <p:nvSpPr>
          <p:cNvPr id="3" name="Content Placeholder 2">
            <a:extLst>
              <a:ext uri="{FF2B5EF4-FFF2-40B4-BE49-F238E27FC236}">
                <a16:creationId xmlns:a16="http://schemas.microsoft.com/office/drawing/2014/main" id="{54648988-6324-A272-A22C-B632F9D41752}"/>
              </a:ext>
            </a:extLst>
          </p:cNvPr>
          <p:cNvSpPr>
            <a:spLocks noGrp="1"/>
          </p:cNvSpPr>
          <p:nvPr>
            <p:ph idx="1"/>
          </p:nvPr>
        </p:nvSpPr>
        <p:spPr>
          <a:xfrm>
            <a:off x="1125415" y="2039815"/>
            <a:ext cx="9771182" cy="3836053"/>
          </a:xfrm>
        </p:spPr>
        <p:txBody>
          <a:bodyPr>
            <a:normAutofit fontScale="77500" lnSpcReduction="20000"/>
          </a:bodyPr>
          <a:lstStyle/>
          <a:p>
            <a:pPr marL="450215" indent="0">
              <a:spcBef>
                <a:spcPts val="440"/>
              </a:spcBef>
              <a:buNone/>
              <a:tabLst>
                <a:tab pos="762000" algn="l"/>
              </a:tabLst>
            </a:pPr>
            <a:r>
              <a:rPr lang="en-US" sz="1800" b="1" dirty="0">
                <a:effectLst/>
                <a:latin typeface="Times New Roman" panose="02020603050405020304" pitchFamily="18" charset="0"/>
                <a:ea typeface="Times New Roman" panose="02020603050405020304" pitchFamily="18" charset="0"/>
              </a:rPr>
              <a:t>REFERENCES </a:t>
            </a:r>
            <a:endParaRPr lang="en-IN" sz="1800" b="1" dirty="0">
              <a:effectLst/>
              <a:latin typeface="Times New Roman" panose="02020603050405020304" pitchFamily="18" charset="0"/>
              <a:ea typeface="Times New Roman" panose="02020603050405020304" pitchFamily="18" charset="0"/>
            </a:endParaRPr>
          </a:p>
          <a:p>
            <a:pPr>
              <a:lnSpc>
                <a:spcPct val="115000"/>
              </a:lnSpc>
            </a:pPr>
            <a:r>
              <a:rPr lang="en-US" sz="1800" dirty="0">
                <a:solidFill>
                  <a:srgbClr val="000000"/>
                </a:solidFill>
                <a:effectLst/>
                <a:latin typeface="Times New Roman" panose="02020603050405020304" pitchFamily="18" charset="0"/>
                <a:ea typeface="Times New Roman" panose="02020603050405020304" pitchFamily="18" charset="0"/>
              </a:rPr>
              <a:t>Programming Python, Mark Lutz  </a:t>
            </a:r>
            <a:endParaRPr lang="en-IN" sz="1800" dirty="0">
              <a:effectLst/>
              <a:latin typeface="Times New Roman" panose="02020603050405020304" pitchFamily="18" charset="0"/>
              <a:ea typeface="Times New Roman" panose="02020603050405020304" pitchFamily="18" charset="0"/>
            </a:endParaRPr>
          </a:p>
          <a:p>
            <a:pPr>
              <a:lnSpc>
                <a:spcPct val="115000"/>
              </a:lnSpc>
            </a:pPr>
            <a:r>
              <a:rPr lang="en-US" sz="1800" dirty="0">
                <a:solidFill>
                  <a:srgbClr val="000000"/>
                </a:solidFill>
                <a:effectLst/>
                <a:latin typeface="Times New Roman" panose="02020603050405020304" pitchFamily="18" charset="0"/>
                <a:ea typeface="Times New Roman" panose="02020603050405020304" pitchFamily="18" charset="0"/>
              </a:rPr>
              <a:t>Head First Python, Paul Barry </a:t>
            </a:r>
            <a:endParaRPr lang="en-IN" sz="1800" dirty="0">
              <a:effectLst/>
              <a:latin typeface="Times New Roman" panose="02020603050405020304" pitchFamily="18" charset="0"/>
              <a:ea typeface="Times New Roman" panose="02020603050405020304" pitchFamily="18" charset="0"/>
            </a:endParaRPr>
          </a:p>
          <a:p>
            <a:pPr>
              <a:lnSpc>
                <a:spcPct val="115000"/>
              </a:lnSpc>
            </a:pPr>
            <a:r>
              <a:rPr lang="en-US" sz="1800" dirty="0">
                <a:solidFill>
                  <a:srgbClr val="000000"/>
                </a:solidFill>
                <a:effectLst/>
                <a:latin typeface="Times New Roman" panose="02020603050405020304" pitchFamily="18" charset="0"/>
                <a:ea typeface="Times New Roman" panose="02020603050405020304" pitchFamily="18" charset="0"/>
              </a:rPr>
              <a:t>Core Python Programming, R. Nageswara Rao  </a:t>
            </a:r>
            <a:endParaRPr lang="en-IN" sz="1800"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en-US" sz="1800" dirty="0">
                <a:solidFill>
                  <a:srgbClr val="000000"/>
                </a:solidFill>
                <a:effectLst/>
                <a:latin typeface="Times New Roman" panose="02020603050405020304" pitchFamily="18" charset="0"/>
                <a:ea typeface="Times New Roman" panose="02020603050405020304" pitchFamily="18" charset="0"/>
              </a:rPr>
              <a:t>Learning with Python, Allen B. Downey </a:t>
            </a:r>
            <a:endParaRPr lang="en-IN" sz="1800" dirty="0">
              <a:solidFill>
                <a:srgbClr val="000000"/>
              </a:solidFill>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.B. </a:t>
            </a:r>
            <a:r>
              <a:rPr lang="en-US" sz="1800" dirty="0" err="1">
                <a:effectLst/>
                <a:latin typeface="Times New Roman" panose="02020603050405020304" pitchFamily="18" charset="0"/>
                <a:ea typeface="Times New Roman" panose="02020603050405020304" pitchFamily="18" charset="0"/>
              </a:rPr>
              <a:t>Erçahin</a:t>
            </a:r>
            <a:r>
              <a:rPr lang="en-US" sz="1800" dirty="0">
                <a:effectLst/>
                <a:latin typeface="Times New Roman" panose="02020603050405020304" pitchFamily="18" charset="0"/>
                <a:ea typeface="Times New Roman" panose="02020603050405020304" pitchFamily="18" charset="0"/>
              </a:rPr>
              <a:t>, Ö. </a:t>
            </a:r>
            <a:r>
              <a:rPr lang="en-US" sz="1800" dirty="0" err="1">
                <a:effectLst/>
                <a:latin typeface="Times New Roman" panose="02020603050405020304" pitchFamily="18" charset="0"/>
                <a:ea typeface="Times New Roman" panose="02020603050405020304" pitchFamily="18" charset="0"/>
              </a:rPr>
              <a:t>Aktaş</a:t>
            </a:r>
            <a:r>
              <a:rPr lang="en-US" sz="1800" dirty="0">
                <a:effectLst/>
                <a:latin typeface="Times New Roman" panose="02020603050405020304" pitchFamily="18" charset="0"/>
                <a:ea typeface="Times New Roman" panose="02020603050405020304" pitchFamily="18" charset="0"/>
              </a:rPr>
              <a:t>, D. </a:t>
            </a:r>
            <a:r>
              <a:rPr lang="en-US" sz="1800" dirty="0" err="1">
                <a:effectLst/>
                <a:latin typeface="Times New Roman" panose="02020603050405020304" pitchFamily="18" charset="0"/>
                <a:ea typeface="Times New Roman" panose="02020603050405020304" pitchFamily="18" charset="0"/>
              </a:rPr>
              <a:t>Kilinç</a:t>
            </a:r>
            <a:r>
              <a:rPr lang="en-US" sz="1800" dirty="0">
                <a:effectLst/>
                <a:latin typeface="Times New Roman" panose="02020603050405020304" pitchFamily="18" charset="0"/>
                <a:ea typeface="Times New Roman" panose="02020603050405020304" pitchFamily="18" charset="0"/>
              </a:rPr>
              <a:t>, and C. Akyol, ‘‘Twitter fake account detection,’’ in Proc. Int. Conf. Computer. Sci. Eng. (UBMK), Oct. 2017, pp. 388–392.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F. </a:t>
            </a:r>
            <a:r>
              <a:rPr lang="en-US" sz="1800" dirty="0" err="1">
                <a:effectLst/>
                <a:latin typeface="Times New Roman" panose="02020603050405020304" pitchFamily="18" charset="0"/>
                <a:ea typeface="Times New Roman" panose="02020603050405020304" pitchFamily="18" charset="0"/>
              </a:rPr>
              <a:t>Benevenuto</a:t>
            </a:r>
            <a:r>
              <a:rPr lang="en-US" sz="1800" dirty="0">
                <a:effectLst/>
                <a:latin typeface="Times New Roman" panose="02020603050405020304" pitchFamily="18" charset="0"/>
                <a:ea typeface="Times New Roman" panose="02020603050405020304" pitchFamily="18" charset="0"/>
              </a:rPr>
              <a:t>, G. </a:t>
            </a:r>
            <a:r>
              <a:rPr lang="en-US" sz="1800" dirty="0" err="1">
                <a:effectLst/>
                <a:latin typeface="Times New Roman" panose="02020603050405020304" pitchFamily="18" charset="0"/>
                <a:ea typeface="Times New Roman" panose="02020603050405020304" pitchFamily="18" charset="0"/>
              </a:rPr>
              <a:t>Magno</a:t>
            </a:r>
            <a:r>
              <a:rPr lang="en-US" sz="1800" dirty="0">
                <a:effectLst/>
                <a:latin typeface="Times New Roman" panose="02020603050405020304" pitchFamily="18" charset="0"/>
                <a:ea typeface="Times New Roman" panose="02020603050405020304" pitchFamily="18" charset="0"/>
              </a:rPr>
              <a:t>, T. Rodrigues, and V. Almeida, ‘‘Detecting spammers on Twitter,’’ in Proc. Collaboration, Electron. Messaging, </a:t>
            </a:r>
            <a:r>
              <a:rPr lang="en-US" sz="1800" dirty="0" err="1">
                <a:effectLst/>
                <a:latin typeface="Times New Roman" panose="02020603050405020304" pitchFamily="18" charset="0"/>
                <a:ea typeface="Times New Roman" panose="02020603050405020304" pitchFamily="18" charset="0"/>
              </a:rPr>
              <a:t>AntiAbuse</a:t>
            </a:r>
            <a:r>
              <a:rPr lang="en-US" sz="1800" dirty="0">
                <a:effectLst/>
                <a:latin typeface="Times New Roman" panose="02020603050405020304" pitchFamily="18" charset="0"/>
                <a:ea typeface="Times New Roman" panose="02020603050405020304" pitchFamily="18" charset="0"/>
              </a:rPr>
              <a:t> Spam Conf. (CEAS), vol. 6, Jul. 2010, p. 12. </a:t>
            </a: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S. </a:t>
            </a:r>
            <a:r>
              <a:rPr lang="en-US" sz="1800" dirty="0" err="1">
                <a:effectLst/>
                <a:latin typeface="Times New Roman" panose="02020603050405020304" pitchFamily="18" charset="0"/>
                <a:ea typeface="Times New Roman" panose="02020603050405020304" pitchFamily="18" charset="0"/>
              </a:rPr>
              <a:t>Gharge</a:t>
            </a:r>
            <a:r>
              <a:rPr lang="en-US" sz="1800" dirty="0">
                <a:effectLst/>
                <a:latin typeface="Times New Roman" panose="02020603050405020304" pitchFamily="18" charset="0"/>
                <a:ea typeface="Times New Roman" panose="02020603050405020304" pitchFamily="18" charset="0"/>
              </a:rPr>
              <a:t>, and M. Chavan, ‘‘An integrated approach for malicious tweets detection using NLP,’’ in Proc. Int. Conf. Inventive </a:t>
            </a:r>
            <a:r>
              <a:rPr lang="en-US" sz="1800" dirty="0" err="1">
                <a:effectLst/>
                <a:latin typeface="Times New Roman" panose="02020603050405020304" pitchFamily="18" charset="0"/>
                <a:ea typeface="Times New Roman" panose="02020603050405020304" pitchFamily="18" charset="0"/>
              </a:rPr>
              <a:t>Commun</a:t>
            </a:r>
            <a:r>
              <a:rPr lang="en-US" sz="1800" dirty="0">
                <a:effectLst/>
                <a:latin typeface="Times New Roman" panose="02020603050405020304" pitchFamily="18" charset="0"/>
                <a:ea typeface="Times New Roman" panose="02020603050405020304" pitchFamily="18" charset="0"/>
              </a:rPr>
              <a:t>. Computer. Technol. (ICICCT), Mar. 2017, pp. 435–438.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745988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473104-1F50-DD2A-B507-34550B2251D4}"/>
              </a:ext>
            </a:extLst>
          </p:cNvPr>
          <p:cNvSpPr>
            <a:spLocks noGrp="1"/>
          </p:cNvSpPr>
          <p:nvPr>
            <p:ph idx="1"/>
          </p:nvPr>
        </p:nvSpPr>
        <p:spPr>
          <a:xfrm>
            <a:off x="1295402" y="2757899"/>
            <a:ext cx="9601196" cy="3318936"/>
          </a:xfrm>
        </p:spPr>
        <p:txBody>
          <a:bodyPr>
            <a:normAutofit/>
          </a:bodyPr>
          <a:lstStyle/>
          <a:p>
            <a:pPr marL="0" indent="0">
              <a:buNone/>
            </a:pPr>
            <a:r>
              <a:rPr lang="en-US" sz="4800" dirty="0">
                <a:latin typeface="Times New Roman" panose="02020603050405020304" pitchFamily="18" charset="0"/>
                <a:cs typeface="Times New Roman" panose="02020603050405020304" pitchFamily="18" charset="0"/>
              </a:rPr>
              <a:t>                    Thank you</a:t>
            </a:r>
            <a:endParaRPr lang="en-IN" sz="4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774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B3A3AA-CA16-8E59-22A0-30E0BCE45B1C}"/>
              </a:ext>
            </a:extLst>
          </p:cNvPr>
          <p:cNvSpPr>
            <a:spLocks noGrp="1"/>
          </p:cNvSpPr>
          <p:nvPr>
            <p:ph type="title"/>
          </p:nvPr>
        </p:nvSpPr>
        <p:spPr>
          <a:xfrm>
            <a:off x="1191707" y="567352"/>
            <a:ext cx="9601196" cy="1303867"/>
          </a:xfrm>
        </p:spPr>
        <p:txBody>
          <a:bodyPr/>
          <a:lstStyle/>
          <a:p>
            <a:r>
              <a:rPr lang="en-IN" b="1" u="sng" dirty="0">
                <a:latin typeface="Times New Roman" panose="02020603050405020304" pitchFamily="18" charset="0"/>
                <a:cs typeface="Times New Roman" panose="02020603050405020304" pitchFamily="18" charset="0"/>
              </a:rPr>
              <a:t>ABSTRACT</a:t>
            </a:r>
          </a:p>
        </p:txBody>
      </p:sp>
      <p:sp>
        <p:nvSpPr>
          <p:cNvPr id="12" name="Content Placeholder 11">
            <a:extLst>
              <a:ext uri="{FF2B5EF4-FFF2-40B4-BE49-F238E27FC236}">
                <a16:creationId xmlns:a16="http://schemas.microsoft.com/office/drawing/2014/main" id="{31FB60E5-B29A-9D4D-5473-901C0D7258A4}"/>
              </a:ext>
            </a:extLst>
          </p:cNvPr>
          <p:cNvSpPr>
            <a:spLocks noGrp="1"/>
          </p:cNvSpPr>
          <p:nvPr>
            <p:ph idx="1"/>
          </p:nvPr>
        </p:nvSpPr>
        <p:spPr>
          <a:xfrm>
            <a:off x="1295401" y="1789043"/>
            <a:ext cx="9601196" cy="4086825"/>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Moreover, the possibility of expanding invalid information to users through fake identities has increased that results in the unrolling of harmful content. Recently, the detection of spammers and identification of fake users on Twitter has become a common area of research in contemporary online social Networks (OSNs). </a:t>
            </a:r>
          </a:p>
          <a:p>
            <a:pPr algn="just"/>
            <a:r>
              <a:rPr lang="en-US" dirty="0">
                <a:latin typeface="Times New Roman" panose="02020603050405020304" pitchFamily="18" charset="0"/>
                <a:cs typeface="Times New Roman" panose="02020603050405020304" pitchFamily="18" charset="0"/>
              </a:rPr>
              <a:t>Here we perform a review of techniques used for detecting spammers on Twitter. Moreover, a taxonomy of the Twitter spam detection approaches is presented that classifies the techniques based on their ability to detect: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fake content, (ii) spam based on URL, (iii) spam in trending topics, and (iv) fake users. The presented techniques are also compared based on various features, such as user features, content features, graph features, structure features, and time features. We are hopeful that this will be a useful resource for everyone to find the highlights of recent developments in Twitter spam detection on a single platform.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0257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F00EE-C61F-CFB3-D96C-7F9426B84727}"/>
              </a:ext>
            </a:extLst>
          </p:cNvPr>
          <p:cNvSpPr>
            <a:spLocks noGrp="1"/>
          </p:cNvSpPr>
          <p:nvPr>
            <p:ph type="title"/>
          </p:nvPr>
        </p:nvSpPr>
        <p:spPr>
          <a:xfrm>
            <a:off x="1295402" y="576471"/>
            <a:ext cx="9601196" cy="1302026"/>
          </a:xfrm>
        </p:spPr>
        <p:txBody>
          <a:bodyPr/>
          <a:lstStyle/>
          <a:p>
            <a:r>
              <a:rPr lang="en-IN" b="1" u="sng"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3D8E9346-5000-54E8-06DA-4841C846C3A3}"/>
              </a:ext>
            </a:extLst>
          </p:cNvPr>
          <p:cNvSpPr>
            <a:spLocks noGrp="1"/>
          </p:cNvSpPr>
          <p:nvPr>
            <p:ph idx="1"/>
          </p:nvPr>
        </p:nvSpPr>
        <p:spPr>
          <a:xfrm>
            <a:off x="1295401" y="1759226"/>
            <a:ext cx="9601196" cy="4136520"/>
          </a:xfrm>
        </p:spPr>
        <p:txBody>
          <a:bodyPr>
            <a:normAutofit/>
          </a:bodyPr>
          <a:lstStyle/>
          <a:p>
            <a:pPr algn="just"/>
            <a:r>
              <a:rPr lang="en-US" sz="2200" dirty="0">
                <a:latin typeface="Times New Roman" panose="02020603050405020304" pitchFamily="18" charset="0"/>
                <a:cs typeface="Times New Roman" panose="02020603050405020304" pitchFamily="18" charset="0"/>
              </a:rPr>
              <a:t>In today’s online social networks there have been a lot of fake profiles, online impersonation, etc. To date no one has come with a feasible solution to these problems. Manually detecting these fake and spam accounts would require a lot of human effort and time. Thus we are always in need of better methods which require less effort and time. </a:t>
            </a:r>
          </a:p>
          <a:p>
            <a:pPr algn="just"/>
            <a:r>
              <a:rPr lang="en-US" sz="2200" dirty="0">
                <a:latin typeface="Times New Roman" panose="02020603050405020304" pitchFamily="18" charset="0"/>
                <a:cs typeface="Times New Roman" panose="02020603050405020304" pitchFamily="18" charset="0"/>
              </a:rPr>
              <a:t>So we are intend to give a framework with which the automatic detection of fake profiles and spammers can be done so that the social life of people become secured and by using this automatic detection technique we can make it easier for the sites to manage the huge number of profiles, which can’t be done manually. Decision trees, Logistics regression and support vector machine algorithms are used presently.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163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9C440-6EE5-51EF-3CB6-87755C898599}"/>
              </a:ext>
            </a:extLst>
          </p:cNvPr>
          <p:cNvSpPr>
            <a:spLocks noGrp="1"/>
          </p:cNvSpPr>
          <p:nvPr>
            <p:ph type="title"/>
          </p:nvPr>
        </p:nvSpPr>
        <p:spPr>
          <a:xfrm>
            <a:off x="1295402" y="982132"/>
            <a:ext cx="9601196" cy="747277"/>
          </a:xfrm>
        </p:spPr>
        <p:txBody>
          <a:bodyPr>
            <a:normAutofit fontScale="90000"/>
          </a:bodyPr>
          <a:lstStyle/>
          <a:p>
            <a:r>
              <a:rPr lang="en-IN" b="1" u="sng"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0197D6FF-9ADF-67A6-68F5-E5270E9AC499}"/>
              </a:ext>
            </a:extLst>
          </p:cNvPr>
          <p:cNvSpPr>
            <a:spLocks noGrp="1"/>
          </p:cNvSpPr>
          <p:nvPr>
            <p:ph idx="1"/>
          </p:nvPr>
        </p:nvSpPr>
        <p:spPr>
          <a:xfrm>
            <a:off x="1295401" y="1938130"/>
            <a:ext cx="9601196" cy="3937738"/>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Decision tree is Less effective in predicting the outcome of a continuous variable.</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Logistic regression may not be accurate if the sample size is too small.</a:t>
            </a:r>
          </a:p>
          <a:p>
            <a:pPr algn="just">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Support vector algorithm does not execute very well when the data set has more sound i.e. target classes are overlapping. </a:t>
            </a:r>
          </a:p>
        </p:txBody>
      </p:sp>
    </p:spTree>
    <p:extLst>
      <p:ext uri="{BB962C8B-B14F-4D97-AF65-F5344CB8AC3E}">
        <p14:creationId xmlns:p14="http://schemas.microsoft.com/office/powerpoint/2010/main" val="248147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58643-E9D2-78C7-52F8-9185F5E952F1}"/>
              </a:ext>
            </a:extLst>
          </p:cNvPr>
          <p:cNvSpPr>
            <a:spLocks noGrp="1"/>
          </p:cNvSpPr>
          <p:nvPr>
            <p:ph type="title"/>
          </p:nvPr>
        </p:nvSpPr>
        <p:spPr>
          <a:xfrm>
            <a:off x="1295402" y="982132"/>
            <a:ext cx="9601196" cy="946059"/>
          </a:xfrm>
        </p:spPr>
        <p:txBody>
          <a:bodyPr/>
          <a:lstStyle/>
          <a:p>
            <a:r>
              <a:rPr lang="en-IN" b="1" u="sng" dirty="0">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9F578D94-6777-9825-A2E8-7E81AA1A18C0}"/>
              </a:ext>
            </a:extLst>
          </p:cNvPr>
          <p:cNvSpPr>
            <a:spLocks noGrp="1"/>
          </p:cNvSpPr>
          <p:nvPr>
            <p:ph idx="1"/>
          </p:nvPr>
        </p:nvSpPr>
        <p:spPr>
          <a:xfrm>
            <a:off x="1295401" y="2067339"/>
            <a:ext cx="9601196" cy="3808529"/>
          </a:xfrm>
        </p:spPr>
        <p:txBody>
          <a:bodyPr>
            <a:normAutofit/>
          </a:bodyPr>
          <a:lstStyle/>
          <a:p>
            <a:pPr algn="just"/>
            <a:r>
              <a:rPr lang="en-US" sz="2200" dirty="0">
                <a:latin typeface="Times New Roman" panose="02020603050405020304" pitchFamily="18" charset="0"/>
                <a:cs typeface="Times New Roman" panose="02020603050405020304" pitchFamily="18" charset="0"/>
              </a:rPr>
              <a:t>We are describing a concept to detect spam tweets and fake user account from online social network called twitter. To perform detection, we are using twitter dataset and 4 different techniques called Fake Content, Spam URL Detection, Spam Trending Topic and Fake User Identification.</a:t>
            </a:r>
          </a:p>
          <a:p>
            <a:pPr algn="just"/>
            <a:r>
              <a:rPr lang="en-US" sz="2200" dirty="0">
                <a:latin typeface="Times New Roman" panose="02020603050405020304" pitchFamily="18" charset="0"/>
                <a:cs typeface="Times New Roman" panose="02020603050405020304" pitchFamily="18" charset="0"/>
              </a:rPr>
              <a:t> Using above 4 techniques we can identify whether tweet is normal or spam and then using Random Forest data Mining algorithm we will train above dataset to classify number of spam and </a:t>
            </a:r>
            <a:r>
              <a:rPr lang="en-US" sz="2200" dirty="0" err="1">
                <a:latin typeface="Times New Roman" panose="02020603050405020304" pitchFamily="18" charset="0"/>
                <a:cs typeface="Times New Roman" panose="02020603050405020304" pitchFamily="18" charset="0"/>
              </a:rPr>
              <a:t>nonspam</a:t>
            </a:r>
            <a:r>
              <a:rPr lang="en-US" sz="2200" dirty="0">
                <a:latin typeface="Times New Roman" panose="02020603050405020304" pitchFamily="18" charset="0"/>
                <a:cs typeface="Times New Roman" panose="02020603050405020304" pitchFamily="18" charset="0"/>
              </a:rPr>
              <a:t> tweets or fake or non-fake accounts. For each technique we are using different Random Forest classifier.</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4180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EA05F-2564-0104-AF3F-E509E8A69832}"/>
              </a:ext>
            </a:extLst>
          </p:cNvPr>
          <p:cNvSpPr>
            <a:spLocks noGrp="1"/>
          </p:cNvSpPr>
          <p:nvPr>
            <p:ph type="title"/>
          </p:nvPr>
        </p:nvSpPr>
        <p:spPr>
          <a:xfrm>
            <a:off x="1295402" y="982132"/>
            <a:ext cx="9601196" cy="946059"/>
          </a:xfrm>
        </p:spPr>
        <p:txBody>
          <a:bodyPr/>
          <a:lstStyle/>
          <a:p>
            <a:r>
              <a:rPr lang="en-IN" b="1" u="sng"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F201B563-1B27-B094-CCB6-ACB7938C8F00}"/>
              </a:ext>
            </a:extLst>
          </p:cNvPr>
          <p:cNvSpPr>
            <a:spLocks noGrp="1"/>
          </p:cNvSpPr>
          <p:nvPr>
            <p:ph idx="1"/>
          </p:nvPr>
        </p:nvSpPr>
        <p:spPr>
          <a:xfrm>
            <a:off x="1295402" y="2000340"/>
            <a:ext cx="9601196" cy="4032711"/>
          </a:xfrm>
        </p:spPr>
        <p:txBody>
          <a:bodyPr>
            <a:normAutofit/>
          </a:bodyPr>
          <a:lstStyle/>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Here we include comparison of various previous methodologies proposed using different datasets and with different characteristics and accomplishments.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Tested with real time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7368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2667-04EF-514B-076E-AF06F2AECFAB}"/>
              </a:ext>
            </a:extLst>
          </p:cNvPr>
          <p:cNvSpPr>
            <a:spLocks noGrp="1"/>
          </p:cNvSpPr>
          <p:nvPr>
            <p:ph type="title"/>
          </p:nvPr>
        </p:nvSpPr>
        <p:spPr>
          <a:xfrm>
            <a:off x="1295402" y="982133"/>
            <a:ext cx="9601196" cy="557910"/>
          </a:xfrm>
        </p:spPr>
        <p:txBody>
          <a:bodyPr>
            <a:normAutofit fontScale="90000"/>
          </a:bodyPr>
          <a:lstStyle/>
          <a:p>
            <a:r>
              <a:rPr lang="en-IN" dirty="0"/>
              <a:t>ARCHITECTURE</a:t>
            </a:r>
          </a:p>
        </p:txBody>
      </p:sp>
      <p:pic>
        <p:nvPicPr>
          <p:cNvPr id="7" name="Content Placeholder 6">
            <a:extLst>
              <a:ext uri="{FF2B5EF4-FFF2-40B4-BE49-F238E27FC236}">
                <a16:creationId xmlns:a16="http://schemas.microsoft.com/office/drawing/2014/main" id="{3EC318F6-001B-B0A5-0EF6-4132648A4FF8}"/>
              </a:ext>
            </a:extLst>
          </p:cNvPr>
          <p:cNvPicPr>
            <a:picLocks noGrp="1" noChangeAspect="1"/>
          </p:cNvPicPr>
          <p:nvPr>
            <p:ph idx="1"/>
          </p:nvPr>
        </p:nvPicPr>
        <p:blipFill>
          <a:blip r:embed="rId2"/>
          <a:stretch>
            <a:fillRect/>
          </a:stretch>
        </p:blipFill>
        <p:spPr>
          <a:xfrm>
            <a:off x="1534831" y="1540043"/>
            <a:ext cx="9226953" cy="4478617"/>
          </a:xfrm>
        </p:spPr>
      </p:pic>
    </p:spTree>
    <p:extLst>
      <p:ext uri="{BB962C8B-B14F-4D97-AF65-F5344CB8AC3E}">
        <p14:creationId xmlns:p14="http://schemas.microsoft.com/office/powerpoint/2010/main" val="3416062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0535-527C-05A7-1173-B006FDAF643B}"/>
              </a:ext>
            </a:extLst>
          </p:cNvPr>
          <p:cNvSpPr>
            <a:spLocks noGrp="1"/>
          </p:cNvSpPr>
          <p:nvPr>
            <p:ph type="title"/>
          </p:nvPr>
        </p:nvSpPr>
        <p:spPr>
          <a:xfrm>
            <a:off x="1295402" y="576471"/>
            <a:ext cx="9601196" cy="528616"/>
          </a:xfrm>
        </p:spPr>
        <p:txBody>
          <a:bodyPr>
            <a:normAutofit fontScale="90000"/>
          </a:bodyPr>
          <a:lstStyle/>
          <a:p>
            <a:r>
              <a:rPr lang="en-IN" dirty="0"/>
              <a:t>USE CASE DIAGRAM</a:t>
            </a:r>
          </a:p>
        </p:txBody>
      </p:sp>
      <p:pic>
        <p:nvPicPr>
          <p:cNvPr id="4" name="Picture 3">
            <a:extLst>
              <a:ext uri="{FF2B5EF4-FFF2-40B4-BE49-F238E27FC236}">
                <a16:creationId xmlns:a16="http://schemas.microsoft.com/office/drawing/2014/main" id="{4CC173D3-75F4-6D87-BC47-3D1773BEA3C4}"/>
              </a:ext>
            </a:extLst>
          </p:cNvPr>
          <p:cNvPicPr>
            <a:picLocks noChangeAspect="1"/>
          </p:cNvPicPr>
          <p:nvPr/>
        </p:nvPicPr>
        <p:blipFill>
          <a:blip r:embed="rId2"/>
          <a:stretch>
            <a:fillRect/>
          </a:stretch>
        </p:blipFill>
        <p:spPr>
          <a:xfrm>
            <a:off x="944545" y="1296237"/>
            <a:ext cx="10450285" cy="4682532"/>
          </a:xfrm>
          <a:prstGeom prst="rect">
            <a:avLst/>
          </a:prstGeom>
        </p:spPr>
      </p:pic>
    </p:spTree>
    <p:extLst>
      <p:ext uri="{BB962C8B-B14F-4D97-AF65-F5344CB8AC3E}">
        <p14:creationId xmlns:p14="http://schemas.microsoft.com/office/powerpoint/2010/main" val="13190085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79702B-25C7-40D7-9E29-7686B11A96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Organic</Template>
  <TotalTime>719</TotalTime>
  <Words>1468</Words>
  <Application>Microsoft Office PowerPoint</Application>
  <PresentationFormat>Widescreen</PresentationFormat>
  <Paragraphs>123</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Garamond</vt:lpstr>
      <vt:lpstr>Times New Roman</vt:lpstr>
      <vt:lpstr>Wingdings</vt:lpstr>
      <vt:lpstr>Organic</vt:lpstr>
      <vt:lpstr>PowerPoint Presentation</vt:lpstr>
      <vt:lpstr>ABSTRACT</vt:lpstr>
      <vt:lpstr>ABSTRACT</vt:lpstr>
      <vt:lpstr>EXISTING SYSTEM</vt:lpstr>
      <vt:lpstr>DISADVANTAGES</vt:lpstr>
      <vt:lpstr>PROPOSED SYSTEM</vt:lpstr>
      <vt:lpstr>ADVANTAGES</vt:lpstr>
      <vt:lpstr>ARCHITECTURE</vt:lpstr>
      <vt:lpstr>USE CASE DIAGRAM</vt:lpstr>
      <vt:lpstr>CLASS DIAGRAM</vt:lpstr>
      <vt:lpstr>SEQUENCE DIAGARM</vt:lpstr>
      <vt:lpstr>ACTIVITY DIAGRAM</vt:lpstr>
      <vt:lpstr>REQUIREMENTS</vt:lpstr>
      <vt:lpstr>REQUIREMENTS</vt:lpstr>
      <vt:lpstr>IMPLEMENTATION</vt:lpstr>
      <vt:lpstr>PowerPoint Presentation</vt:lpstr>
      <vt:lpstr>PowerPoint Presentation</vt:lpstr>
      <vt:lpstr>PowerPoint Presentation</vt:lpstr>
      <vt:lpstr>RESULTS</vt:lpstr>
      <vt:lpstr>PowerPoint Presentation</vt:lpstr>
      <vt:lpstr>PowerPoint Presentation</vt:lpstr>
      <vt:lpstr>PowerPoint Presentation</vt:lpstr>
      <vt:lpstr>PowerPoint Presentation</vt:lpstr>
      <vt:lpstr>PowerPoint Presentation</vt:lpstr>
      <vt:lpstr>NOVELTY</vt:lpstr>
      <vt:lpstr>CONCLUSION</vt:lpstr>
      <vt:lpstr>BIBLIOGRAPHY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TO HTML AND CSS CODE GENERATER</dc:title>
  <dc:creator>D kittu;Bheem Singh</dc:creator>
  <cp:lastModifiedBy>D kittu</cp:lastModifiedBy>
  <cp:revision>42</cp:revision>
  <dcterms:created xsi:type="dcterms:W3CDTF">2022-08-01T13:29:18Z</dcterms:created>
  <dcterms:modified xsi:type="dcterms:W3CDTF">2023-03-27T08:59:40Z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