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834" r:id="rId2"/>
  </p:sldMasterIdLst>
  <p:sldIdLst>
    <p:sldId id="256" r:id="rId3"/>
    <p:sldId id="300" r:id="rId4"/>
    <p:sldId id="257" r:id="rId5"/>
    <p:sldId id="258" r:id="rId6"/>
    <p:sldId id="298" r:id="rId7"/>
    <p:sldId id="299" r:id="rId8"/>
    <p:sldId id="301" r:id="rId9"/>
    <p:sldId id="259" r:id="rId10"/>
    <p:sldId id="292" r:id="rId11"/>
    <p:sldId id="293" r:id="rId12"/>
    <p:sldId id="306" r:id="rId13"/>
    <p:sldId id="294" r:id="rId14"/>
    <p:sldId id="303" r:id="rId15"/>
    <p:sldId id="267" r:id="rId16"/>
    <p:sldId id="295" r:id="rId17"/>
    <p:sldId id="296" r:id="rId18"/>
    <p:sldId id="297" r:id="rId19"/>
    <p:sldId id="284" r:id="rId20"/>
    <p:sldId id="285" r:id="rId21"/>
    <p:sldId id="286" r:id="rId22"/>
    <p:sldId id="276" r:id="rId23"/>
    <p:sldId id="307" r:id="rId24"/>
    <p:sldId id="287" r:id="rId25"/>
    <p:sldId id="288" r:id="rId26"/>
    <p:sldId id="289" r:id="rId27"/>
    <p:sldId id="290" r:id="rId28"/>
    <p:sldId id="308" r:id="rId29"/>
    <p:sldId id="283" r:id="rId30"/>
    <p:sldId id="304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9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FEFAF1-75AD-4B11-B8FA-44AC253FD5CE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CBCAC4-280A-42F7-9E62-731C0CE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75" y="2191309"/>
            <a:ext cx="7895709" cy="180317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dirty="0" smtClean="0">
                <a:latin typeface="Georgia" pitchFamily="18" charset="0"/>
              </a:rPr>
              <a:t>Food Calorie Labels</a:t>
            </a:r>
            <a:br>
              <a:rPr lang="en" dirty="0" smtClean="0">
                <a:latin typeface="Georgia" pitchFamily="18" charset="0"/>
              </a:rPr>
            </a:br>
            <a:r>
              <a:rPr lang="en" sz="3600" dirty="0" smtClean="0">
                <a:latin typeface="Georgia" pitchFamily="18" charset="0"/>
              </a:rPr>
              <a:t>How accurate are they?</a:t>
            </a:r>
            <a:endParaRPr lang="en-US" sz="3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064" y="5366090"/>
            <a:ext cx="2114901" cy="1299405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000" dirty="0" smtClean="0"/>
              <a:t>                                              </a:t>
            </a:r>
            <a:endParaRPr lang="en" sz="2000" b="1" dirty="0" smtClean="0">
              <a:solidFill>
                <a:schemeClr val="bg1"/>
              </a:solidFill>
              <a:latin typeface="Bell MT" pitchFamily="18" charset="0"/>
            </a:endParaRPr>
          </a:p>
          <a:p>
            <a:pPr algn="l">
              <a:spcBef>
                <a:spcPts val="0"/>
              </a:spcBef>
            </a:pPr>
            <a:r>
              <a:rPr lang="en" sz="2000" smtClean="0">
                <a:solidFill>
                  <a:schemeClr val="bg1"/>
                </a:solidFill>
                <a:latin typeface="Bell MT" pitchFamily="18" charset="0"/>
              </a:rPr>
              <a:t>Rakesh Sunkari</a:t>
            </a:r>
            <a:endParaRPr lang="en" sz="2000" dirty="0" smtClean="0">
              <a:solidFill>
                <a:schemeClr val="bg1"/>
              </a:solidFill>
              <a:latin typeface="Bell MT" pitchFamily="18" charset="0"/>
            </a:endParaRPr>
          </a:p>
          <a:p>
            <a:pPr algn="l">
              <a:spcBef>
                <a:spcPts val="0"/>
              </a:spcBef>
            </a:pPr>
            <a:r>
              <a:rPr lang="en" sz="2000" dirty="0" smtClean="0">
                <a:solidFill>
                  <a:schemeClr val="bg1"/>
                </a:solidFill>
                <a:latin typeface="Bell MT" pitchFamily="18" charset="0"/>
              </a:rPr>
              <a:t>Bheeni Garg</a:t>
            </a:r>
          </a:p>
          <a:p>
            <a:pPr algn="l">
              <a:spcBef>
                <a:spcPts val="0"/>
              </a:spcBef>
            </a:pPr>
            <a:r>
              <a:rPr lang="en" sz="2000" dirty="0" smtClean="0">
                <a:solidFill>
                  <a:schemeClr val="bg1"/>
                </a:solidFill>
                <a:latin typeface="Bell MT" pitchFamily="18" charset="0"/>
              </a:rPr>
              <a:t>Pallavi Jogal</a:t>
            </a:r>
            <a:endParaRPr lang="en-US" sz="2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36884" y="1322972"/>
            <a:ext cx="5186363" cy="441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4853" y="32301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Per Gram : One-Sample t test for Regionally distributed food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4128" y="1660358"/>
            <a:ext cx="5942597" cy="40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097003" y="1469775"/>
            <a:ext cx="5505450" cy="3705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565150"/>
            <a:ext cx="10515600" cy="768350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Per Gram: 2 Sample Variances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06" y="3936821"/>
            <a:ext cx="5066839" cy="1206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001" y="2671010"/>
            <a:ext cx="4768244" cy="1303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3136" y="5405187"/>
            <a:ext cx="3169032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316" y="1356393"/>
            <a:ext cx="5213685" cy="13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Per Gram : Two-Sample t test for checking Differences between Nationally advertised and Regionally distributed food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95" y="1479885"/>
            <a:ext cx="5535527" cy="4408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9034" y="2081463"/>
            <a:ext cx="5796133" cy="33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per item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sample t test</a:t>
            </a:r>
          </a:p>
          <a:p>
            <a:r>
              <a:rPr lang="en-US" dirty="0" smtClean="0"/>
              <a:t>ANOVA</a:t>
            </a:r>
          </a:p>
          <a:p>
            <a:r>
              <a:rPr lang="en-US" dirty="0" err="1" smtClean="0"/>
              <a:t>Kruskal</a:t>
            </a:r>
            <a:r>
              <a:rPr lang="en-US" dirty="0" smtClean="0"/>
              <a:t>-Wallis Test</a:t>
            </a:r>
          </a:p>
        </p:txBody>
      </p:sp>
    </p:spTree>
    <p:extLst>
      <p:ext uri="{BB962C8B-B14F-4D97-AF65-F5344CB8AC3E}">
        <p14:creationId xmlns:p14="http://schemas.microsoft.com/office/powerpoint/2010/main" val="14684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" y="252496"/>
            <a:ext cx="4751388" cy="30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13" y="280904"/>
            <a:ext cx="4657725" cy="307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11" y="3426199"/>
            <a:ext cx="4700270" cy="313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Per Item : One-Sample t test for Nationally advertised food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250" y="1428583"/>
            <a:ext cx="4941464" cy="443079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05" y="1925053"/>
            <a:ext cx="5847348" cy="358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9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47" y="467143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Per Item : One-Sample t test for Regionally distributed food</a:t>
            </a:r>
            <a:br>
              <a:rPr lang="en-US" sz="3400" dirty="0" smtClean="0"/>
            </a:b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79" y="1371600"/>
            <a:ext cx="5140931" cy="446252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94" y="1732546"/>
            <a:ext cx="5907506" cy="3489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3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9181" y="1215189"/>
            <a:ext cx="5215345" cy="4596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9" y="358858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Per Item : One-Sample t test for Locally prepared food</a:t>
            </a:r>
            <a:br>
              <a:rPr lang="en-US" sz="3400" dirty="0" smtClean="0"/>
            </a:br>
            <a:endParaRPr lang="en-US" sz="3400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3" y="1744580"/>
            <a:ext cx="5799220" cy="3537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55031" y="286670"/>
            <a:ext cx="9372601" cy="85633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Per Item: Test </a:t>
            </a:r>
            <a:r>
              <a:rPr lang="en-US" sz="3400" b="1" dirty="0"/>
              <a:t>for Equal </a:t>
            </a:r>
            <a:r>
              <a:rPr lang="en-US" sz="3400" b="1" dirty="0" smtClean="0"/>
              <a:t>Variances</a:t>
            </a:r>
            <a:endParaRPr lang="en-US" sz="3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095" y="2633559"/>
            <a:ext cx="5060324" cy="1709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283" y="4398124"/>
            <a:ext cx="4732421" cy="1285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253" y="1521600"/>
            <a:ext cx="4638757" cy="109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0464" y="1876927"/>
            <a:ext cx="5771147" cy="33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717" y="1106968"/>
            <a:ext cx="9805736" cy="1730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743" y="324852"/>
            <a:ext cx="8325288" cy="685801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Checking the distribution of our data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4775" y="2852049"/>
            <a:ext cx="5505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8747" y="1640712"/>
            <a:ext cx="974278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ood items claiming to be "lite," "reduced-calorie," "low-calorie," "diet," "low-fat," "no-fat," or "health" foods.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</a:rPr>
              <a:t>Each food is classified based on its distribution as either nationally advertised, regionally distributed, or locally prepared.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From the work published by Allison, D., </a:t>
            </a:r>
            <a:r>
              <a:rPr lang="en-US" sz="2000" dirty="0" err="1" smtClean="0"/>
              <a:t>Heshka</a:t>
            </a:r>
            <a:r>
              <a:rPr lang="en-US" sz="2000" dirty="0" smtClean="0"/>
              <a:t>, S., Sepulveda, D., and </a:t>
            </a:r>
            <a:r>
              <a:rPr lang="en-US" sz="2000" dirty="0" err="1" smtClean="0"/>
              <a:t>Heymsfield</a:t>
            </a:r>
            <a:r>
              <a:rPr lang="en-US" sz="2000" dirty="0" smtClean="0"/>
              <a:t>, S. (1993), "Counting Calories - Caveat Emptor," Journal of the American Medical Association (JAMA), v. 270, pp. 1454-1456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663" y="286670"/>
            <a:ext cx="3697705" cy="11430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8748" y="5585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5602" y="2984333"/>
            <a:ext cx="5505450" cy="3705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462" y="336885"/>
            <a:ext cx="5184370" cy="529388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After Removing Outliers</a:t>
            </a:r>
            <a:endParaRPr lang="en-US" sz="3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611" y="1067625"/>
            <a:ext cx="8730803" cy="18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866274" y="1220788"/>
            <a:ext cx="4668838" cy="101123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6264442" y="1470693"/>
            <a:ext cx="5181600" cy="3487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34127" y="331871"/>
            <a:ext cx="7904747" cy="726908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Per Item : Test </a:t>
            </a:r>
            <a:r>
              <a:rPr lang="en-US" sz="3400" dirty="0"/>
              <a:t>for Equal </a:t>
            </a:r>
            <a:r>
              <a:rPr lang="en-US" sz="3400" dirty="0" smtClean="0"/>
              <a:t>Variances</a:t>
            </a:r>
            <a:endParaRPr lang="en-US" sz="3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225842"/>
            <a:ext cx="5228208" cy="1766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4001294"/>
            <a:ext cx="5394158" cy="19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64695" y="1594435"/>
            <a:ext cx="5754688" cy="3832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70221" y="421106"/>
            <a:ext cx="7688179" cy="67376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Checking Normality for Residuals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9178" y="1630531"/>
            <a:ext cx="5814895" cy="38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73769" y="1240673"/>
            <a:ext cx="4235450" cy="147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23673" y="530059"/>
            <a:ext cx="6748463" cy="481013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Per Item: One-Way ANOVA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1" y="2662065"/>
            <a:ext cx="3445042" cy="106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2526" y="1143000"/>
            <a:ext cx="6934200" cy="2430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190" y="3852307"/>
            <a:ext cx="3076364" cy="901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272" y="3820106"/>
            <a:ext cx="4025546" cy="16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201" y="251301"/>
            <a:ext cx="4328824" cy="2913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941" y="251301"/>
            <a:ext cx="4490301" cy="2913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1645" y="3284961"/>
            <a:ext cx="4410576" cy="2919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45741" y="3300125"/>
            <a:ext cx="4479735" cy="29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421" y="4215428"/>
            <a:ext cx="10984831" cy="1655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516" y="238544"/>
            <a:ext cx="3469105" cy="66382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Tukey Method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642" y="1446158"/>
            <a:ext cx="5329989" cy="227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9853" y="1215189"/>
            <a:ext cx="5823284" cy="28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8306" y="312821"/>
            <a:ext cx="10611852" cy="768267"/>
          </a:xfrm>
        </p:spPr>
        <p:txBody>
          <a:bodyPr>
            <a:noAutofit/>
          </a:bodyPr>
          <a:lstStyle/>
          <a:p>
            <a:r>
              <a:rPr lang="en-US" sz="3400" dirty="0"/>
              <a:t>Test for Equal Variances</a:t>
            </a:r>
            <a:r>
              <a:rPr lang="en-US" sz="3400" dirty="0" smtClean="0"/>
              <a:t>: After adding constant and doing Log Transformation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442" y="1524835"/>
            <a:ext cx="4834431" cy="108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441" y="2547065"/>
            <a:ext cx="4936959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188" y="3974655"/>
            <a:ext cx="4973054" cy="1836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72630" y="1940818"/>
            <a:ext cx="5865654" cy="31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13610" y="26260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Checking Normality for Residuals: After adding constant and doing Log Transformation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60" y="1732714"/>
            <a:ext cx="7207250" cy="415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757990" y="1368425"/>
            <a:ext cx="4249738" cy="179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12431" y="493295"/>
            <a:ext cx="5654843" cy="589547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Per Item: </a:t>
            </a:r>
            <a:r>
              <a:rPr lang="en-US" sz="3400" dirty="0" err="1" smtClean="0"/>
              <a:t>Kruskal</a:t>
            </a:r>
            <a:r>
              <a:rPr lang="en-US" sz="3400" dirty="0" smtClean="0"/>
              <a:t>-Wallis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199" y="3188369"/>
            <a:ext cx="4249723" cy="2283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257" y="1417234"/>
            <a:ext cx="6396532" cy="40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Regionally distributed food labels per gram had reported significant difference of underreporting of caloric measurement</a:t>
            </a:r>
          </a:p>
          <a:p>
            <a:pPr lvl="0" fontAlgn="base"/>
            <a:r>
              <a:rPr lang="en-US" dirty="0" smtClean="0"/>
              <a:t>Average cases of under-reporting for regionally distributed foods per gram exceed those for nationally advertised foods</a:t>
            </a:r>
          </a:p>
          <a:p>
            <a:pPr lvl="0" fontAlgn="base"/>
            <a:r>
              <a:rPr lang="en-US" dirty="0" smtClean="0"/>
              <a:t>Nationally advertised foods per item did not have significantly more actual calories than reported  </a:t>
            </a:r>
          </a:p>
          <a:p>
            <a:r>
              <a:rPr lang="en-US" dirty="0" smtClean="0"/>
              <a:t>Regionally distributed foods labels per item had significantly more calories than were reported- case of underreporting again!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189" y="312821"/>
            <a:ext cx="5811253" cy="709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59464552"/>
              </p:ext>
            </p:extLst>
          </p:nvPr>
        </p:nvGraphicFramePr>
        <p:xfrm>
          <a:off x="1588168" y="913649"/>
          <a:ext cx="4214610" cy="3943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16376"/>
                <a:gridCol w="899117"/>
                <a:gridCol w="899117"/>
              </a:tblGrid>
              <a:tr h="1170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Per </a:t>
                      </a:r>
                      <a:r>
                        <a:rPr lang="en-US" sz="14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Gram  </a:t>
                      </a:r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(% Difference)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National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Regional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Local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  <a:tr h="160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272" marR="17272" marT="9525" marB="0" anchor="b"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2215064" y="4890169"/>
            <a:ext cx="9796462" cy="211931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NA – Not Available. Per Gram data for Locally prepared food was not provided</a:t>
            </a:r>
          </a:p>
          <a:p>
            <a:r>
              <a:rPr lang="en-US" sz="1600" dirty="0" smtClean="0"/>
              <a:t>Per gram</a:t>
            </a:r>
            <a:r>
              <a:rPr lang="en-US" sz="1600" dirty="0"/>
              <a:t>: Percentage difference between measured calories and labeled calories per </a:t>
            </a:r>
            <a:r>
              <a:rPr lang="en-US" sz="1600" dirty="0" smtClean="0"/>
              <a:t>gram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= ( (</a:t>
            </a:r>
            <a:r>
              <a:rPr lang="en-US" sz="1600" dirty="0"/>
              <a:t>measured-labeled)/labeled</a:t>
            </a:r>
            <a:r>
              <a:rPr lang="en-US" sz="1600" dirty="0" smtClean="0"/>
              <a:t>) x 100%</a:t>
            </a:r>
          </a:p>
          <a:p>
            <a:r>
              <a:rPr lang="en-US" sz="1600" dirty="0" smtClean="0"/>
              <a:t>Per item</a:t>
            </a:r>
            <a:r>
              <a:rPr lang="en-US" sz="1600" dirty="0"/>
              <a:t>: Percentage difference between measured calories and labeled calories per item</a:t>
            </a:r>
          </a:p>
          <a:p>
            <a:r>
              <a:rPr lang="en-US" sz="1500" dirty="0" smtClean="0"/>
              <a:t>Classification: Nationally advertised,  Regionally distributed and Locally prepared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2448"/>
            <a:ext cx="11222038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57648"/>
              </p:ext>
            </p:extLst>
          </p:nvPr>
        </p:nvGraphicFramePr>
        <p:xfrm>
          <a:off x="6027821" y="926431"/>
          <a:ext cx="3693693" cy="39554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97954"/>
                <a:gridCol w="1217921"/>
                <a:gridCol w="1277818"/>
              </a:tblGrid>
              <a:tr h="2228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Per Item </a:t>
                      </a:r>
                      <a:r>
                        <a:rPr lang="en-US" sz="14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(% </a:t>
                      </a:r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Difference)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National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Regional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Local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7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00225" y="5041231"/>
            <a:ext cx="114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7715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Locally prepared foods per item had more actual than labeled calories which is again a clear case of underreporting</a:t>
            </a:r>
          </a:p>
          <a:p>
            <a:pPr lvl="0"/>
            <a:r>
              <a:rPr lang="en-US" dirty="0" smtClean="0"/>
              <a:t>Nationally advertised foods per item have significantly different average reporting than regionally distributed and locally prepared foods</a:t>
            </a:r>
          </a:p>
          <a:p>
            <a:pPr lvl="0"/>
            <a:r>
              <a:rPr lang="en-US" dirty="0" smtClean="0"/>
              <a:t>No significant difference in the average under-reporting between regionally distributed and locally prepared</a:t>
            </a:r>
          </a:p>
          <a:p>
            <a:pPr lvl="0"/>
            <a:r>
              <a:rPr lang="en-US" dirty="0" smtClean="0"/>
              <a:t>Nationally advertised foods per item have the least number of under-reporting compared to RD and LP</a:t>
            </a:r>
          </a:p>
          <a:p>
            <a:pPr lvl="0"/>
            <a:r>
              <a:rPr lang="en-US" dirty="0" smtClean="0"/>
              <a:t>Food labels may be inadequate sources for caloric monitoring</a:t>
            </a:r>
          </a:p>
          <a:p>
            <a:pPr lvl="0"/>
            <a:r>
              <a:rPr lang="en-US" dirty="0" smtClean="0"/>
              <a:t>Accuracy of caloric labeling should be considered when using food labels to help monitor one’s caloric intake</a:t>
            </a:r>
          </a:p>
          <a:p>
            <a:pPr lvl="0" fontAlgn="base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409" y="469231"/>
            <a:ext cx="7628021" cy="721895"/>
          </a:xfrm>
        </p:spPr>
        <p:txBody>
          <a:bodyPr/>
          <a:lstStyle/>
          <a:p>
            <a:pPr algn="ctr"/>
            <a:r>
              <a:rPr lang="en-US" dirty="0" smtClean="0"/>
              <a:t>Conclusion (Continued..)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Accuracy of caloric labeling of foods i.e. </a:t>
            </a:r>
            <a:r>
              <a:rPr lang="en-US" dirty="0"/>
              <a:t>the degree of </a:t>
            </a:r>
            <a:r>
              <a:rPr lang="en-US" dirty="0" smtClean="0"/>
              <a:t>underreporting /</a:t>
            </a:r>
            <a:r>
              <a:rPr lang="en-US" dirty="0"/>
              <a:t>over reporting of </a:t>
            </a:r>
            <a:r>
              <a:rPr lang="en-US" dirty="0" smtClean="0"/>
              <a:t>calories for per gram and per item for each category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there any difference in caloric labeling per gram between given two categories?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there any difference in caloric labeling per item among three categories?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082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Statistics</a:t>
            </a:r>
            <a:r>
              <a:rPr lang="en-US" sz="3400" dirty="0"/>
              <a:t>: </a:t>
            </a:r>
            <a:r>
              <a:rPr lang="en-US" sz="3400" dirty="0" smtClean="0"/>
              <a:t>Per gram </a:t>
            </a:r>
            <a:r>
              <a:rPr lang="en-US" sz="3400" dirty="0"/>
              <a:t>(%)</a:t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5557" y="1302324"/>
            <a:ext cx="7985615" cy="1316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4097" y="2707607"/>
            <a:ext cx="5189115" cy="31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852" y="1148994"/>
            <a:ext cx="8996569" cy="1491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Statistics</a:t>
            </a:r>
            <a:r>
              <a:rPr lang="en-US" sz="3400" dirty="0"/>
              <a:t>: </a:t>
            </a:r>
            <a:r>
              <a:rPr lang="en-US" sz="3400" dirty="0" smtClean="0"/>
              <a:t>Per Item </a:t>
            </a:r>
            <a:r>
              <a:rPr lang="en-US" sz="3400" dirty="0"/>
              <a:t>(%)</a:t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3883" y="2608649"/>
            <a:ext cx="5505450" cy="34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per 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sample t test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Two sample 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Checking normality for per gram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" y="1452646"/>
            <a:ext cx="5069306" cy="420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74" y="1488740"/>
            <a:ext cx="5283868" cy="4178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/>
              <a:t>Per Gram : One-Sample </a:t>
            </a:r>
            <a:r>
              <a:rPr lang="en-US" sz="3400" dirty="0" smtClean="0"/>
              <a:t>t </a:t>
            </a:r>
            <a:r>
              <a:rPr lang="en-US" sz="3400" b="1" dirty="0" smtClean="0"/>
              <a:t>test for Nationally advertised food</a:t>
            </a:r>
            <a:endParaRPr lang="en-US" sz="3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9515" y="1679777"/>
            <a:ext cx="6256421" cy="4251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324" y="1334059"/>
            <a:ext cx="4605622" cy="44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712</TotalTime>
  <Words>626</Words>
  <Application>Microsoft Office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Bell MT</vt:lpstr>
      <vt:lpstr>Calibri</vt:lpstr>
      <vt:lpstr>Calibri Light</vt:lpstr>
      <vt:lpstr>Georgia</vt:lpstr>
      <vt:lpstr>Verdana</vt:lpstr>
      <vt:lpstr>Wingdings 2</vt:lpstr>
      <vt:lpstr>Wingdings 3</vt:lpstr>
      <vt:lpstr>HDOfficeLightV0</vt:lpstr>
      <vt:lpstr>Concourse</vt:lpstr>
      <vt:lpstr>Food Calorie Labels How accurate are they?</vt:lpstr>
      <vt:lpstr>Introduction</vt:lpstr>
      <vt:lpstr>Data</vt:lpstr>
      <vt:lpstr>Objective</vt:lpstr>
      <vt:lpstr>Statistics: Per gram (%) </vt:lpstr>
      <vt:lpstr>Statistics: Per Item (%) </vt:lpstr>
      <vt:lpstr>For per gram</vt:lpstr>
      <vt:lpstr>Checking normality for per gram</vt:lpstr>
      <vt:lpstr>Per Gram : One-Sample t test for Nationally advertised food</vt:lpstr>
      <vt:lpstr>Per Gram : One-Sample t test for Regionally distributed food </vt:lpstr>
      <vt:lpstr>Per Gram: 2 Sample Variances test </vt:lpstr>
      <vt:lpstr>Per Gram : Two-Sample t test for checking Differences between Nationally advertised and Regionally distributed food</vt:lpstr>
      <vt:lpstr>For per item</vt:lpstr>
      <vt:lpstr>PowerPoint Presentation</vt:lpstr>
      <vt:lpstr>Per Item : One-Sample t test for Nationally advertised food</vt:lpstr>
      <vt:lpstr>Per Item : One-Sample t test for Regionally distributed food </vt:lpstr>
      <vt:lpstr>Per Item : One-Sample t test for Locally prepared food </vt:lpstr>
      <vt:lpstr>Per Item: Test for Equal Variances</vt:lpstr>
      <vt:lpstr>Checking the distribution of our data</vt:lpstr>
      <vt:lpstr>After Removing Outliers</vt:lpstr>
      <vt:lpstr>Per Item : Test for Equal Variances</vt:lpstr>
      <vt:lpstr>Checking Normality for Residuals</vt:lpstr>
      <vt:lpstr>Per Item: One-Way ANOVA </vt:lpstr>
      <vt:lpstr>PowerPoint Presentation</vt:lpstr>
      <vt:lpstr>Tukey Method</vt:lpstr>
      <vt:lpstr>Test for Equal Variances: After adding constant and doing Log Transformation</vt:lpstr>
      <vt:lpstr>Checking Normality for Residuals: After adding constant and doing Log Transformation</vt:lpstr>
      <vt:lpstr>Per Item: Kruskal-Wallis </vt:lpstr>
      <vt:lpstr>Conclusion</vt:lpstr>
      <vt:lpstr>Conclusion (Continued..)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naidu</dc:creator>
  <cp:lastModifiedBy>rakesh naidu</cp:lastModifiedBy>
  <cp:revision>79</cp:revision>
  <dcterms:created xsi:type="dcterms:W3CDTF">2015-12-09T03:12:04Z</dcterms:created>
  <dcterms:modified xsi:type="dcterms:W3CDTF">2015-12-10T21:04:20Z</dcterms:modified>
</cp:coreProperties>
</file>