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8"/>
  </p:notesMasterIdLst>
  <p:sldIdLst>
    <p:sldId id="256" r:id="rId2"/>
    <p:sldId id="931" r:id="rId3"/>
    <p:sldId id="932" r:id="rId4"/>
    <p:sldId id="934" r:id="rId5"/>
    <p:sldId id="957" r:id="rId6"/>
    <p:sldId id="987" r:id="rId7"/>
    <p:sldId id="1020" r:id="rId8"/>
    <p:sldId id="1049" r:id="rId9"/>
    <p:sldId id="1032" r:id="rId10"/>
    <p:sldId id="958" r:id="rId11"/>
    <p:sldId id="1041" r:id="rId12"/>
    <p:sldId id="1036" r:id="rId13"/>
    <p:sldId id="1038" r:id="rId14"/>
    <p:sldId id="1091" r:id="rId15"/>
    <p:sldId id="1089" r:id="rId16"/>
    <p:sldId id="1102" r:id="rId17"/>
    <p:sldId id="1127" r:id="rId18"/>
    <p:sldId id="1088" r:id="rId19"/>
    <p:sldId id="1106" r:id="rId20"/>
    <p:sldId id="1137" r:id="rId21"/>
    <p:sldId id="1039" r:id="rId22"/>
    <p:sldId id="1040" r:id="rId23"/>
    <p:sldId id="1108" r:id="rId24"/>
    <p:sldId id="1109" r:id="rId25"/>
    <p:sldId id="1044" r:id="rId26"/>
    <p:sldId id="1045" r:id="rId27"/>
    <p:sldId id="1105" r:id="rId28"/>
    <p:sldId id="1046" r:id="rId29"/>
    <p:sldId id="1047" r:id="rId30"/>
    <p:sldId id="1056" r:id="rId31"/>
    <p:sldId id="1057" r:id="rId32"/>
    <p:sldId id="1048" r:id="rId33"/>
    <p:sldId id="954" r:id="rId34"/>
    <p:sldId id="1021" r:id="rId35"/>
    <p:sldId id="1110" r:id="rId36"/>
    <p:sldId id="1122" r:id="rId37"/>
    <p:sldId id="1158" r:id="rId38"/>
    <p:sldId id="1159" r:id="rId39"/>
    <p:sldId id="1160" r:id="rId40"/>
    <p:sldId id="1161" r:id="rId41"/>
    <p:sldId id="1162" r:id="rId42"/>
    <p:sldId id="1169" r:id="rId43"/>
    <p:sldId id="1170" r:id="rId44"/>
    <p:sldId id="1164" r:id="rId45"/>
    <p:sldId id="1163" r:id="rId46"/>
    <p:sldId id="1171" r:id="rId47"/>
    <p:sldId id="1042" r:id="rId48"/>
    <p:sldId id="1043" r:id="rId49"/>
    <p:sldId id="1087" r:id="rId50"/>
    <p:sldId id="1037" r:id="rId51"/>
    <p:sldId id="1123" r:id="rId52"/>
    <p:sldId id="1124" r:id="rId53"/>
    <p:sldId id="1125" r:id="rId54"/>
    <p:sldId id="1126" r:id="rId55"/>
    <p:sldId id="1033" r:id="rId56"/>
    <p:sldId id="1034" r:id="rId57"/>
    <p:sldId id="955" r:id="rId58"/>
    <p:sldId id="1035" r:id="rId59"/>
    <p:sldId id="1062" r:id="rId60"/>
    <p:sldId id="956" r:id="rId61"/>
    <p:sldId id="959" r:id="rId62"/>
    <p:sldId id="960" r:id="rId63"/>
    <p:sldId id="1121" r:id="rId64"/>
    <p:sldId id="1128" r:id="rId65"/>
    <p:sldId id="1129" r:id="rId66"/>
    <p:sldId id="1130" r:id="rId67"/>
    <p:sldId id="1131" r:id="rId68"/>
    <p:sldId id="1132" r:id="rId69"/>
    <p:sldId id="1133" r:id="rId70"/>
    <p:sldId id="1134" r:id="rId71"/>
    <p:sldId id="1022" r:id="rId72"/>
    <p:sldId id="1023" r:id="rId73"/>
    <p:sldId id="1173" r:id="rId74"/>
    <p:sldId id="1174" r:id="rId75"/>
    <p:sldId id="1176" r:id="rId76"/>
    <p:sldId id="1175" r:id="rId77"/>
    <p:sldId id="1107" r:id="rId78"/>
    <p:sldId id="1116" r:id="rId79"/>
    <p:sldId id="1117" r:id="rId80"/>
    <p:sldId id="1118" r:id="rId81"/>
    <p:sldId id="1119" r:id="rId82"/>
    <p:sldId id="892" r:id="rId83"/>
    <p:sldId id="894" r:id="rId84"/>
    <p:sldId id="1113" r:id="rId85"/>
    <p:sldId id="893" r:id="rId86"/>
    <p:sldId id="1114" r:id="rId87"/>
    <p:sldId id="1009" r:id="rId88"/>
    <p:sldId id="988" r:id="rId89"/>
    <p:sldId id="989" r:id="rId90"/>
    <p:sldId id="1007" r:id="rId91"/>
    <p:sldId id="1008" r:id="rId92"/>
    <p:sldId id="990" r:id="rId93"/>
    <p:sldId id="992" r:id="rId94"/>
    <p:sldId id="994" r:id="rId95"/>
    <p:sldId id="995" r:id="rId96"/>
    <p:sldId id="996" r:id="rId97"/>
    <p:sldId id="1140" r:id="rId98"/>
    <p:sldId id="1141" r:id="rId99"/>
    <p:sldId id="998" r:id="rId100"/>
    <p:sldId id="1024" r:id="rId101"/>
    <p:sldId id="1025" r:id="rId102"/>
    <p:sldId id="1026" r:id="rId103"/>
    <p:sldId id="1027" r:id="rId104"/>
    <p:sldId id="1028" r:id="rId105"/>
    <p:sldId id="1029" r:id="rId106"/>
    <p:sldId id="1030" r:id="rId107"/>
    <p:sldId id="1135" r:id="rId108"/>
    <p:sldId id="1142" r:id="rId109"/>
    <p:sldId id="1143" r:id="rId110"/>
    <p:sldId id="1144" r:id="rId111"/>
    <p:sldId id="1145" r:id="rId112"/>
    <p:sldId id="1136" r:id="rId113"/>
    <p:sldId id="1146" r:id="rId114"/>
    <p:sldId id="982" r:id="rId115"/>
    <p:sldId id="983" r:id="rId116"/>
    <p:sldId id="986" r:id="rId117"/>
    <p:sldId id="1085" r:id="rId118"/>
    <p:sldId id="1147" r:id="rId119"/>
    <p:sldId id="1148" r:id="rId120"/>
    <p:sldId id="1177" r:id="rId121"/>
    <p:sldId id="1178" r:id="rId122"/>
    <p:sldId id="1179" r:id="rId123"/>
    <p:sldId id="1180" r:id="rId124"/>
    <p:sldId id="1181" r:id="rId125"/>
    <p:sldId id="1182" r:id="rId126"/>
    <p:sldId id="1183" r:id="rId127"/>
    <p:sldId id="1149" r:id="rId128"/>
    <p:sldId id="1150" r:id="rId129"/>
    <p:sldId id="1152" r:id="rId130"/>
    <p:sldId id="1151" r:id="rId131"/>
    <p:sldId id="1153" r:id="rId132"/>
    <p:sldId id="1172" r:id="rId133"/>
    <p:sldId id="1154" r:id="rId134"/>
    <p:sldId id="1155" r:id="rId135"/>
    <p:sldId id="1156" r:id="rId136"/>
    <p:sldId id="1157" r:id="rId13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CCFFCC"/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31" autoAdjust="0"/>
    <p:restoredTop sz="94622" autoAdjust="0"/>
  </p:normalViewPr>
  <p:slideViewPr>
    <p:cSldViewPr>
      <p:cViewPr varScale="1">
        <p:scale>
          <a:sx n="112" d="100"/>
          <a:sy n="112" d="100"/>
        </p:scale>
        <p:origin x="11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7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1B407B-D118-457E-BFC4-AA4C44B7C3CF}" type="doc">
      <dgm:prSet loTypeId="urn:microsoft.com/office/officeart/2005/8/layout/pyramid1" loCatId="pyramid" qsTypeId="urn:microsoft.com/office/officeart/2005/8/quickstyle/simple1" qsCatId="simple" csTypeId="urn:microsoft.com/office/officeart/2005/8/colors/colorful5" csCatId="colorful" phldr="1"/>
      <dgm:spPr/>
    </dgm:pt>
    <dgm:pt modelId="{A2E5E3CE-DDFD-4C11-98C1-3A58CF8C47C9}">
      <dgm:prSet phldrT="[Text]"/>
      <dgm:spPr/>
      <dgm:t>
        <a:bodyPr/>
        <a:lstStyle/>
        <a:p>
          <a:r>
            <a:rPr lang="de-DE" dirty="0" err="1"/>
            <a:t>acceptance</a:t>
          </a:r>
          <a:endParaRPr lang="de-DE" dirty="0"/>
        </a:p>
      </dgm:t>
    </dgm:pt>
    <dgm:pt modelId="{E34A095E-A2C9-4BBC-AB6E-A9733E0506B1}" type="parTrans" cxnId="{C6DE9C9B-E4E0-4228-BF93-D17B75F23E03}">
      <dgm:prSet/>
      <dgm:spPr/>
      <dgm:t>
        <a:bodyPr/>
        <a:lstStyle/>
        <a:p>
          <a:endParaRPr lang="de-DE"/>
        </a:p>
      </dgm:t>
    </dgm:pt>
    <dgm:pt modelId="{095FEE04-5B23-4ADB-9CFF-6B9FA994B337}" type="sibTrans" cxnId="{C6DE9C9B-E4E0-4228-BF93-D17B75F23E03}">
      <dgm:prSet/>
      <dgm:spPr/>
      <dgm:t>
        <a:bodyPr/>
        <a:lstStyle/>
        <a:p>
          <a:endParaRPr lang="de-DE"/>
        </a:p>
      </dgm:t>
    </dgm:pt>
    <dgm:pt modelId="{FB494D50-DB1C-449F-95CD-837AB49683F1}">
      <dgm:prSet phldrT="[Text]"/>
      <dgm:spPr/>
      <dgm:t>
        <a:bodyPr/>
        <a:lstStyle/>
        <a:p>
          <a:r>
            <a:rPr lang="de-DE" dirty="0" err="1"/>
            <a:t>system</a:t>
          </a:r>
          <a:endParaRPr lang="de-DE" dirty="0"/>
        </a:p>
      </dgm:t>
    </dgm:pt>
    <dgm:pt modelId="{E9608360-3243-4B75-A819-01F018E8F655}" type="parTrans" cxnId="{E0852D01-C79C-4AB4-9CE4-F60DFBC1109D}">
      <dgm:prSet/>
      <dgm:spPr/>
      <dgm:t>
        <a:bodyPr/>
        <a:lstStyle/>
        <a:p>
          <a:endParaRPr lang="de-DE"/>
        </a:p>
      </dgm:t>
    </dgm:pt>
    <dgm:pt modelId="{C72D4619-0B8D-4650-87A0-FFA064A1F057}" type="sibTrans" cxnId="{E0852D01-C79C-4AB4-9CE4-F60DFBC1109D}">
      <dgm:prSet/>
      <dgm:spPr/>
      <dgm:t>
        <a:bodyPr/>
        <a:lstStyle/>
        <a:p>
          <a:endParaRPr lang="de-DE"/>
        </a:p>
      </dgm:t>
    </dgm:pt>
    <dgm:pt modelId="{7F1B1236-5D30-471A-927C-9242013159CF}">
      <dgm:prSet phldrT="[Text]"/>
      <dgm:spPr/>
      <dgm:t>
        <a:bodyPr/>
        <a:lstStyle/>
        <a:p>
          <a:r>
            <a:rPr lang="de-DE" dirty="0" err="1"/>
            <a:t>integration</a:t>
          </a:r>
          <a:endParaRPr lang="de-DE" dirty="0"/>
        </a:p>
      </dgm:t>
    </dgm:pt>
    <dgm:pt modelId="{C1A4C24F-47B8-43A8-B407-72E01C53208C}" type="parTrans" cxnId="{63A32DA8-4DDE-46AF-B3A8-6D568F1B840D}">
      <dgm:prSet/>
      <dgm:spPr/>
      <dgm:t>
        <a:bodyPr/>
        <a:lstStyle/>
        <a:p>
          <a:endParaRPr lang="de-DE"/>
        </a:p>
      </dgm:t>
    </dgm:pt>
    <dgm:pt modelId="{F1792835-7594-46D9-A7CE-81E3B4D289C5}" type="sibTrans" cxnId="{63A32DA8-4DDE-46AF-B3A8-6D568F1B840D}">
      <dgm:prSet/>
      <dgm:spPr/>
      <dgm:t>
        <a:bodyPr/>
        <a:lstStyle/>
        <a:p>
          <a:endParaRPr lang="de-DE"/>
        </a:p>
      </dgm:t>
    </dgm:pt>
    <dgm:pt modelId="{665E8342-7871-4C4A-98B6-CA57F12B0AA8}">
      <dgm:prSet phldrT="[Text]"/>
      <dgm:spPr/>
      <dgm:t>
        <a:bodyPr/>
        <a:lstStyle/>
        <a:p>
          <a:r>
            <a:rPr lang="de-DE" dirty="0" err="1"/>
            <a:t>unit</a:t>
          </a:r>
          <a:endParaRPr lang="de-DE" dirty="0"/>
        </a:p>
      </dgm:t>
    </dgm:pt>
    <dgm:pt modelId="{B3CE5DE0-D3C9-43C9-A974-1C7FB6EBBD97}" type="parTrans" cxnId="{929E7458-BD41-442F-8E7B-531D139D92F4}">
      <dgm:prSet/>
      <dgm:spPr/>
      <dgm:t>
        <a:bodyPr/>
        <a:lstStyle/>
        <a:p>
          <a:endParaRPr lang="de-DE"/>
        </a:p>
      </dgm:t>
    </dgm:pt>
    <dgm:pt modelId="{202EB9D3-F51C-4405-93A3-FECE7C67BD60}" type="sibTrans" cxnId="{929E7458-BD41-442F-8E7B-531D139D92F4}">
      <dgm:prSet/>
      <dgm:spPr/>
      <dgm:t>
        <a:bodyPr/>
        <a:lstStyle/>
        <a:p>
          <a:endParaRPr lang="de-DE"/>
        </a:p>
      </dgm:t>
    </dgm:pt>
    <dgm:pt modelId="{40532290-9668-4D49-A8B4-B507E4A564D5}" type="pres">
      <dgm:prSet presAssocID="{A31B407B-D118-457E-BFC4-AA4C44B7C3CF}" presName="Name0" presStyleCnt="0">
        <dgm:presLayoutVars>
          <dgm:dir/>
          <dgm:animLvl val="lvl"/>
          <dgm:resizeHandles val="exact"/>
        </dgm:presLayoutVars>
      </dgm:prSet>
      <dgm:spPr/>
    </dgm:pt>
    <dgm:pt modelId="{CA76D898-2F79-48A8-88ED-81F98B64B6B8}" type="pres">
      <dgm:prSet presAssocID="{A2E5E3CE-DDFD-4C11-98C1-3A58CF8C47C9}" presName="Name8" presStyleCnt="0"/>
      <dgm:spPr/>
    </dgm:pt>
    <dgm:pt modelId="{E1D07EE4-19F6-4FE5-9DC4-1CA788B66772}" type="pres">
      <dgm:prSet presAssocID="{A2E5E3CE-DDFD-4C11-98C1-3A58CF8C47C9}" presName="level" presStyleLbl="node1" presStyleIdx="0" presStyleCnt="4">
        <dgm:presLayoutVars>
          <dgm:chMax val="1"/>
          <dgm:bulletEnabled val="1"/>
        </dgm:presLayoutVars>
      </dgm:prSet>
      <dgm:spPr/>
    </dgm:pt>
    <dgm:pt modelId="{5A04D10F-19C2-4741-AD07-5095EBD830AD}" type="pres">
      <dgm:prSet presAssocID="{A2E5E3CE-DDFD-4C11-98C1-3A58CF8C47C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9CB139-F720-4CA3-A9B2-3C99FE236A64}" type="pres">
      <dgm:prSet presAssocID="{FB494D50-DB1C-449F-95CD-837AB49683F1}" presName="Name8" presStyleCnt="0"/>
      <dgm:spPr/>
    </dgm:pt>
    <dgm:pt modelId="{50ED6B6D-A7C1-46A7-AFE7-C8AF48240AF7}" type="pres">
      <dgm:prSet presAssocID="{FB494D50-DB1C-449F-95CD-837AB49683F1}" presName="level" presStyleLbl="node1" presStyleIdx="1" presStyleCnt="4">
        <dgm:presLayoutVars>
          <dgm:chMax val="1"/>
          <dgm:bulletEnabled val="1"/>
        </dgm:presLayoutVars>
      </dgm:prSet>
      <dgm:spPr/>
    </dgm:pt>
    <dgm:pt modelId="{8709BE8F-A413-4C05-9A06-D38F2AD45F31}" type="pres">
      <dgm:prSet presAssocID="{FB494D50-DB1C-449F-95CD-837AB49683F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80F1385-1825-49FA-91CB-30053BB7866D}" type="pres">
      <dgm:prSet presAssocID="{7F1B1236-5D30-471A-927C-9242013159CF}" presName="Name8" presStyleCnt="0"/>
      <dgm:spPr/>
    </dgm:pt>
    <dgm:pt modelId="{AE34058F-64DB-4ECE-93FD-E61885E2F2BC}" type="pres">
      <dgm:prSet presAssocID="{7F1B1236-5D30-471A-927C-9242013159CF}" presName="level" presStyleLbl="node1" presStyleIdx="2" presStyleCnt="4">
        <dgm:presLayoutVars>
          <dgm:chMax val="1"/>
          <dgm:bulletEnabled val="1"/>
        </dgm:presLayoutVars>
      </dgm:prSet>
      <dgm:spPr/>
    </dgm:pt>
    <dgm:pt modelId="{8487EC12-66AA-421A-9D7A-56FFFC1E1123}" type="pres">
      <dgm:prSet presAssocID="{7F1B1236-5D30-471A-927C-9242013159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4842BFE-3F72-402E-8446-A823C2F53301}" type="pres">
      <dgm:prSet presAssocID="{665E8342-7871-4C4A-98B6-CA57F12B0AA8}" presName="Name8" presStyleCnt="0"/>
      <dgm:spPr/>
    </dgm:pt>
    <dgm:pt modelId="{5E93F6CD-EC11-409C-A9FB-336C53381022}" type="pres">
      <dgm:prSet presAssocID="{665E8342-7871-4C4A-98B6-CA57F12B0AA8}" presName="level" presStyleLbl="node1" presStyleIdx="3" presStyleCnt="4">
        <dgm:presLayoutVars>
          <dgm:chMax val="1"/>
          <dgm:bulletEnabled val="1"/>
        </dgm:presLayoutVars>
      </dgm:prSet>
      <dgm:spPr/>
    </dgm:pt>
    <dgm:pt modelId="{9188950F-0A12-4142-9788-60665CC55AAC}" type="pres">
      <dgm:prSet presAssocID="{665E8342-7871-4C4A-98B6-CA57F12B0AA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0852D01-C79C-4AB4-9CE4-F60DFBC1109D}" srcId="{A31B407B-D118-457E-BFC4-AA4C44B7C3CF}" destId="{FB494D50-DB1C-449F-95CD-837AB49683F1}" srcOrd="1" destOrd="0" parTransId="{E9608360-3243-4B75-A819-01F018E8F655}" sibTransId="{C72D4619-0B8D-4650-87A0-FFA064A1F057}"/>
    <dgm:cxn modelId="{A47F3201-5A8A-4E4E-A744-9532FA8EBC1E}" type="presOf" srcId="{A31B407B-D118-457E-BFC4-AA4C44B7C3CF}" destId="{40532290-9668-4D49-A8B4-B507E4A564D5}" srcOrd="0" destOrd="0" presId="urn:microsoft.com/office/officeart/2005/8/layout/pyramid1"/>
    <dgm:cxn modelId="{0558950A-A44F-4CBC-B548-5B9444E6DA00}" type="presOf" srcId="{665E8342-7871-4C4A-98B6-CA57F12B0AA8}" destId="{5E93F6CD-EC11-409C-A9FB-336C53381022}" srcOrd="0" destOrd="0" presId="urn:microsoft.com/office/officeart/2005/8/layout/pyramid1"/>
    <dgm:cxn modelId="{824E5D16-4789-4981-BB09-FFA933054521}" type="presOf" srcId="{FB494D50-DB1C-449F-95CD-837AB49683F1}" destId="{8709BE8F-A413-4C05-9A06-D38F2AD45F31}" srcOrd="1" destOrd="0" presId="urn:microsoft.com/office/officeart/2005/8/layout/pyramid1"/>
    <dgm:cxn modelId="{B7665330-5240-4B32-837B-3BD9BAA209E0}" type="presOf" srcId="{7F1B1236-5D30-471A-927C-9242013159CF}" destId="{8487EC12-66AA-421A-9D7A-56FFFC1E1123}" srcOrd="1" destOrd="0" presId="urn:microsoft.com/office/officeart/2005/8/layout/pyramid1"/>
    <dgm:cxn modelId="{D8429935-A279-4905-B3CA-F8BBCADF16E2}" type="presOf" srcId="{A2E5E3CE-DDFD-4C11-98C1-3A58CF8C47C9}" destId="{E1D07EE4-19F6-4FE5-9DC4-1CA788B66772}" srcOrd="0" destOrd="0" presId="urn:microsoft.com/office/officeart/2005/8/layout/pyramid1"/>
    <dgm:cxn modelId="{19A62D40-9FC3-4BF5-B761-6B246433E06A}" type="presOf" srcId="{7F1B1236-5D30-471A-927C-9242013159CF}" destId="{AE34058F-64DB-4ECE-93FD-E61885E2F2BC}" srcOrd="0" destOrd="0" presId="urn:microsoft.com/office/officeart/2005/8/layout/pyramid1"/>
    <dgm:cxn modelId="{929E7458-BD41-442F-8E7B-531D139D92F4}" srcId="{A31B407B-D118-457E-BFC4-AA4C44B7C3CF}" destId="{665E8342-7871-4C4A-98B6-CA57F12B0AA8}" srcOrd="3" destOrd="0" parTransId="{B3CE5DE0-D3C9-43C9-A974-1C7FB6EBBD97}" sibTransId="{202EB9D3-F51C-4405-93A3-FECE7C67BD60}"/>
    <dgm:cxn modelId="{22D1F078-9092-49D7-8886-7F6F5B16ACA6}" type="presOf" srcId="{665E8342-7871-4C4A-98B6-CA57F12B0AA8}" destId="{9188950F-0A12-4142-9788-60665CC55AAC}" srcOrd="1" destOrd="0" presId="urn:microsoft.com/office/officeart/2005/8/layout/pyramid1"/>
    <dgm:cxn modelId="{7F0B3185-A2C6-4D4F-AD90-C66EEB48E0EB}" type="presOf" srcId="{A2E5E3CE-DDFD-4C11-98C1-3A58CF8C47C9}" destId="{5A04D10F-19C2-4741-AD07-5095EBD830AD}" srcOrd="1" destOrd="0" presId="urn:microsoft.com/office/officeart/2005/8/layout/pyramid1"/>
    <dgm:cxn modelId="{C6DE9C9B-E4E0-4228-BF93-D17B75F23E03}" srcId="{A31B407B-D118-457E-BFC4-AA4C44B7C3CF}" destId="{A2E5E3CE-DDFD-4C11-98C1-3A58CF8C47C9}" srcOrd="0" destOrd="0" parTransId="{E34A095E-A2C9-4BBC-AB6E-A9733E0506B1}" sibTransId="{095FEE04-5B23-4ADB-9CFF-6B9FA994B337}"/>
    <dgm:cxn modelId="{63A32DA8-4DDE-46AF-B3A8-6D568F1B840D}" srcId="{A31B407B-D118-457E-BFC4-AA4C44B7C3CF}" destId="{7F1B1236-5D30-471A-927C-9242013159CF}" srcOrd="2" destOrd="0" parTransId="{C1A4C24F-47B8-43A8-B407-72E01C53208C}" sibTransId="{F1792835-7594-46D9-A7CE-81E3B4D289C5}"/>
    <dgm:cxn modelId="{91437DFA-1713-4F8C-AF2D-F26B4AFCECB9}" type="presOf" srcId="{FB494D50-DB1C-449F-95CD-837AB49683F1}" destId="{50ED6B6D-A7C1-46A7-AFE7-C8AF48240AF7}" srcOrd="0" destOrd="0" presId="urn:microsoft.com/office/officeart/2005/8/layout/pyramid1"/>
    <dgm:cxn modelId="{4D5F250E-04F8-4EF6-9448-978EEE8FF657}" type="presParOf" srcId="{40532290-9668-4D49-A8B4-B507E4A564D5}" destId="{CA76D898-2F79-48A8-88ED-81F98B64B6B8}" srcOrd="0" destOrd="0" presId="urn:microsoft.com/office/officeart/2005/8/layout/pyramid1"/>
    <dgm:cxn modelId="{4BFD1E79-CEF7-4946-9428-89CF60F1A649}" type="presParOf" srcId="{CA76D898-2F79-48A8-88ED-81F98B64B6B8}" destId="{E1D07EE4-19F6-4FE5-9DC4-1CA788B66772}" srcOrd="0" destOrd="0" presId="urn:microsoft.com/office/officeart/2005/8/layout/pyramid1"/>
    <dgm:cxn modelId="{4D1C22D1-CAAA-45D3-A236-0C5817D87AA4}" type="presParOf" srcId="{CA76D898-2F79-48A8-88ED-81F98B64B6B8}" destId="{5A04D10F-19C2-4741-AD07-5095EBD830AD}" srcOrd="1" destOrd="0" presId="urn:microsoft.com/office/officeart/2005/8/layout/pyramid1"/>
    <dgm:cxn modelId="{825F0241-84E3-45EE-B09F-1C58107425F3}" type="presParOf" srcId="{40532290-9668-4D49-A8B4-B507E4A564D5}" destId="{249CB139-F720-4CA3-A9B2-3C99FE236A64}" srcOrd="1" destOrd="0" presId="urn:microsoft.com/office/officeart/2005/8/layout/pyramid1"/>
    <dgm:cxn modelId="{DC9566F0-B9F5-4D33-B685-61BE13035CFA}" type="presParOf" srcId="{249CB139-F720-4CA3-A9B2-3C99FE236A64}" destId="{50ED6B6D-A7C1-46A7-AFE7-C8AF48240AF7}" srcOrd="0" destOrd="0" presId="urn:microsoft.com/office/officeart/2005/8/layout/pyramid1"/>
    <dgm:cxn modelId="{CDB362D0-A6D8-4D38-891B-415FB012B098}" type="presParOf" srcId="{249CB139-F720-4CA3-A9B2-3C99FE236A64}" destId="{8709BE8F-A413-4C05-9A06-D38F2AD45F31}" srcOrd="1" destOrd="0" presId="urn:microsoft.com/office/officeart/2005/8/layout/pyramid1"/>
    <dgm:cxn modelId="{12C4B936-CD04-4B3D-8FCB-714BB228706A}" type="presParOf" srcId="{40532290-9668-4D49-A8B4-B507E4A564D5}" destId="{E80F1385-1825-49FA-91CB-30053BB7866D}" srcOrd="2" destOrd="0" presId="urn:microsoft.com/office/officeart/2005/8/layout/pyramid1"/>
    <dgm:cxn modelId="{95DC211A-2462-49D5-8E0D-66C94EEF6A3B}" type="presParOf" srcId="{E80F1385-1825-49FA-91CB-30053BB7866D}" destId="{AE34058F-64DB-4ECE-93FD-E61885E2F2BC}" srcOrd="0" destOrd="0" presId="urn:microsoft.com/office/officeart/2005/8/layout/pyramid1"/>
    <dgm:cxn modelId="{516DE8FD-3522-4E5F-921C-0EE5FD79D89B}" type="presParOf" srcId="{E80F1385-1825-49FA-91CB-30053BB7866D}" destId="{8487EC12-66AA-421A-9D7A-56FFFC1E1123}" srcOrd="1" destOrd="0" presId="urn:microsoft.com/office/officeart/2005/8/layout/pyramid1"/>
    <dgm:cxn modelId="{D67275FF-70D4-4AE9-B6AF-C3D5A2BC7C3C}" type="presParOf" srcId="{40532290-9668-4D49-A8B4-B507E4A564D5}" destId="{B4842BFE-3F72-402E-8446-A823C2F53301}" srcOrd="3" destOrd="0" presId="urn:microsoft.com/office/officeart/2005/8/layout/pyramid1"/>
    <dgm:cxn modelId="{DEF812A1-B779-46F2-8B47-852E4B95294C}" type="presParOf" srcId="{B4842BFE-3F72-402E-8446-A823C2F53301}" destId="{5E93F6CD-EC11-409C-A9FB-336C53381022}" srcOrd="0" destOrd="0" presId="urn:microsoft.com/office/officeart/2005/8/layout/pyramid1"/>
    <dgm:cxn modelId="{619BEAF5-B075-42D6-8486-28FE40C71A6A}" type="presParOf" srcId="{B4842BFE-3F72-402E-8446-A823C2F53301}" destId="{9188950F-0A12-4142-9788-60665CC55AA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1B407B-D118-457E-BFC4-AA4C44B7C3CF}" type="doc">
      <dgm:prSet loTypeId="urn:microsoft.com/office/officeart/2005/8/layout/pyramid1" loCatId="pyramid" qsTypeId="urn:microsoft.com/office/officeart/2005/8/quickstyle/simple1" qsCatId="simple" csTypeId="urn:microsoft.com/office/officeart/2005/8/colors/colorful5" csCatId="colorful" phldr="1"/>
      <dgm:spPr/>
    </dgm:pt>
    <dgm:pt modelId="{A2E5E3CE-DDFD-4C11-98C1-3A58CF8C47C9}">
      <dgm:prSet phldrT="[Text]"/>
      <dgm:spPr/>
      <dgm:t>
        <a:bodyPr/>
        <a:lstStyle/>
        <a:p>
          <a:r>
            <a:rPr lang="de-DE" dirty="0" err="1"/>
            <a:t>acceptance</a:t>
          </a:r>
          <a:endParaRPr lang="de-DE" dirty="0"/>
        </a:p>
      </dgm:t>
    </dgm:pt>
    <dgm:pt modelId="{E34A095E-A2C9-4BBC-AB6E-A9733E0506B1}" type="parTrans" cxnId="{C6DE9C9B-E4E0-4228-BF93-D17B75F23E03}">
      <dgm:prSet/>
      <dgm:spPr/>
      <dgm:t>
        <a:bodyPr/>
        <a:lstStyle/>
        <a:p>
          <a:endParaRPr lang="de-DE"/>
        </a:p>
      </dgm:t>
    </dgm:pt>
    <dgm:pt modelId="{095FEE04-5B23-4ADB-9CFF-6B9FA994B337}" type="sibTrans" cxnId="{C6DE9C9B-E4E0-4228-BF93-D17B75F23E03}">
      <dgm:prSet/>
      <dgm:spPr/>
      <dgm:t>
        <a:bodyPr/>
        <a:lstStyle/>
        <a:p>
          <a:endParaRPr lang="de-DE"/>
        </a:p>
      </dgm:t>
    </dgm:pt>
    <dgm:pt modelId="{FB494D50-DB1C-449F-95CD-837AB49683F1}">
      <dgm:prSet phldrT="[Text]"/>
      <dgm:spPr/>
      <dgm:t>
        <a:bodyPr/>
        <a:lstStyle/>
        <a:p>
          <a:r>
            <a:rPr lang="de-DE" dirty="0" err="1"/>
            <a:t>system</a:t>
          </a:r>
          <a:endParaRPr lang="de-DE" dirty="0"/>
        </a:p>
      </dgm:t>
    </dgm:pt>
    <dgm:pt modelId="{E9608360-3243-4B75-A819-01F018E8F655}" type="parTrans" cxnId="{E0852D01-C79C-4AB4-9CE4-F60DFBC1109D}">
      <dgm:prSet/>
      <dgm:spPr/>
      <dgm:t>
        <a:bodyPr/>
        <a:lstStyle/>
        <a:p>
          <a:endParaRPr lang="de-DE"/>
        </a:p>
      </dgm:t>
    </dgm:pt>
    <dgm:pt modelId="{C72D4619-0B8D-4650-87A0-FFA064A1F057}" type="sibTrans" cxnId="{E0852D01-C79C-4AB4-9CE4-F60DFBC1109D}">
      <dgm:prSet/>
      <dgm:spPr/>
      <dgm:t>
        <a:bodyPr/>
        <a:lstStyle/>
        <a:p>
          <a:endParaRPr lang="de-DE"/>
        </a:p>
      </dgm:t>
    </dgm:pt>
    <dgm:pt modelId="{7F1B1236-5D30-471A-927C-9242013159CF}">
      <dgm:prSet phldrT="[Text]"/>
      <dgm:spPr/>
      <dgm:t>
        <a:bodyPr/>
        <a:lstStyle/>
        <a:p>
          <a:r>
            <a:rPr lang="de-DE" dirty="0" err="1"/>
            <a:t>integration</a:t>
          </a:r>
          <a:endParaRPr lang="de-DE" dirty="0"/>
        </a:p>
      </dgm:t>
    </dgm:pt>
    <dgm:pt modelId="{C1A4C24F-47B8-43A8-B407-72E01C53208C}" type="parTrans" cxnId="{63A32DA8-4DDE-46AF-B3A8-6D568F1B840D}">
      <dgm:prSet/>
      <dgm:spPr/>
      <dgm:t>
        <a:bodyPr/>
        <a:lstStyle/>
        <a:p>
          <a:endParaRPr lang="de-DE"/>
        </a:p>
      </dgm:t>
    </dgm:pt>
    <dgm:pt modelId="{F1792835-7594-46D9-A7CE-81E3B4D289C5}" type="sibTrans" cxnId="{63A32DA8-4DDE-46AF-B3A8-6D568F1B840D}">
      <dgm:prSet/>
      <dgm:spPr/>
      <dgm:t>
        <a:bodyPr/>
        <a:lstStyle/>
        <a:p>
          <a:endParaRPr lang="de-DE"/>
        </a:p>
      </dgm:t>
    </dgm:pt>
    <dgm:pt modelId="{665E8342-7871-4C4A-98B6-CA57F12B0AA8}">
      <dgm:prSet phldrT="[Text]"/>
      <dgm:spPr/>
      <dgm:t>
        <a:bodyPr/>
        <a:lstStyle/>
        <a:p>
          <a:r>
            <a:rPr lang="de-DE" dirty="0" err="1"/>
            <a:t>unit</a:t>
          </a:r>
          <a:endParaRPr lang="de-DE" dirty="0"/>
        </a:p>
      </dgm:t>
    </dgm:pt>
    <dgm:pt modelId="{B3CE5DE0-D3C9-43C9-A974-1C7FB6EBBD97}" type="parTrans" cxnId="{929E7458-BD41-442F-8E7B-531D139D92F4}">
      <dgm:prSet/>
      <dgm:spPr/>
      <dgm:t>
        <a:bodyPr/>
        <a:lstStyle/>
        <a:p>
          <a:endParaRPr lang="de-DE"/>
        </a:p>
      </dgm:t>
    </dgm:pt>
    <dgm:pt modelId="{202EB9D3-F51C-4405-93A3-FECE7C67BD60}" type="sibTrans" cxnId="{929E7458-BD41-442F-8E7B-531D139D92F4}">
      <dgm:prSet/>
      <dgm:spPr/>
      <dgm:t>
        <a:bodyPr/>
        <a:lstStyle/>
        <a:p>
          <a:endParaRPr lang="de-DE"/>
        </a:p>
      </dgm:t>
    </dgm:pt>
    <dgm:pt modelId="{40532290-9668-4D49-A8B4-B507E4A564D5}" type="pres">
      <dgm:prSet presAssocID="{A31B407B-D118-457E-BFC4-AA4C44B7C3CF}" presName="Name0" presStyleCnt="0">
        <dgm:presLayoutVars>
          <dgm:dir/>
          <dgm:animLvl val="lvl"/>
          <dgm:resizeHandles val="exact"/>
        </dgm:presLayoutVars>
      </dgm:prSet>
      <dgm:spPr/>
    </dgm:pt>
    <dgm:pt modelId="{CA76D898-2F79-48A8-88ED-81F98B64B6B8}" type="pres">
      <dgm:prSet presAssocID="{A2E5E3CE-DDFD-4C11-98C1-3A58CF8C47C9}" presName="Name8" presStyleCnt="0"/>
      <dgm:spPr/>
    </dgm:pt>
    <dgm:pt modelId="{E1D07EE4-19F6-4FE5-9DC4-1CA788B66772}" type="pres">
      <dgm:prSet presAssocID="{A2E5E3CE-DDFD-4C11-98C1-3A58CF8C47C9}" presName="level" presStyleLbl="node1" presStyleIdx="0" presStyleCnt="4">
        <dgm:presLayoutVars>
          <dgm:chMax val="1"/>
          <dgm:bulletEnabled val="1"/>
        </dgm:presLayoutVars>
      </dgm:prSet>
      <dgm:spPr/>
    </dgm:pt>
    <dgm:pt modelId="{5A04D10F-19C2-4741-AD07-5095EBD830AD}" type="pres">
      <dgm:prSet presAssocID="{A2E5E3CE-DDFD-4C11-98C1-3A58CF8C47C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9CB139-F720-4CA3-A9B2-3C99FE236A64}" type="pres">
      <dgm:prSet presAssocID="{FB494D50-DB1C-449F-95CD-837AB49683F1}" presName="Name8" presStyleCnt="0"/>
      <dgm:spPr/>
    </dgm:pt>
    <dgm:pt modelId="{50ED6B6D-A7C1-46A7-AFE7-C8AF48240AF7}" type="pres">
      <dgm:prSet presAssocID="{FB494D50-DB1C-449F-95CD-837AB49683F1}" presName="level" presStyleLbl="node1" presStyleIdx="1" presStyleCnt="4">
        <dgm:presLayoutVars>
          <dgm:chMax val="1"/>
          <dgm:bulletEnabled val="1"/>
        </dgm:presLayoutVars>
      </dgm:prSet>
      <dgm:spPr/>
    </dgm:pt>
    <dgm:pt modelId="{8709BE8F-A413-4C05-9A06-D38F2AD45F31}" type="pres">
      <dgm:prSet presAssocID="{FB494D50-DB1C-449F-95CD-837AB49683F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80F1385-1825-49FA-91CB-30053BB7866D}" type="pres">
      <dgm:prSet presAssocID="{7F1B1236-5D30-471A-927C-9242013159CF}" presName="Name8" presStyleCnt="0"/>
      <dgm:spPr/>
    </dgm:pt>
    <dgm:pt modelId="{AE34058F-64DB-4ECE-93FD-E61885E2F2BC}" type="pres">
      <dgm:prSet presAssocID="{7F1B1236-5D30-471A-927C-9242013159CF}" presName="level" presStyleLbl="node1" presStyleIdx="2" presStyleCnt="4">
        <dgm:presLayoutVars>
          <dgm:chMax val="1"/>
          <dgm:bulletEnabled val="1"/>
        </dgm:presLayoutVars>
      </dgm:prSet>
      <dgm:spPr/>
    </dgm:pt>
    <dgm:pt modelId="{8487EC12-66AA-421A-9D7A-56FFFC1E1123}" type="pres">
      <dgm:prSet presAssocID="{7F1B1236-5D30-471A-927C-9242013159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4842BFE-3F72-402E-8446-A823C2F53301}" type="pres">
      <dgm:prSet presAssocID="{665E8342-7871-4C4A-98B6-CA57F12B0AA8}" presName="Name8" presStyleCnt="0"/>
      <dgm:spPr/>
    </dgm:pt>
    <dgm:pt modelId="{5E93F6CD-EC11-409C-A9FB-336C53381022}" type="pres">
      <dgm:prSet presAssocID="{665E8342-7871-4C4A-98B6-CA57F12B0AA8}" presName="level" presStyleLbl="node1" presStyleIdx="3" presStyleCnt="4" custLinFactNeighborX="1449">
        <dgm:presLayoutVars>
          <dgm:chMax val="1"/>
          <dgm:bulletEnabled val="1"/>
        </dgm:presLayoutVars>
      </dgm:prSet>
      <dgm:spPr/>
    </dgm:pt>
    <dgm:pt modelId="{9188950F-0A12-4142-9788-60665CC55AAC}" type="pres">
      <dgm:prSet presAssocID="{665E8342-7871-4C4A-98B6-CA57F12B0AA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0852D01-C79C-4AB4-9CE4-F60DFBC1109D}" srcId="{A31B407B-D118-457E-BFC4-AA4C44B7C3CF}" destId="{FB494D50-DB1C-449F-95CD-837AB49683F1}" srcOrd="1" destOrd="0" parTransId="{E9608360-3243-4B75-A819-01F018E8F655}" sibTransId="{C72D4619-0B8D-4650-87A0-FFA064A1F057}"/>
    <dgm:cxn modelId="{A47F3201-5A8A-4E4E-A744-9532FA8EBC1E}" type="presOf" srcId="{A31B407B-D118-457E-BFC4-AA4C44B7C3CF}" destId="{40532290-9668-4D49-A8B4-B507E4A564D5}" srcOrd="0" destOrd="0" presId="urn:microsoft.com/office/officeart/2005/8/layout/pyramid1"/>
    <dgm:cxn modelId="{0558950A-A44F-4CBC-B548-5B9444E6DA00}" type="presOf" srcId="{665E8342-7871-4C4A-98B6-CA57F12B0AA8}" destId="{5E93F6CD-EC11-409C-A9FB-336C53381022}" srcOrd="0" destOrd="0" presId="urn:microsoft.com/office/officeart/2005/8/layout/pyramid1"/>
    <dgm:cxn modelId="{824E5D16-4789-4981-BB09-FFA933054521}" type="presOf" srcId="{FB494D50-DB1C-449F-95CD-837AB49683F1}" destId="{8709BE8F-A413-4C05-9A06-D38F2AD45F31}" srcOrd="1" destOrd="0" presId="urn:microsoft.com/office/officeart/2005/8/layout/pyramid1"/>
    <dgm:cxn modelId="{B7665330-5240-4B32-837B-3BD9BAA209E0}" type="presOf" srcId="{7F1B1236-5D30-471A-927C-9242013159CF}" destId="{8487EC12-66AA-421A-9D7A-56FFFC1E1123}" srcOrd="1" destOrd="0" presId="urn:microsoft.com/office/officeart/2005/8/layout/pyramid1"/>
    <dgm:cxn modelId="{D8429935-A279-4905-B3CA-F8BBCADF16E2}" type="presOf" srcId="{A2E5E3CE-DDFD-4C11-98C1-3A58CF8C47C9}" destId="{E1D07EE4-19F6-4FE5-9DC4-1CA788B66772}" srcOrd="0" destOrd="0" presId="urn:microsoft.com/office/officeart/2005/8/layout/pyramid1"/>
    <dgm:cxn modelId="{19A62D40-9FC3-4BF5-B761-6B246433E06A}" type="presOf" srcId="{7F1B1236-5D30-471A-927C-9242013159CF}" destId="{AE34058F-64DB-4ECE-93FD-E61885E2F2BC}" srcOrd="0" destOrd="0" presId="urn:microsoft.com/office/officeart/2005/8/layout/pyramid1"/>
    <dgm:cxn modelId="{929E7458-BD41-442F-8E7B-531D139D92F4}" srcId="{A31B407B-D118-457E-BFC4-AA4C44B7C3CF}" destId="{665E8342-7871-4C4A-98B6-CA57F12B0AA8}" srcOrd="3" destOrd="0" parTransId="{B3CE5DE0-D3C9-43C9-A974-1C7FB6EBBD97}" sibTransId="{202EB9D3-F51C-4405-93A3-FECE7C67BD60}"/>
    <dgm:cxn modelId="{22D1F078-9092-49D7-8886-7F6F5B16ACA6}" type="presOf" srcId="{665E8342-7871-4C4A-98B6-CA57F12B0AA8}" destId="{9188950F-0A12-4142-9788-60665CC55AAC}" srcOrd="1" destOrd="0" presId="urn:microsoft.com/office/officeart/2005/8/layout/pyramid1"/>
    <dgm:cxn modelId="{7F0B3185-A2C6-4D4F-AD90-C66EEB48E0EB}" type="presOf" srcId="{A2E5E3CE-DDFD-4C11-98C1-3A58CF8C47C9}" destId="{5A04D10F-19C2-4741-AD07-5095EBD830AD}" srcOrd="1" destOrd="0" presId="urn:microsoft.com/office/officeart/2005/8/layout/pyramid1"/>
    <dgm:cxn modelId="{C6DE9C9B-E4E0-4228-BF93-D17B75F23E03}" srcId="{A31B407B-D118-457E-BFC4-AA4C44B7C3CF}" destId="{A2E5E3CE-DDFD-4C11-98C1-3A58CF8C47C9}" srcOrd="0" destOrd="0" parTransId="{E34A095E-A2C9-4BBC-AB6E-A9733E0506B1}" sibTransId="{095FEE04-5B23-4ADB-9CFF-6B9FA994B337}"/>
    <dgm:cxn modelId="{63A32DA8-4DDE-46AF-B3A8-6D568F1B840D}" srcId="{A31B407B-D118-457E-BFC4-AA4C44B7C3CF}" destId="{7F1B1236-5D30-471A-927C-9242013159CF}" srcOrd="2" destOrd="0" parTransId="{C1A4C24F-47B8-43A8-B407-72E01C53208C}" sibTransId="{F1792835-7594-46D9-A7CE-81E3B4D289C5}"/>
    <dgm:cxn modelId="{91437DFA-1713-4F8C-AF2D-F26B4AFCECB9}" type="presOf" srcId="{FB494D50-DB1C-449F-95CD-837AB49683F1}" destId="{50ED6B6D-A7C1-46A7-AFE7-C8AF48240AF7}" srcOrd="0" destOrd="0" presId="urn:microsoft.com/office/officeart/2005/8/layout/pyramid1"/>
    <dgm:cxn modelId="{4D5F250E-04F8-4EF6-9448-978EEE8FF657}" type="presParOf" srcId="{40532290-9668-4D49-A8B4-B507E4A564D5}" destId="{CA76D898-2F79-48A8-88ED-81F98B64B6B8}" srcOrd="0" destOrd="0" presId="urn:microsoft.com/office/officeart/2005/8/layout/pyramid1"/>
    <dgm:cxn modelId="{4BFD1E79-CEF7-4946-9428-89CF60F1A649}" type="presParOf" srcId="{CA76D898-2F79-48A8-88ED-81F98B64B6B8}" destId="{E1D07EE4-19F6-4FE5-9DC4-1CA788B66772}" srcOrd="0" destOrd="0" presId="urn:microsoft.com/office/officeart/2005/8/layout/pyramid1"/>
    <dgm:cxn modelId="{4D1C22D1-CAAA-45D3-A236-0C5817D87AA4}" type="presParOf" srcId="{CA76D898-2F79-48A8-88ED-81F98B64B6B8}" destId="{5A04D10F-19C2-4741-AD07-5095EBD830AD}" srcOrd="1" destOrd="0" presId="urn:microsoft.com/office/officeart/2005/8/layout/pyramid1"/>
    <dgm:cxn modelId="{825F0241-84E3-45EE-B09F-1C58107425F3}" type="presParOf" srcId="{40532290-9668-4D49-A8B4-B507E4A564D5}" destId="{249CB139-F720-4CA3-A9B2-3C99FE236A64}" srcOrd="1" destOrd="0" presId="urn:microsoft.com/office/officeart/2005/8/layout/pyramid1"/>
    <dgm:cxn modelId="{DC9566F0-B9F5-4D33-B685-61BE13035CFA}" type="presParOf" srcId="{249CB139-F720-4CA3-A9B2-3C99FE236A64}" destId="{50ED6B6D-A7C1-46A7-AFE7-C8AF48240AF7}" srcOrd="0" destOrd="0" presId="urn:microsoft.com/office/officeart/2005/8/layout/pyramid1"/>
    <dgm:cxn modelId="{CDB362D0-A6D8-4D38-891B-415FB012B098}" type="presParOf" srcId="{249CB139-F720-4CA3-A9B2-3C99FE236A64}" destId="{8709BE8F-A413-4C05-9A06-D38F2AD45F31}" srcOrd="1" destOrd="0" presId="urn:microsoft.com/office/officeart/2005/8/layout/pyramid1"/>
    <dgm:cxn modelId="{12C4B936-CD04-4B3D-8FCB-714BB228706A}" type="presParOf" srcId="{40532290-9668-4D49-A8B4-B507E4A564D5}" destId="{E80F1385-1825-49FA-91CB-30053BB7866D}" srcOrd="2" destOrd="0" presId="urn:microsoft.com/office/officeart/2005/8/layout/pyramid1"/>
    <dgm:cxn modelId="{95DC211A-2462-49D5-8E0D-66C94EEF6A3B}" type="presParOf" srcId="{E80F1385-1825-49FA-91CB-30053BB7866D}" destId="{AE34058F-64DB-4ECE-93FD-E61885E2F2BC}" srcOrd="0" destOrd="0" presId="urn:microsoft.com/office/officeart/2005/8/layout/pyramid1"/>
    <dgm:cxn modelId="{516DE8FD-3522-4E5F-921C-0EE5FD79D89B}" type="presParOf" srcId="{E80F1385-1825-49FA-91CB-30053BB7866D}" destId="{8487EC12-66AA-421A-9D7A-56FFFC1E1123}" srcOrd="1" destOrd="0" presId="urn:microsoft.com/office/officeart/2005/8/layout/pyramid1"/>
    <dgm:cxn modelId="{D67275FF-70D4-4AE9-B6AF-C3D5A2BC7C3C}" type="presParOf" srcId="{40532290-9668-4D49-A8B4-B507E4A564D5}" destId="{B4842BFE-3F72-402E-8446-A823C2F53301}" srcOrd="3" destOrd="0" presId="urn:microsoft.com/office/officeart/2005/8/layout/pyramid1"/>
    <dgm:cxn modelId="{DEF812A1-B779-46F2-8B47-852E4B95294C}" type="presParOf" srcId="{B4842BFE-3F72-402E-8446-A823C2F53301}" destId="{5E93F6CD-EC11-409C-A9FB-336C53381022}" srcOrd="0" destOrd="0" presId="urn:microsoft.com/office/officeart/2005/8/layout/pyramid1"/>
    <dgm:cxn modelId="{619BEAF5-B075-42D6-8486-28FE40C71A6A}" type="presParOf" srcId="{B4842BFE-3F72-402E-8446-A823C2F53301}" destId="{9188950F-0A12-4142-9788-60665CC55AA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1B407B-D118-457E-BFC4-AA4C44B7C3CF}" type="doc">
      <dgm:prSet loTypeId="urn:microsoft.com/office/officeart/2005/8/layout/pyramid1" loCatId="pyramid" qsTypeId="urn:microsoft.com/office/officeart/2005/8/quickstyle/simple1" qsCatId="simple" csTypeId="urn:microsoft.com/office/officeart/2005/8/colors/colorful5" csCatId="colorful" phldr="1"/>
      <dgm:spPr/>
    </dgm:pt>
    <dgm:pt modelId="{A2E5E3CE-DDFD-4C11-98C1-3A58CF8C47C9}">
      <dgm:prSet phldrT="[Text]"/>
      <dgm:spPr>
        <a:solidFill>
          <a:srgbClr val="CCFFCC"/>
        </a:solidFill>
      </dgm:spPr>
      <dgm:t>
        <a:bodyPr/>
        <a:lstStyle/>
        <a:p>
          <a:r>
            <a:rPr lang="de-DE" dirty="0"/>
            <a:t>Akzeptanz</a:t>
          </a:r>
        </a:p>
      </dgm:t>
    </dgm:pt>
    <dgm:pt modelId="{E34A095E-A2C9-4BBC-AB6E-A9733E0506B1}" type="parTrans" cxnId="{C6DE9C9B-E4E0-4228-BF93-D17B75F23E03}">
      <dgm:prSet/>
      <dgm:spPr/>
      <dgm:t>
        <a:bodyPr/>
        <a:lstStyle/>
        <a:p>
          <a:endParaRPr lang="de-DE"/>
        </a:p>
      </dgm:t>
    </dgm:pt>
    <dgm:pt modelId="{095FEE04-5B23-4ADB-9CFF-6B9FA994B337}" type="sibTrans" cxnId="{C6DE9C9B-E4E0-4228-BF93-D17B75F23E03}">
      <dgm:prSet/>
      <dgm:spPr/>
      <dgm:t>
        <a:bodyPr/>
        <a:lstStyle/>
        <a:p>
          <a:endParaRPr lang="de-DE"/>
        </a:p>
      </dgm:t>
    </dgm:pt>
    <dgm:pt modelId="{FB494D50-DB1C-449F-95CD-837AB49683F1}">
      <dgm:prSet phldrT="[Text]"/>
      <dgm:spPr>
        <a:solidFill>
          <a:srgbClr val="CCFFCC"/>
        </a:solidFill>
      </dgm:spPr>
      <dgm:t>
        <a:bodyPr/>
        <a:lstStyle/>
        <a:p>
          <a:r>
            <a:rPr lang="de-DE" dirty="0"/>
            <a:t>System</a:t>
          </a:r>
        </a:p>
      </dgm:t>
    </dgm:pt>
    <dgm:pt modelId="{E9608360-3243-4B75-A819-01F018E8F655}" type="parTrans" cxnId="{E0852D01-C79C-4AB4-9CE4-F60DFBC1109D}">
      <dgm:prSet/>
      <dgm:spPr/>
      <dgm:t>
        <a:bodyPr/>
        <a:lstStyle/>
        <a:p>
          <a:endParaRPr lang="de-DE"/>
        </a:p>
      </dgm:t>
    </dgm:pt>
    <dgm:pt modelId="{C72D4619-0B8D-4650-87A0-FFA064A1F057}" type="sibTrans" cxnId="{E0852D01-C79C-4AB4-9CE4-F60DFBC1109D}">
      <dgm:prSet/>
      <dgm:spPr/>
      <dgm:t>
        <a:bodyPr/>
        <a:lstStyle/>
        <a:p>
          <a:endParaRPr lang="de-DE"/>
        </a:p>
      </dgm:t>
    </dgm:pt>
    <dgm:pt modelId="{7F1B1236-5D30-471A-927C-9242013159CF}">
      <dgm:prSet phldrT="[Text]"/>
      <dgm:spPr>
        <a:solidFill>
          <a:srgbClr val="CCFFCC"/>
        </a:solidFill>
      </dgm:spPr>
      <dgm:t>
        <a:bodyPr/>
        <a:lstStyle/>
        <a:p>
          <a:r>
            <a:rPr lang="de-DE" dirty="0"/>
            <a:t>Integration</a:t>
          </a:r>
        </a:p>
      </dgm:t>
    </dgm:pt>
    <dgm:pt modelId="{C1A4C24F-47B8-43A8-B407-72E01C53208C}" type="parTrans" cxnId="{63A32DA8-4DDE-46AF-B3A8-6D568F1B840D}">
      <dgm:prSet/>
      <dgm:spPr/>
      <dgm:t>
        <a:bodyPr/>
        <a:lstStyle/>
        <a:p>
          <a:endParaRPr lang="de-DE"/>
        </a:p>
      </dgm:t>
    </dgm:pt>
    <dgm:pt modelId="{F1792835-7594-46D9-A7CE-81E3B4D289C5}" type="sibTrans" cxnId="{63A32DA8-4DDE-46AF-B3A8-6D568F1B840D}">
      <dgm:prSet/>
      <dgm:spPr/>
      <dgm:t>
        <a:bodyPr/>
        <a:lstStyle/>
        <a:p>
          <a:endParaRPr lang="de-DE"/>
        </a:p>
      </dgm:t>
    </dgm:pt>
    <dgm:pt modelId="{665E8342-7871-4C4A-98B6-CA57F12B0AA8}">
      <dgm:prSet phldrT="[Text]"/>
      <dgm:spPr>
        <a:solidFill>
          <a:srgbClr val="CCFF99"/>
        </a:solidFill>
      </dgm:spPr>
      <dgm:t>
        <a:bodyPr/>
        <a:lstStyle/>
        <a:p>
          <a:r>
            <a:rPr lang="de-DE" dirty="0"/>
            <a:t>Unit</a:t>
          </a:r>
        </a:p>
      </dgm:t>
    </dgm:pt>
    <dgm:pt modelId="{B3CE5DE0-D3C9-43C9-A974-1C7FB6EBBD97}" type="parTrans" cxnId="{929E7458-BD41-442F-8E7B-531D139D92F4}">
      <dgm:prSet/>
      <dgm:spPr/>
      <dgm:t>
        <a:bodyPr/>
        <a:lstStyle/>
        <a:p>
          <a:endParaRPr lang="de-DE"/>
        </a:p>
      </dgm:t>
    </dgm:pt>
    <dgm:pt modelId="{202EB9D3-F51C-4405-93A3-FECE7C67BD60}" type="sibTrans" cxnId="{929E7458-BD41-442F-8E7B-531D139D92F4}">
      <dgm:prSet/>
      <dgm:spPr/>
      <dgm:t>
        <a:bodyPr/>
        <a:lstStyle/>
        <a:p>
          <a:endParaRPr lang="de-DE"/>
        </a:p>
      </dgm:t>
    </dgm:pt>
    <dgm:pt modelId="{40532290-9668-4D49-A8B4-B507E4A564D5}" type="pres">
      <dgm:prSet presAssocID="{A31B407B-D118-457E-BFC4-AA4C44B7C3CF}" presName="Name0" presStyleCnt="0">
        <dgm:presLayoutVars>
          <dgm:dir/>
          <dgm:animLvl val="lvl"/>
          <dgm:resizeHandles val="exact"/>
        </dgm:presLayoutVars>
      </dgm:prSet>
      <dgm:spPr/>
    </dgm:pt>
    <dgm:pt modelId="{CA76D898-2F79-48A8-88ED-81F98B64B6B8}" type="pres">
      <dgm:prSet presAssocID="{A2E5E3CE-DDFD-4C11-98C1-3A58CF8C47C9}" presName="Name8" presStyleCnt="0"/>
      <dgm:spPr/>
    </dgm:pt>
    <dgm:pt modelId="{E1D07EE4-19F6-4FE5-9DC4-1CA788B66772}" type="pres">
      <dgm:prSet presAssocID="{A2E5E3CE-DDFD-4C11-98C1-3A58CF8C47C9}" presName="level" presStyleLbl="node1" presStyleIdx="0" presStyleCnt="4">
        <dgm:presLayoutVars>
          <dgm:chMax val="1"/>
          <dgm:bulletEnabled val="1"/>
        </dgm:presLayoutVars>
      </dgm:prSet>
      <dgm:spPr/>
    </dgm:pt>
    <dgm:pt modelId="{5A04D10F-19C2-4741-AD07-5095EBD830AD}" type="pres">
      <dgm:prSet presAssocID="{A2E5E3CE-DDFD-4C11-98C1-3A58CF8C47C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9CB139-F720-4CA3-A9B2-3C99FE236A64}" type="pres">
      <dgm:prSet presAssocID="{FB494D50-DB1C-449F-95CD-837AB49683F1}" presName="Name8" presStyleCnt="0"/>
      <dgm:spPr/>
    </dgm:pt>
    <dgm:pt modelId="{50ED6B6D-A7C1-46A7-AFE7-C8AF48240AF7}" type="pres">
      <dgm:prSet presAssocID="{FB494D50-DB1C-449F-95CD-837AB49683F1}" presName="level" presStyleLbl="node1" presStyleIdx="1" presStyleCnt="4">
        <dgm:presLayoutVars>
          <dgm:chMax val="1"/>
          <dgm:bulletEnabled val="1"/>
        </dgm:presLayoutVars>
      </dgm:prSet>
      <dgm:spPr/>
    </dgm:pt>
    <dgm:pt modelId="{8709BE8F-A413-4C05-9A06-D38F2AD45F31}" type="pres">
      <dgm:prSet presAssocID="{FB494D50-DB1C-449F-95CD-837AB49683F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80F1385-1825-49FA-91CB-30053BB7866D}" type="pres">
      <dgm:prSet presAssocID="{7F1B1236-5D30-471A-927C-9242013159CF}" presName="Name8" presStyleCnt="0"/>
      <dgm:spPr/>
    </dgm:pt>
    <dgm:pt modelId="{AE34058F-64DB-4ECE-93FD-E61885E2F2BC}" type="pres">
      <dgm:prSet presAssocID="{7F1B1236-5D30-471A-927C-9242013159CF}" presName="level" presStyleLbl="node1" presStyleIdx="2" presStyleCnt="4">
        <dgm:presLayoutVars>
          <dgm:chMax val="1"/>
          <dgm:bulletEnabled val="1"/>
        </dgm:presLayoutVars>
      </dgm:prSet>
      <dgm:spPr/>
    </dgm:pt>
    <dgm:pt modelId="{8487EC12-66AA-421A-9D7A-56FFFC1E1123}" type="pres">
      <dgm:prSet presAssocID="{7F1B1236-5D30-471A-927C-9242013159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4842BFE-3F72-402E-8446-A823C2F53301}" type="pres">
      <dgm:prSet presAssocID="{665E8342-7871-4C4A-98B6-CA57F12B0AA8}" presName="Name8" presStyleCnt="0"/>
      <dgm:spPr/>
    </dgm:pt>
    <dgm:pt modelId="{5E93F6CD-EC11-409C-A9FB-336C53381022}" type="pres">
      <dgm:prSet presAssocID="{665E8342-7871-4C4A-98B6-CA57F12B0AA8}" presName="level" presStyleLbl="node1" presStyleIdx="3" presStyleCnt="4">
        <dgm:presLayoutVars>
          <dgm:chMax val="1"/>
          <dgm:bulletEnabled val="1"/>
        </dgm:presLayoutVars>
      </dgm:prSet>
      <dgm:spPr/>
    </dgm:pt>
    <dgm:pt modelId="{9188950F-0A12-4142-9788-60665CC55AAC}" type="pres">
      <dgm:prSet presAssocID="{665E8342-7871-4C4A-98B6-CA57F12B0AA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0852D01-C79C-4AB4-9CE4-F60DFBC1109D}" srcId="{A31B407B-D118-457E-BFC4-AA4C44B7C3CF}" destId="{FB494D50-DB1C-449F-95CD-837AB49683F1}" srcOrd="1" destOrd="0" parTransId="{E9608360-3243-4B75-A819-01F018E8F655}" sibTransId="{C72D4619-0B8D-4650-87A0-FFA064A1F057}"/>
    <dgm:cxn modelId="{A47F3201-5A8A-4E4E-A744-9532FA8EBC1E}" type="presOf" srcId="{A31B407B-D118-457E-BFC4-AA4C44B7C3CF}" destId="{40532290-9668-4D49-A8B4-B507E4A564D5}" srcOrd="0" destOrd="0" presId="urn:microsoft.com/office/officeart/2005/8/layout/pyramid1"/>
    <dgm:cxn modelId="{0558950A-A44F-4CBC-B548-5B9444E6DA00}" type="presOf" srcId="{665E8342-7871-4C4A-98B6-CA57F12B0AA8}" destId="{5E93F6CD-EC11-409C-A9FB-336C53381022}" srcOrd="0" destOrd="0" presId="urn:microsoft.com/office/officeart/2005/8/layout/pyramid1"/>
    <dgm:cxn modelId="{824E5D16-4789-4981-BB09-FFA933054521}" type="presOf" srcId="{FB494D50-DB1C-449F-95CD-837AB49683F1}" destId="{8709BE8F-A413-4C05-9A06-D38F2AD45F31}" srcOrd="1" destOrd="0" presId="urn:microsoft.com/office/officeart/2005/8/layout/pyramid1"/>
    <dgm:cxn modelId="{B7665330-5240-4B32-837B-3BD9BAA209E0}" type="presOf" srcId="{7F1B1236-5D30-471A-927C-9242013159CF}" destId="{8487EC12-66AA-421A-9D7A-56FFFC1E1123}" srcOrd="1" destOrd="0" presId="urn:microsoft.com/office/officeart/2005/8/layout/pyramid1"/>
    <dgm:cxn modelId="{D8429935-A279-4905-B3CA-F8BBCADF16E2}" type="presOf" srcId="{A2E5E3CE-DDFD-4C11-98C1-3A58CF8C47C9}" destId="{E1D07EE4-19F6-4FE5-9DC4-1CA788B66772}" srcOrd="0" destOrd="0" presId="urn:microsoft.com/office/officeart/2005/8/layout/pyramid1"/>
    <dgm:cxn modelId="{19A62D40-9FC3-4BF5-B761-6B246433E06A}" type="presOf" srcId="{7F1B1236-5D30-471A-927C-9242013159CF}" destId="{AE34058F-64DB-4ECE-93FD-E61885E2F2BC}" srcOrd="0" destOrd="0" presId="urn:microsoft.com/office/officeart/2005/8/layout/pyramid1"/>
    <dgm:cxn modelId="{929E7458-BD41-442F-8E7B-531D139D92F4}" srcId="{A31B407B-D118-457E-BFC4-AA4C44B7C3CF}" destId="{665E8342-7871-4C4A-98B6-CA57F12B0AA8}" srcOrd="3" destOrd="0" parTransId="{B3CE5DE0-D3C9-43C9-A974-1C7FB6EBBD97}" sibTransId="{202EB9D3-F51C-4405-93A3-FECE7C67BD60}"/>
    <dgm:cxn modelId="{22D1F078-9092-49D7-8886-7F6F5B16ACA6}" type="presOf" srcId="{665E8342-7871-4C4A-98B6-CA57F12B0AA8}" destId="{9188950F-0A12-4142-9788-60665CC55AAC}" srcOrd="1" destOrd="0" presId="urn:microsoft.com/office/officeart/2005/8/layout/pyramid1"/>
    <dgm:cxn modelId="{7F0B3185-A2C6-4D4F-AD90-C66EEB48E0EB}" type="presOf" srcId="{A2E5E3CE-DDFD-4C11-98C1-3A58CF8C47C9}" destId="{5A04D10F-19C2-4741-AD07-5095EBD830AD}" srcOrd="1" destOrd="0" presId="urn:microsoft.com/office/officeart/2005/8/layout/pyramid1"/>
    <dgm:cxn modelId="{C6DE9C9B-E4E0-4228-BF93-D17B75F23E03}" srcId="{A31B407B-D118-457E-BFC4-AA4C44B7C3CF}" destId="{A2E5E3CE-DDFD-4C11-98C1-3A58CF8C47C9}" srcOrd="0" destOrd="0" parTransId="{E34A095E-A2C9-4BBC-AB6E-A9733E0506B1}" sibTransId="{095FEE04-5B23-4ADB-9CFF-6B9FA994B337}"/>
    <dgm:cxn modelId="{63A32DA8-4DDE-46AF-B3A8-6D568F1B840D}" srcId="{A31B407B-D118-457E-BFC4-AA4C44B7C3CF}" destId="{7F1B1236-5D30-471A-927C-9242013159CF}" srcOrd="2" destOrd="0" parTransId="{C1A4C24F-47B8-43A8-B407-72E01C53208C}" sibTransId="{F1792835-7594-46D9-A7CE-81E3B4D289C5}"/>
    <dgm:cxn modelId="{91437DFA-1713-4F8C-AF2D-F26B4AFCECB9}" type="presOf" srcId="{FB494D50-DB1C-449F-95CD-837AB49683F1}" destId="{50ED6B6D-A7C1-46A7-AFE7-C8AF48240AF7}" srcOrd="0" destOrd="0" presId="urn:microsoft.com/office/officeart/2005/8/layout/pyramid1"/>
    <dgm:cxn modelId="{4D5F250E-04F8-4EF6-9448-978EEE8FF657}" type="presParOf" srcId="{40532290-9668-4D49-A8B4-B507E4A564D5}" destId="{CA76D898-2F79-48A8-88ED-81F98B64B6B8}" srcOrd="0" destOrd="0" presId="urn:microsoft.com/office/officeart/2005/8/layout/pyramid1"/>
    <dgm:cxn modelId="{4BFD1E79-CEF7-4946-9428-89CF60F1A649}" type="presParOf" srcId="{CA76D898-2F79-48A8-88ED-81F98B64B6B8}" destId="{E1D07EE4-19F6-4FE5-9DC4-1CA788B66772}" srcOrd="0" destOrd="0" presId="urn:microsoft.com/office/officeart/2005/8/layout/pyramid1"/>
    <dgm:cxn modelId="{4D1C22D1-CAAA-45D3-A236-0C5817D87AA4}" type="presParOf" srcId="{CA76D898-2F79-48A8-88ED-81F98B64B6B8}" destId="{5A04D10F-19C2-4741-AD07-5095EBD830AD}" srcOrd="1" destOrd="0" presId="urn:microsoft.com/office/officeart/2005/8/layout/pyramid1"/>
    <dgm:cxn modelId="{825F0241-84E3-45EE-B09F-1C58107425F3}" type="presParOf" srcId="{40532290-9668-4D49-A8B4-B507E4A564D5}" destId="{249CB139-F720-4CA3-A9B2-3C99FE236A64}" srcOrd="1" destOrd="0" presId="urn:microsoft.com/office/officeart/2005/8/layout/pyramid1"/>
    <dgm:cxn modelId="{DC9566F0-B9F5-4D33-B685-61BE13035CFA}" type="presParOf" srcId="{249CB139-F720-4CA3-A9B2-3C99FE236A64}" destId="{50ED6B6D-A7C1-46A7-AFE7-C8AF48240AF7}" srcOrd="0" destOrd="0" presId="urn:microsoft.com/office/officeart/2005/8/layout/pyramid1"/>
    <dgm:cxn modelId="{CDB362D0-A6D8-4D38-891B-415FB012B098}" type="presParOf" srcId="{249CB139-F720-4CA3-A9B2-3C99FE236A64}" destId="{8709BE8F-A413-4C05-9A06-D38F2AD45F31}" srcOrd="1" destOrd="0" presId="urn:microsoft.com/office/officeart/2005/8/layout/pyramid1"/>
    <dgm:cxn modelId="{12C4B936-CD04-4B3D-8FCB-714BB228706A}" type="presParOf" srcId="{40532290-9668-4D49-A8B4-B507E4A564D5}" destId="{E80F1385-1825-49FA-91CB-30053BB7866D}" srcOrd="2" destOrd="0" presId="urn:microsoft.com/office/officeart/2005/8/layout/pyramid1"/>
    <dgm:cxn modelId="{95DC211A-2462-49D5-8E0D-66C94EEF6A3B}" type="presParOf" srcId="{E80F1385-1825-49FA-91CB-30053BB7866D}" destId="{AE34058F-64DB-4ECE-93FD-E61885E2F2BC}" srcOrd="0" destOrd="0" presId="urn:microsoft.com/office/officeart/2005/8/layout/pyramid1"/>
    <dgm:cxn modelId="{516DE8FD-3522-4E5F-921C-0EE5FD79D89B}" type="presParOf" srcId="{E80F1385-1825-49FA-91CB-30053BB7866D}" destId="{8487EC12-66AA-421A-9D7A-56FFFC1E1123}" srcOrd="1" destOrd="0" presId="urn:microsoft.com/office/officeart/2005/8/layout/pyramid1"/>
    <dgm:cxn modelId="{D67275FF-70D4-4AE9-B6AF-C3D5A2BC7C3C}" type="presParOf" srcId="{40532290-9668-4D49-A8B4-B507E4A564D5}" destId="{B4842BFE-3F72-402E-8446-A823C2F53301}" srcOrd="3" destOrd="0" presId="urn:microsoft.com/office/officeart/2005/8/layout/pyramid1"/>
    <dgm:cxn modelId="{DEF812A1-B779-46F2-8B47-852E4B95294C}" type="presParOf" srcId="{B4842BFE-3F72-402E-8446-A823C2F53301}" destId="{5E93F6CD-EC11-409C-A9FB-336C53381022}" srcOrd="0" destOrd="0" presId="urn:microsoft.com/office/officeart/2005/8/layout/pyramid1"/>
    <dgm:cxn modelId="{619BEAF5-B075-42D6-8486-28FE40C71A6A}" type="presParOf" srcId="{B4842BFE-3F72-402E-8446-A823C2F53301}" destId="{9188950F-0A12-4142-9788-60665CC55AA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1B407B-D118-457E-BFC4-AA4C44B7C3CF}" type="doc">
      <dgm:prSet loTypeId="urn:microsoft.com/office/officeart/2005/8/layout/pyramid1" loCatId="pyramid" qsTypeId="urn:microsoft.com/office/officeart/2005/8/quickstyle/simple1" qsCatId="simple" csTypeId="urn:microsoft.com/office/officeart/2005/8/colors/colorful5" csCatId="colorful" phldr="1"/>
      <dgm:spPr/>
    </dgm:pt>
    <dgm:pt modelId="{A2E5E3CE-DDFD-4C11-98C1-3A58CF8C47C9}">
      <dgm:prSet phldrT="[Text]"/>
      <dgm:spPr>
        <a:solidFill>
          <a:srgbClr val="CCFFCC"/>
        </a:solidFill>
      </dgm:spPr>
      <dgm:t>
        <a:bodyPr/>
        <a:lstStyle/>
        <a:p>
          <a:r>
            <a:rPr lang="de-DE" dirty="0"/>
            <a:t>Akzeptanz</a:t>
          </a:r>
        </a:p>
      </dgm:t>
    </dgm:pt>
    <dgm:pt modelId="{E34A095E-A2C9-4BBC-AB6E-A9733E0506B1}" type="parTrans" cxnId="{C6DE9C9B-E4E0-4228-BF93-D17B75F23E03}">
      <dgm:prSet/>
      <dgm:spPr/>
      <dgm:t>
        <a:bodyPr/>
        <a:lstStyle/>
        <a:p>
          <a:endParaRPr lang="de-DE"/>
        </a:p>
      </dgm:t>
    </dgm:pt>
    <dgm:pt modelId="{095FEE04-5B23-4ADB-9CFF-6B9FA994B337}" type="sibTrans" cxnId="{C6DE9C9B-E4E0-4228-BF93-D17B75F23E03}">
      <dgm:prSet/>
      <dgm:spPr/>
      <dgm:t>
        <a:bodyPr/>
        <a:lstStyle/>
        <a:p>
          <a:endParaRPr lang="de-DE"/>
        </a:p>
      </dgm:t>
    </dgm:pt>
    <dgm:pt modelId="{FB494D50-DB1C-449F-95CD-837AB49683F1}">
      <dgm:prSet phldrT="[Text]"/>
      <dgm:spPr>
        <a:solidFill>
          <a:srgbClr val="CCFFCC"/>
        </a:solidFill>
      </dgm:spPr>
      <dgm:t>
        <a:bodyPr/>
        <a:lstStyle/>
        <a:p>
          <a:r>
            <a:rPr lang="de-DE" dirty="0"/>
            <a:t>System</a:t>
          </a:r>
        </a:p>
      </dgm:t>
    </dgm:pt>
    <dgm:pt modelId="{E9608360-3243-4B75-A819-01F018E8F655}" type="parTrans" cxnId="{E0852D01-C79C-4AB4-9CE4-F60DFBC1109D}">
      <dgm:prSet/>
      <dgm:spPr/>
      <dgm:t>
        <a:bodyPr/>
        <a:lstStyle/>
        <a:p>
          <a:endParaRPr lang="de-DE"/>
        </a:p>
      </dgm:t>
    </dgm:pt>
    <dgm:pt modelId="{C72D4619-0B8D-4650-87A0-FFA064A1F057}" type="sibTrans" cxnId="{E0852D01-C79C-4AB4-9CE4-F60DFBC1109D}">
      <dgm:prSet/>
      <dgm:spPr/>
      <dgm:t>
        <a:bodyPr/>
        <a:lstStyle/>
        <a:p>
          <a:endParaRPr lang="de-DE"/>
        </a:p>
      </dgm:t>
    </dgm:pt>
    <dgm:pt modelId="{7F1B1236-5D30-471A-927C-9242013159CF}">
      <dgm:prSet phldrT="[Text]"/>
      <dgm:spPr>
        <a:solidFill>
          <a:srgbClr val="CCFFCC"/>
        </a:solidFill>
      </dgm:spPr>
      <dgm:t>
        <a:bodyPr/>
        <a:lstStyle/>
        <a:p>
          <a:r>
            <a:rPr lang="de-DE" dirty="0"/>
            <a:t>Integration</a:t>
          </a:r>
        </a:p>
      </dgm:t>
    </dgm:pt>
    <dgm:pt modelId="{C1A4C24F-47B8-43A8-B407-72E01C53208C}" type="parTrans" cxnId="{63A32DA8-4DDE-46AF-B3A8-6D568F1B840D}">
      <dgm:prSet/>
      <dgm:spPr/>
      <dgm:t>
        <a:bodyPr/>
        <a:lstStyle/>
        <a:p>
          <a:endParaRPr lang="de-DE"/>
        </a:p>
      </dgm:t>
    </dgm:pt>
    <dgm:pt modelId="{F1792835-7594-46D9-A7CE-81E3B4D289C5}" type="sibTrans" cxnId="{63A32DA8-4DDE-46AF-B3A8-6D568F1B840D}">
      <dgm:prSet/>
      <dgm:spPr/>
      <dgm:t>
        <a:bodyPr/>
        <a:lstStyle/>
        <a:p>
          <a:endParaRPr lang="de-DE"/>
        </a:p>
      </dgm:t>
    </dgm:pt>
    <dgm:pt modelId="{665E8342-7871-4C4A-98B6-CA57F12B0AA8}">
      <dgm:prSet phldrT="[Text]"/>
      <dgm:spPr>
        <a:solidFill>
          <a:srgbClr val="CCFF99"/>
        </a:solidFill>
      </dgm:spPr>
      <dgm:t>
        <a:bodyPr/>
        <a:lstStyle/>
        <a:p>
          <a:r>
            <a:rPr lang="de-DE" dirty="0"/>
            <a:t>Unit</a:t>
          </a:r>
        </a:p>
      </dgm:t>
    </dgm:pt>
    <dgm:pt modelId="{B3CE5DE0-D3C9-43C9-A974-1C7FB6EBBD97}" type="parTrans" cxnId="{929E7458-BD41-442F-8E7B-531D139D92F4}">
      <dgm:prSet/>
      <dgm:spPr/>
      <dgm:t>
        <a:bodyPr/>
        <a:lstStyle/>
        <a:p>
          <a:endParaRPr lang="de-DE"/>
        </a:p>
      </dgm:t>
    </dgm:pt>
    <dgm:pt modelId="{202EB9D3-F51C-4405-93A3-FECE7C67BD60}" type="sibTrans" cxnId="{929E7458-BD41-442F-8E7B-531D139D92F4}">
      <dgm:prSet/>
      <dgm:spPr/>
      <dgm:t>
        <a:bodyPr/>
        <a:lstStyle/>
        <a:p>
          <a:endParaRPr lang="de-DE"/>
        </a:p>
      </dgm:t>
    </dgm:pt>
    <dgm:pt modelId="{40532290-9668-4D49-A8B4-B507E4A564D5}" type="pres">
      <dgm:prSet presAssocID="{A31B407B-D118-457E-BFC4-AA4C44B7C3CF}" presName="Name0" presStyleCnt="0">
        <dgm:presLayoutVars>
          <dgm:dir/>
          <dgm:animLvl val="lvl"/>
          <dgm:resizeHandles val="exact"/>
        </dgm:presLayoutVars>
      </dgm:prSet>
      <dgm:spPr/>
    </dgm:pt>
    <dgm:pt modelId="{CA76D898-2F79-48A8-88ED-81F98B64B6B8}" type="pres">
      <dgm:prSet presAssocID="{A2E5E3CE-DDFD-4C11-98C1-3A58CF8C47C9}" presName="Name8" presStyleCnt="0"/>
      <dgm:spPr/>
    </dgm:pt>
    <dgm:pt modelId="{E1D07EE4-19F6-4FE5-9DC4-1CA788B66772}" type="pres">
      <dgm:prSet presAssocID="{A2E5E3CE-DDFD-4C11-98C1-3A58CF8C47C9}" presName="level" presStyleLbl="node1" presStyleIdx="0" presStyleCnt="4">
        <dgm:presLayoutVars>
          <dgm:chMax val="1"/>
          <dgm:bulletEnabled val="1"/>
        </dgm:presLayoutVars>
      </dgm:prSet>
      <dgm:spPr/>
    </dgm:pt>
    <dgm:pt modelId="{5A04D10F-19C2-4741-AD07-5095EBD830AD}" type="pres">
      <dgm:prSet presAssocID="{A2E5E3CE-DDFD-4C11-98C1-3A58CF8C47C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9CB139-F720-4CA3-A9B2-3C99FE236A64}" type="pres">
      <dgm:prSet presAssocID="{FB494D50-DB1C-449F-95CD-837AB49683F1}" presName="Name8" presStyleCnt="0"/>
      <dgm:spPr/>
    </dgm:pt>
    <dgm:pt modelId="{50ED6B6D-A7C1-46A7-AFE7-C8AF48240AF7}" type="pres">
      <dgm:prSet presAssocID="{FB494D50-DB1C-449F-95CD-837AB49683F1}" presName="level" presStyleLbl="node1" presStyleIdx="1" presStyleCnt="4">
        <dgm:presLayoutVars>
          <dgm:chMax val="1"/>
          <dgm:bulletEnabled val="1"/>
        </dgm:presLayoutVars>
      </dgm:prSet>
      <dgm:spPr/>
    </dgm:pt>
    <dgm:pt modelId="{8709BE8F-A413-4C05-9A06-D38F2AD45F31}" type="pres">
      <dgm:prSet presAssocID="{FB494D50-DB1C-449F-95CD-837AB49683F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80F1385-1825-49FA-91CB-30053BB7866D}" type="pres">
      <dgm:prSet presAssocID="{7F1B1236-5D30-471A-927C-9242013159CF}" presName="Name8" presStyleCnt="0"/>
      <dgm:spPr/>
    </dgm:pt>
    <dgm:pt modelId="{AE34058F-64DB-4ECE-93FD-E61885E2F2BC}" type="pres">
      <dgm:prSet presAssocID="{7F1B1236-5D30-471A-927C-9242013159CF}" presName="level" presStyleLbl="node1" presStyleIdx="2" presStyleCnt="4">
        <dgm:presLayoutVars>
          <dgm:chMax val="1"/>
          <dgm:bulletEnabled val="1"/>
        </dgm:presLayoutVars>
      </dgm:prSet>
      <dgm:spPr/>
    </dgm:pt>
    <dgm:pt modelId="{8487EC12-66AA-421A-9D7A-56FFFC1E1123}" type="pres">
      <dgm:prSet presAssocID="{7F1B1236-5D30-471A-927C-9242013159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4842BFE-3F72-402E-8446-A823C2F53301}" type="pres">
      <dgm:prSet presAssocID="{665E8342-7871-4C4A-98B6-CA57F12B0AA8}" presName="Name8" presStyleCnt="0"/>
      <dgm:spPr/>
    </dgm:pt>
    <dgm:pt modelId="{5E93F6CD-EC11-409C-A9FB-336C53381022}" type="pres">
      <dgm:prSet presAssocID="{665E8342-7871-4C4A-98B6-CA57F12B0AA8}" presName="level" presStyleLbl="node1" presStyleIdx="3" presStyleCnt="4">
        <dgm:presLayoutVars>
          <dgm:chMax val="1"/>
          <dgm:bulletEnabled val="1"/>
        </dgm:presLayoutVars>
      </dgm:prSet>
      <dgm:spPr/>
    </dgm:pt>
    <dgm:pt modelId="{9188950F-0A12-4142-9788-60665CC55AAC}" type="pres">
      <dgm:prSet presAssocID="{665E8342-7871-4C4A-98B6-CA57F12B0AA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0852D01-C79C-4AB4-9CE4-F60DFBC1109D}" srcId="{A31B407B-D118-457E-BFC4-AA4C44B7C3CF}" destId="{FB494D50-DB1C-449F-95CD-837AB49683F1}" srcOrd="1" destOrd="0" parTransId="{E9608360-3243-4B75-A819-01F018E8F655}" sibTransId="{C72D4619-0B8D-4650-87A0-FFA064A1F057}"/>
    <dgm:cxn modelId="{A47F3201-5A8A-4E4E-A744-9532FA8EBC1E}" type="presOf" srcId="{A31B407B-D118-457E-BFC4-AA4C44B7C3CF}" destId="{40532290-9668-4D49-A8B4-B507E4A564D5}" srcOrd="0" destOrd="0" presId="urn:microsoft.com/office/officeart/2005/8/layout/pyramid1"/>
    <dgm:cxn modelId="{0558950A-A44F-4CBC-B548-5B9444E6DA00}" type="presOf" srcId="{665E8342-7871-4C4A-98B6-CA57F12B0AA8}" destId="{5E93F6CD-EC11-409C-A9FB-336C53381022}" srcOrd="0" destOrd="0" presId="urn:microsoft.com/office/officeart/2005/8/layout/pyramid1"/>
    <dgm:cxn modelId="{824E5D16-4789-4981-BB09-FFA933054521}" type="presOf" srcId="{FB494D50-DB1C-449F-95CD-837AB49683F1}" destId="{8709BE8F-A413-4C05-9A06-D38F2AD45F31}" srcOrd="1" destOrd="0" presId="urn:microsoft.com/office/officeart/2005/8/layout/pyramid1"/>
    <dgm:cxn modelId="{B7665330-5240-4B32-837B-3BD9BAA209E0}" type="presOf" srcId="{7F1B1236-5D30-471A-927C-9242013159CF}" destId="{8487EC12-66AA-421A-9D7A-56FFFC1E1123}" srcOrd="1" destOrd="0" presId="urn:microsoft.com/office/officeart/2005/8/layout/pyramid1"/>
    <dgm:cxn modelId="{D8429935-A279-4905-B3CA-F8BBCADF16E2}" type="presOf" srcId="{A2E5E3CE-DDFD-4C11-98C1-3A58CF8C47C9}" destId="{E1D07EE4-19F6-4FE5-9DC4-1CA788B66772}" srcOrd="0" destOrd="0" presId="urn:microsoft.com/office/officeart/2005/8/layout/pyramid1"/>
    <dgm:cxn modelId="{19A62D40-9FC3-4BF5-B761-6B246433E06A}" type="presOf" srcId="{7F1B1236-5D30-471A-927C-9242013159CF}" destId="{AE34058F-64DB-4ECE-93FD-E61885E2F2BC}" srcOrd="0" destOrd="0" presId="urn:microsoft.com/office/officeart/2005/8/layout/pyramid1"/>
    <dgm:cxn modelId="{929E7458-BD41-442F-8E7B-531D139D92F4}" srcId="{A31B407B-D118-457E-BFC4-AA4C44B7C3CF}" destId="{665E8342-7871-4C4A-98B6-CA57F12B0AA8}" srcOrd="3" destOrd="0" parTransId="{B3CE5DE0-D3C9-43C9-A974-1C7FB6EBBD97}" sibTransId="{202EB9D3-F51C-4405-93A3-FECE7C67BD60}"/>
    <dgm:cxn modelId="{22D1F078-9092-49D7-8886-7F6F5B16ACA6}" type="presOf" srcId="{665E8342-7871-4C4A-98B6-CA57F12B0AA8}" destId="{9188950F-0A12-4142-9788-60665CC55AAC}" srcOrd="1" destOrd="0" presId="urn:microsoft.com/office/officeart/2005/8/layout/pyramid1"/>
    <dgm:cxn modelId="{7F0B3185-A2C6-4D4F-AD90-C66EEB48E0EB}" type="presOf" srcId="{A2E5E3CE-DDFD-4C11-98C1-3A58CF8C47C9}" destId="{5A04D10F-19C2-4741-AD07-5095EBD830AD}" srcOrd="1" destOrd="0" presId="urn:microsoft.com/office/officeart/2005/8/layout/pyramid1"/>
    <dgm:cxn modelId="{C6DE9C9B-E4E0-4228-BF93-D17B75F23E03}" srcId="{A31B407B-D118-457E-BFC4-AA4C44B7C3CF}" destId="{A2E5E3CE-DDFD-4C11-98C1-3A58CF8C47C9}" srcOrd="0" destOrd="0" parTransId="{E34A095E-A2C9-4BBC-AB6E-A9733E0506B1}" sibTransId="{095FEE04-5B23-4ADB-9CFF-6B9FA994B337}"/>
    <dgm:cxn modelId="{63A32DA8-4DDE-46AF-B3A8-6D568F1B840D}" srcId="{A31B407B-D118-457E-BFC4-AA4C44B7C3CF}" destId="{7F1B1236-5D30-471A-927C-9242013159CF}" srcOrd="2" destOrd="0" parTransId="{C1A4C24F-47B8-43A8-B407-72E01C53208C}" sibTransId="{F1792835-7594-46D9-A7CE-81E3B4D289C5}"/>
    <dgm:cxn modelId="{91437DFA-1713-4F8C-AF2D-F26B4AFCECB9}" type="presOf" srcId="{FB494D50-DB1C-449F-95CD-837AB49683F1}" destId="{50ED6B6D-A7C1-46A7-AFE7-C8AF48240AF7}" srcOrd="0" destOrd="0" presId="urn:microsoft.com/office/officeart/2005/8/layout/pyramid1"/>
    <dgm:cxn modelId="{4D5F250E-04F8-4EF6-9448-978EEE8FF657}" type="presParOf" srcId="{40532290-9668-4D49-A8B4-B507E4A564D5}" destId="{CA76D898-2F79-48A8-88ED-81F98B64B6B8}" srcOrd="0" destOrd="0" presId="urn:microsoft.com/office/officeart/2005/8/layout/pyramid1"/>
    <dgm:cxn modelId="{4BFD1E79-CEF7-4946-9428-89CF60F1A649}" type="presParOf" srcId="{CA76D898-2F79-48A8-88ED-81F98B64B6B8}" destId="{E1D07EE4-19F6-4FE5-9DC4-1CA788B66772}" srcOrd="0" destOrd="0" presId="urn:microsoft.com/office/officeart/2005/8/layout/pyramid1"/>
    <dgm:cxn modelId="{4D1C22D1-CAAA-45D3-A236-0C5817D87AA4}" type="presParOf" srcId="{CA76D898-2F79-48A8-88ED-81F98B64B6B8}" destId="{5A04D10F-19C2-4741-AD07-5095EBD830AD}" srcOrd="1" destOrd="0" presId="urn:microsoft.com/office/officeart/2005/8/layout/pyramid1"/>
    <dgm:cxn modelId="{825F0241-84E3-45EE-B09F-1C58107425F3}" type="presParOf" srcId="{40532290-9668-4D49-A8B4-B507E4A564D5}" destId="{249CB139-F720-4CA3-A9B2-3C99FE236A64}" srcOrd="1" destOrd="0" presId="urn:microsoft.com/office/officeart/2005/8/layout/pyramid1"/>
    <dgm:cxn modelId="{DC9566F0-B9F5-4D33-B685-61BE13035CFA}" type="presParOf" srcId="{249CB139-F720-4CA3-A9B2-3C99FE236A64}" destId="{50ED6B6D-A7C1-46A7-AFE7-C8AF48240AF7}" srcOrd="0" destOrd="0" presId="urn:microsoft.com/office/officeart/2005/8/layout/pyramid1"/>
    <dgm:cxn modelId="{CDB362D0-A6D8-4D38-891B-415FB012B098}" type="presParOf" srcId="{249CB139-F720-4CA3-A9B2-3C99FE236A64}" destId="{8709BE8F-A413-4C05-9A06-D38F2AD45F31}" srcOrd="1" destOrd="0" presId="urn:microsoft.com/office/officeart/2005/8/layout/pyramid1"/>
    <dgm:cxn modelId="{12C4B936-CD04-4B3D-8FCB-714BB228706A}" type="presParOf" srcId="{40532290-9668-4D49-A8B4-B507E4A564D5}" destId="{E80F1385-1825-49FA-91CB-30053BB7866D}" srcOrd="2" destOrd="0" presId="urn:microsoft.com/office/officeart/2005/8/layout/pyramid1"/>
    <dgm:cxn modelId="{95DC211A-2462-49D5-8E0D-66C94EEF6A3B}" type="presParOf" srcId="{E80F1385-1825-49FA-91CB-30053BB7866D}" destId="{AE34058F-64DB-4ECE-93FD-E61885E2F2BC}" srcOrd="0" destOrd="0" presId="urn:microsoft.com/office/officeart/2005/8/layout/pyramid1"/>
    <dgm:cxn modelId="{516DE8FD-3522-4E5F-921C-0EE5FD79D89B}" type="presParOf" srcId="{E80F1385-1825-49FA-91CB-30053BB7866D}" destId="{8487EC12-66AA-421A-9D7A-56FFFC1E1123}" srcOrd="1" destOrd="0" presId="urn:microsoft.com/office/officeart/2005/8/layout/pyramid1"/>
    <dgm:cxn modelId="{D67275FF-70D4-4AE9-B6AF-C3D5A2BC7C3C}" type="presParOf" srcId="{40532290-9668-4D49-A8B4-B507E4A564D5}" destId="{B4842BFE-3F72-402E-8446-A823C2F53301}" srcOrd="3" destOrd="0" presId="urn:microsoft.com/office/officeart/2005/8/layout/pyramid1"/>
    <dgm:cxn modelId="{DEF812A1-B779-46F2-8B47-852E4B95294C}" type="presParOf" srcId="{B4842BFE-3F72-402E-8446-A823C2F53301}" destId="{5E93F6CD-EC11-409C-A9FB-336C53381022}" srcOrd="0" destOrd="0" presId="urn:microsoft.com/office/officeart/2005/8/layout/pyramid1"/>
    <dgm:cxn modelId="{619BEAF5-B075-42D6-8486-28FE40C71A6A}" type="presParOf" srcId="{B4842BFE-3F72-402E-8446-A823C2F53301}" destId="{9188950F-0A12-4142-9788-60665CC55AA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1B407B-D118-457E-BFC4-AA4C44B7C3CF}" type="doc">
      <dgm:prSet loTypeId="urn:microsoft.com/office/officeart/2005/8/layout/pyramid1" loCatId="pyramid" qsTypeId="urn:microsoft.com/office/officeart/2005/8/quickstyle/simple1" qsCatId="simple" csTypeId="urn:microsoft.com/office/officeart/2005/8/colors/colorful5" csCatId="colorful" phldr="1"/>
      <dgm:spPr/>
    </dgm:pt>
    <dgm:pt modelId="{A2E5E3CE-DDFD-4C11-98C1-3A58CF8C47C9}">
      <dgm:prSet phldrT="[Text]"/>
      <dgm:spPr>
        <a:solidFill>
          <a:srgbClr val="CCFFCC"/>
        </a:solidFill>
      </dgm:spPr>
      <dgm:t>
        <a:bodyPr/>
        <a:lstStyle/>
        <a:p>
          <a:r>
            <a:rPr lang="de-DE" dirty="0"/>
            <a:t>Akzeptanz</a:t>
          </a:r>
        </a:p>
      </dgm:t>
    </dgm:pt>
    <dgm:pt modelId="{E34A095E-A2C9-4BBC-AB6E-A9733E0506B1}" type="parTrans" cxnId="{C6DE9C9B-E4E0-4228-BF93-D17B75F23E03}">
      <dgm:prSet/>
      <dgm:spPr/>
      <dgm:t>
        <a:bodyPr/>
        <a:lstStyle/>
        <a:p>
          <a:endParaRPr lang="de-DE"/>
        </a:p>
      </dgm:t>
    </dgm:pt>
    <dgm:pt modelId="{095FEE04-5B23-4ADB-9CFF-6B9FA994B337}" type="sibTrans" cxnId="{C6DE9C9B-E4E0-4228-BF93-D17B75F23E03}">
      <dgm:prSet/>
      <dgm:spPr/>
      <dgm:t>
        <a:bodyPr/>
        <a:lstStyle/>
        <a:p>
          <a:endParaRPr lang="de-DE"/>
        </a:p>
      </dgm:t>
    </dgm:pt>
    <dgm:pt modelId="{FB494D50-DB1C-449F-95CD-837AB49683F1}">
      <dgm:prSet phldrT="[Text]"/>
      <dgm:spPr>
        <a:solidFill>
          <a:srgbClr val="CCFFCC"/>
        </a:solidFill>
      </dgm:spPr>
      <dgm:t>
        <a:bodyPr/>
        <a:lstStyle/>
        <a:p>
          <a:r>
            <a:rPr lang="de-DE" dirty="0"/>
            <a:t>System</a:t>
          </a:r>
        </a:p>
      </dgm:t>
    </dgm:pt>
    <dgm:pt modelId="{E9608360-3243-4B75-A819-01F018E8F655}" type="parTrans" cxnId="{E0852D01-C79C-4AB4-9CE4-F60DFBC1109D}">
      <dgm:prSet/>
      <dgm:spPr/>
      <dgm:t>
        <a:bodyPr/>
        <a:lstStyle/>
        <a:p>
          <a:endParaRPr lang="de-DE"/>
        </a:p>
      </dgm:t>
    </dgm:pt>
    <dgm:pt modelId="{C72D4619-0B8D-4650-87A0-FFA064A1F057}" type="sibTrans" cxnId="{E0852D01-C79C-4AB4-9CE4-F60DFBC1109D}">
      <dgm:prSet/>
      <dgm:spPr/>
      <dgm:t>
        <a:bodyPr/>
        <a:lstStyle/>
        <a:p>
          <a:endParaRPr lang="de-DE"/>
        </a:p>
      </dgm:t>
    </dgm:pt>
    <dgm:pt modelId="{7F1B1236-5D30-471A-927C-9242013159CF}">
      <dgm:prSet phldrT="[Text]"/>
      <dgm:spPr>
        <a:solidFill>
          <a:srgbClr val="CCFFCC"/>
        </a:solidFill>
      </dgm:spPr>
      <dgm:t>
        <a:bodyPr/>
        <a:lstStyle/>
        <a:p>
          <a:r>
            <a:rPr lang="de-DE" dirty="0"/>
            <a:t>Integration</a:t>
          </a:r>
        </a:p>
      </dgm:t>
    </dgm:pt>
    <dgm:pt modelId="{C1A4C24F-47B8-43A8-B407-72E01C53208C}" type="parTrans" cxnId="{63A32DA8-4DDE-46AF-B3A8-6D568F1B840D}">
      <dgm:prSet/>
      <dgm:spPr/>
      <dgm:t>
        <a:bodyPr/>
        <a:lstStyle/>
        <a:p>
          <a:endParaRPr lang="de-DE"/>
        </a:p>
      </dgm:t>
    </dgm:pt>
    <dgm:pt modelId="{F1792835-7594-46D9-A7CE-81E3B4D289C5}" type="sibTrans" cxnId="{63A32DA8-4DDE-46AF-B3A8-6D568F1B840D}">
      <dgm:prSet/>
      <dgm:spPr/>
      <dgm:t>
        <a:bodyPr/>
        <a:lstStyle/>
        <a:p>
          <a:endParaRPr lang="de-DE"/>
        </a:p>
      </dgm:t>
    </dgm:pt>
    <dgm:pt modelId="{665E8342-7871-4C4A-98B6-CA57F12B0AA8}">
      <dgm:prSet phldrT="[Text]"/>
      <dgm:spPr>
        <a:solidFill>
          <a:srgbClr val="CCFF99"/>
        </a:solidFill>
      </dgm:spPr>
      <dgm:t>
        <a:bodyPr/>
        <a:lstStyle/>
        <a:p>
          <a:r>
            <a:rPr lang="de-DE" dirty="0"/>
            <a:t>Unit</a:t>
          </a:r>
        </a:p>
      </dgm:t>
    </dgm:pt>
    <dgm:pt modelId="{B3CE5DE0-D3C9-43C9-A974-1C7FB6EBBD97}" type="parTrans" cxnId="{929E7458-BD41-442F-8E7B-531D139D92F4}">
      <dgm:prSet/>
      <dgm:spPr/>
      <dgm:t>
        <a:bodyPr/>
        <a:lstStyle/>
        <a:p>
          <a:endParaRPr lang="de-DE"/>
        </a:p>
      </dgm:t>
    </dgm:pt>
    <dgm:pt modelId="{202EB9D3-F51C-4405-93A3-FECE7C67BD60}" type="sibTrans" cxnId="{929E7458-BD41-442F-8E7B-531D139D92F4}">
      <dgm:prSet/>
      <dgm:spPr/>
      <dgm:t>
        <a:bodyPr/>
        <a:lstStyle/>
        <a:p>
          <a:endParaRPr lang="de-DE"/>
        </a:p>
      </dgm:t>
    </dgm:pt>
    <dgm:pt modelId="{40532290-9668-4D49-A8B4-B507E4A564D5}" type="pres">
      <dgm:prSet presAssocID="{A31B407B-D118-457E-BFC4-AA4C44B7C3CF}" presName="Name0" presStyleCnt="0">
        <dgm:presLayoutVars>
          <dgm:dir/>
          <dgm:animLvl val="lvl"/>
          <dgm:resizeHandles val="exact"/>
        </dgm:presLayoutVars>
      </dgm:prSet>
      <dgm:spPr/>
    </dgm:pt>
    <dgm:pt modelId="{CA76D898-2F79-48A8-88ED-81F98B64B6B8}" type="pres">
      <dgm:prSet presAssocID="{A2E5E3CE-DDFD-4C11-98C1-3A58CF8C47C9}" presName="Name8" presStyleCnt="0"/>
      <dgm:spPr/>
    </dgm:pt>
    <dgm:pt modelId="{E1D07EE4-19F6-4FE5-9DC4-1CA788B66772}" type="pres">
      <dgm:prSet presAssocID="{A2E5E3CE-DDFD-4C11-98C1-3A58CF8C47C9}" presName="level" presStyleLbl="node1" presStyleIdx="0" presStyleCnt="4">
        <dgm:presLayoutVars>
          <dgm:chMax val="1"/>
          <dgm:bulletEnabled val="1"/>
        </dgm:presLayoutVars>
      </dgm:prSet>
      <dgm:spPr/>
    </dgm:pt>
    <dgm:pt modelId="{5A04D10F-19C2-4741-AD07-5095EBD830AD}" type="pres">
      <dgm:prSet presAssocID="{A2E5E3CE-DDFD-4C11-98C1-3A58CF8C47C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9CB139-F720-4CA3-A9B2-3C99FE236A64}" type="pres">
      <dgm:prSet presAssocID="{FB494D50-DB1C-449F-95CD-837AB49683F1}" presName="Name8" presStyleCnt="0"/>
      <dgm:spPr/>
    </dgm:pt>
    <dgm:pt modelId="{50ED6B6D-A7C1-46A7-AFE7-C8AF48240AF7}" type="pres">
      <dgm:prSet presAssocID="{FB494D50-DB1C-449F-95CD-837AB49683F1}" presName="level" presStyleLbl="node1" presStyleIdx="1" presStyleCnt="4">
        <dgm:presLayoutVars>
          <dgm:chMax val="1"/>
          <dgm:bulletEnabled val="1"/>
        </dgm:presLayoutVars>
      </dgm:prSet>
      <dgm:spPr/>
    </dgm:pt>
    <dgm:pt modelId="{8709BE8F-A413-4C05-9A06-D38F2AD45F31}" type="pres">
      <dgm:prSet presAssocID="{FB494D50-DB1C-449F-95CD-837AB49683F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80F1385-1825-49FA-91CB-30053BB7866D}" type="pres">
      <dgm:prSet presAssocID="{7F1B1236-5D30-471A-927C-9242013159CF}" presName="Name8" presStyleCnt="0"/>
      <dgm:spPr/>
    </dgm:pt>
    <dgm:pt modelId="{AE34058F-64DB-4ECE-93FD-E61885E2F2BC}" type="pres">
      <dgm:prSet presAssocID="{7F1B1236-5D30-471A-927C-9242013159CF}" presName="level" presStyleLbl="node1" presStyleIdx="2" presStyleCnt="4">
        <dgm:presLayoutVars>
          <dgm:chMax val="1"/>
          <dgm:bulletEnabled val="1"/>
        </dgm:presLayoutVars>
      </dgm:prSet>
      <dgm:spPr/>
    </dgm:pt>
    <dgm:pt modelId="{8487EC12-66AA-421A-9D7A-56FFFC1E1123}" type="pres">
      <dgm:prSet presAssocID="{7F1B1236-5D30-471A-927C-9242013159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4842BFE-3F72-402E-8446-A823C2F53301}" type="pres">
      <dgm:prSet presAssocID="{665E8342-7871-4C4A-98B6-CA57F12B0AA8}" presName="Name8" presStyleCnt="0"/>
      <dgm:spPr/>
    </dgm:pt>
    <dgm:pt modelId="{5E93F6CD-EC11-409C-A9FB-336C53381022}" type="pres">
      <dgm:prSet presAssocID="{665E8342-7871-4C4A-98B6-CA57F12B0AA8}" presName="level" presStyleLbl="node1" presStyleIdx="3" presStyleCnt="4">
        <dgm:presLayoutVars>
          <dgm:chMax val="1"/>
          <dgm:bulletEnabled val="1"/>
        </dgm:presLayoutVars>
      </dgm:prSet>
      <dgm:spPr/>
    </dgm:pt>
    <dgm:pt modelId="{9188950F-0A12-4142-9788-60665CC55AAC}" type="pres">
      <dgm:prSet presAssocID="{665E8342-7871-4C4A-98B6-CA57F12B0AA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0852D01-C79C-4AB4-9CE4-F60DFBC1109D}" srcId="{A31B407B-D118-457E-BFC4-AA4C44B7C3CF}" destId="{FB494D50-DB1C-449F-95CD-837AB49683F1}" srcOrd="1" destOrd="0" parTransId="{E9608360-3243-4B75-A819-01F018E8F655}" sibTransId="{C72D4619-0B8D-4650-87A0-FFA064A1F057}"/>
    <dgm:cxn modelId="{A47F3201-5A8A-4E4E-A744-9532FA8EBC1E}" type="presOf" srcId="{A31B407B-D118-457E-BFC4-AA4C44B7C3CF}" destId="{40532290-9668-4D49-A8B4-B507E4A564D5}" srcOrd="0" destOrd="0" presId="urn:microsoft.com/office/officeart/2005/8/layout/pyramid1"/>
    <dgm:cxn modelId="{0558950A-A44F-4CBC-B548-5B9444E6DA00}" type="presOf" srcId="{665E8342-7871-4C4A-98B6-CA57F12B0AA8}" destId="{5E93F6CD-EC11-409C-A9FB-336C53381022}" srcOrd="0" destOrd="0" presId="urn:microsoft.com/office/officeart/2005/8/layout/pyramid1"/>
    <dgm:cxn modelId="{824E5D16-4789-4981-BB09-FFA933054521}" type="presOf" srcId="{FB494D50-DB1C-449F-95CD-837AB49683F1}" destId="{8709BE8F-A413-4C05-9A06-D38F2AD45F31}" srcOrd="1" destOrd="0" presId="urn:microsoft.com/office/officeart/2005/8/layout/pyramid1"/>
    <dgm:cxn modelId="{B7665330-5240-4B32-837B-3BD9BAA209E0}" type="presOf" srcId="{7F1B1236-5D30-471A-927C-9242013159CF}" destId="{8487EC12-66AA-421A-9D7A-56FFFC1E1123}" srcOrd="1" destOrd="0" presId="urn:microsoft.com/office/officeart/2005/8/layout/pyramid1"/>
    <dgm:cxn modelId="{D8429935-A279-4905-B3CA-F8BBCADF16E2}" type="presOf" srcId="{A2E5E3CE-DDFD-4C11-98C1-3A58CF8C47C9}" destId="{E1D07EE4-19F6-4FE5-9DC4-1CA788B66772}" srcOrd="0" destOrd="0" presId="urn:microsoft.com/office/officeart/2005/8/layout/pyramid1"/>
    <dgm:cxn modelId="{19A62D40-9FC3-4BF5-B761-6B246433E06A}" type="presOf" srcId="{7F1B1236-5D30-471A-927C-9242013159CF}" destId="{AE34058F-64DB-4ECE-93FD-E61885E2F2BC}" srcOrd="0" destOrd="0" presId="urn:microsoft.com/office/officeart/2005/8/layout/pyramid1"/>
    <dgm:cxn modelId="{929E7458-BD41-442F-8E7B-531D139D92F4}" srcId="{A31B407B-D118-457E-BFC4-AA4C44B7C3CF}" destId="{665E8342-7871-4C4A-98B6-CA57F12B0AA8}" srcOrd="3" destOrd="0" parTransId="{B3CE5DE0-D3C9-43C9-A974-1C7FB6EBBD97}" sibTransId="{202EB9D3-F51C-4405-93A3-FECE7C67BD60}"/>
    <dgm:cxn modelId="{22D1F078-9092-49D7-8886-7F6F5B16ACA6}" type="presOf" srcId="{665E8342-7871-4C4A-98B6-CA57F12B0AA8}" destId="{9188950F-0A12-4142-9788-60665CC55AAC}" srcOrd="1" destOrd="0" presId="urn:microsoft.com/office/officeart/2005/8/layout/pyramid1"/>
    <dgm:cxn modelId="{7F0B3185-A2C6-4D4F-AD90-C66EEB48E0EB}" type="presOf" srcId="{A2E5E3CE-DDFD-4C11-98C1-3A58CF8C47C9}" destId="{5A04D10F-19C2-4741-AD07-5095EBD830AD}" srcOrd="1" destOrd="0" presId="urn:microsoft.com/office/officeart/2005/8/layout/pyramid1"/>
    <dgm:cxn modelId="{C6DE9C9B-E4E0-4228-BF93-D17B75F23E03}" srcId="{A31B407B-D118-457E-BFC4-AA4C44B7C3CF}" destId="{A2E5E3CE-DDFD-4C11-98C1-3A58CF8C47C9}" srcOrd="0" destOrd="0" parTransId="{E34A095E-A2C9-4BBC-AB6E-A9733E0506B1}" sibTransId="{095FEE04-5B23-4ADB-9CFF-6B9FA994B337}"/>
    <dgm:cxn modelId="{63A32DA8-4DDE-46AF-B3A8-6D568F1B840D}" srcId="{A31B407B-D118-457E-BFC4-AA4C44B7C3CF}" destId="{7F1B1236-5D30-471A-927C-9242013159CF}" srcOrd="2" destOrd="0" parTransId="{C1A4C24F-47B8-43A8-B407-72E01C53208C}" sibTransId="{F1792835-7594-46D9-A7CE-81E3B4D289C5}"/>
    <dgm:cxn modelId="{91437DFA-1713-4F8C-AF2D-F26B4AFCECB9}" type="presOf" srcId="{FB494D50-DB1C-449F-95CD-837AB49683F1}" destId="{50ED6B6D-A7C1-46A7-AFE7-C8AF48240AF7}" srcOrd="0" destOrd="0" presId="urn:microsoft.com/office/officeart/2005/8/layout/pyramid1"/>
    <dgm:cxn modelId="{4D5F250E-04F8-4EF6-9448-978EEE8FF657}" type="presParOf" srcId="{40532290-9668-4D49-A8B4-B507E4A564D5}" destId="{CA76D898-2F79-48A8-88ED-81F98B64B6B8}" srcOrd="0" destOrd="0" presId="urn:microsoft.com/office/officeart/2005/8/layout/pyramid1"/>
    <dgm:cxn modelId="{4BFD1E79-CEF7-4946-9428-89CF60F1A649}" type="presParOf" srcId="{CA76D898-2F79-48A8-88ED-81F98B64B6B8}" destId="{E1D07EE4-19F6-4FE5-9DC4-1CA788B66772}" srcOrd="0" destOrd="0" presId="urn:microsoft.com/office/officeart/2005/8/layout/pyramid1"/>
    <dgm:cxn modelId="{4D1C22D1-CAAA-45D3-A236-0C5817D87AA4}" type="presParOf" srcId="{CA76D898-2F79-48A8-88ED-81F98B64B6B8}" destId="{5A04D10F-19C2-4741-AD07-5095EBD830AD}" srcOrd="1" destOrd="0" presId="urn:microsoft.com/office/officeart/2005/8/layout/pyramid1"/>
    <dgm:cxn modelId="{825F0241-84E3-45EE-B09F-1C58107425F3}" type="presParOf" srcId="{40532290-9668-4D49-A8B4-B507E4A564D5}" destId="{249CB139-F720-4CA3-A9B2-3C99FE236A64}" srcOrd="1" destOrd="0" presId="urn:microsoft.com/office/officeart/2005/8/layout/pyramid1"/>
    <dgm:cxn modelId="{DC9566F0-B9F5-4D33-B685-61BE13035CFA}" type="presParOf" srcId="{249CB139-F720-4CA3-A9B2-3C99FE236A64}" destId="{50ED6B6D-A7C1-46A7-AFE7-C8AF48240AF7}" srcOrd="0" destOrd="0" presId="urn:microsoft.com/office/officeart/2005/8/layout/pyramid1"/>
    <dgm:cxn modelId="{CDB362D0-A6D8-4D38-891B-415FB012B098}" type="presParOf" srcId="{249CB139-F720-4CA3-A9B2-3C99FE236A64}" destId="{8709BE8F-A413-4C05-9A06-D38F2AD45F31}" srcOrd="1" destOrd="0" presId="urn:microsoft.com/office/officeart/2005/8/layout/pyramid1"/>
    <dgm:cxn modelId="{12C4B936-CD04-4B3D-8FCB-714BB228706A}" type="presParOf" srcId="{40532290-9668-4D49-A8B4-B507E4A564D5}" destId="{E80F1385-1825-49FA-91CB-30053BB7866D}" srcOrd="2" destOrd="0" presId="urn:microsoft.com/office/officeart/2005/8/layout/pyramid1"/>
    <dgm:cxn modelId="{95DC211A-2462-49D5-8E0D-66C94EEF6A3B}" type="presParOf" srcId="{E80F1385-1825-49FA-91CB-30053BB7866D}" destId="{AE34058F-64DB-4ECE-93FD-E61885E2F2BC}" srcOrd="0" destOrd="0" presId="urn:microsoft.com/office/officeart/2005/8/layout/pyramid1"/>
    <dgm:cxn modelId="{516DE8FD-3522-4E5F-921C-0EE5FD79D89B}" type="presParOf" srcId="{E80F1385-1825-49FA-91CB-30053BB7866D}" destId="{8487EC12-66AA-421A-9D7A-56FFFC1E1123}" srcOrd="1" destOrd="0" presId="urn:microsoft.com/office/officeart/2005/8/layout/pyramid1"/>
    <dgm:cxn modelId="{D67275FF-70D4-4AE9-B6AF-C3D5A2BC7C3C}" type="presParOf" srcId="{40532290-9668-4D49-A8B4-B507E4A564D5}" destId="{B4842BFE-3F72-402E-8446-A823C2F53301}" srcOrd="3" destOrd="0" presId="urn:microsoft.com/office/officeart/2005/8/layout/pyramid1"/>
    <dgm:cxn modelId="{DEF812A1-B779-46F2-8B47-852E4B95294C}" type="presParOf" srcId="{B4842BFE-3F72-402E-8446-A823C2F53301}" destId="{5E93F6CD-EC11-409C-A9FB-336C53381022}" srcOrd="0" destOrd="0" presId="urn:microsoft.com/office/officeart/2005/8/layout/pyramid1"/>
    <dgm:cxn modelId="{619BEAF5-B075-42D6-8486-28FE40C71A6A}" type="presParOf" srcId="{B4842BFE-3F72-402E-8446-A823C2F53301}" destId="{9188950F-0A12-4142-9788-60665CC55AA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07EE4-19F6-4FE5-9DC4-1CA788B66772}">
      <dsp:nvSpPr>
        <dsp:cNvPr id="0" name=""/>
        <dsp:cNvSpPr/>
      </dsp:nvSpPr>
      <dsp:spPr>
        <a:xfrm>
          <a:off x="2286000" y="0"/>
          <a:ext cx="1524000" cy="1016000"/>
        </a:xfrm>
        <a:prstGeom prst="trapezoid">
          <a:avLst>
            <a:gd name="adj" fmla="val 7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acceptance</a:t>
          </a:r>
          <a:endParaRPr lang="de-DE" sz="2500" kern="1200" dirty="0"/>
        </a:p>
      </dsp:txBody>
      <dsp:txXfrm>
        <a:off x="2286000" y="0"/>
        <a:ext cx="1524000" cy="1016000"/>
      </dsp:txXfrm>
    </dsp:sp>
    <dsp:sp modelId="{50ED6B6D-A7C1-46A7-AFE7-C8AF48240AF7}">
      <dsp:nvSpPr>
        <dsp:cNvPr id="0" name=""/>
        <dsp:cNvSpPr/>
      </dsp:nvSpPr>
      <dsp:spPr>
        <a:xfrm>
          <a:off x="1524000" y="1015999"/>
          <a:ext cx="3048000" cy="1016000"/>
        </a:xfrm>
        <a:prstGeom prst="trapezoid">
          <a:avLst>
            <a:gd name="adj" fmla="val 75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system</a:t>
          </a:r>
          <a:endParaRPr lang="de-DE" sz="2500" kern="1200" dirty="0"/>
        </a:p>
      </dsp:txBody>
      <dsp:txXfrm>
        <a:off x="2057400" y="1015999"/>
        <a:ext cx="1981200" cy="1016000"/>
      </dsp:txXfrm>
    </dsp:sp>
    <dsp:sp modelId="{AE34058F-64DB-4ECE-93FD-E61885E2F2BC}">
      <dsp:nvSpPr>
        <dsp:cNvPr id="0" name=""/>
        <dsp:cNvSpPr/>
      </dsp:nvSpPr>
      <dsp:spPr>
        <a:xfrm>
          <a:off x="762000" y="2031999"/>
          <a:ext cx="4572000" cy="1016000"/>
        </a:xfrm>
        <a:prstGeom prst="trapezoid">
          <a:avLst>
            <a:gd name="adj" fmla="val 75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integration</a:t>
          </a:r>
          <a:endParaRPr lang="de-DE" sz="2500" kern="1200" dirty="0"/>
        </a:p>
      </dsp:txBody>
      <dsp:txXfrm>
        <a:off x="1562100" y="2031999"/>
        <a:ext cx="2971800" cy="1016000"/>
      </dsp:txXfrm>
    </dsp:sp>
    <dsp:sp modelId="{5E93F6CD-EC11-409C-A9FB-336C53381022}">
      <dsp:nvSpPr>
        <dsp:cNvPr id="0" name=""/>
        <dsp:cNvSpPr/>
      </dsp:nvSpPr>
      <dsp:spPr>
        <a:xfrm>
          <a:off x="0" y="3047999"/>
          <a:ext cx="6096000" cy="1016000"/>
        </a:xfrm>
        <a:prstGeom prst="trapezoid">
          <a:avLst>
            <a:gd name="adj" fmla="val 75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unit</a:t>
          </a:r>
          <a:endParaRPr lang="de-DE" sz="2500" kern="1200" dirty="0"/>
        </a:p>
      </dsp:txBody>
      <dsp:txXfrm>
        <a:off x="1066799" y="3047999"/>
        <a:ext cx="3962400" cy="101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07EE4-19F6-4FE5-9DC4-1CA788B66772}">
      <dsp:nvSpPr>
        <dsp:cNvPr id="0" name=""/>
        <dsp:cNvSpPr/>
      </dsp:nvSpPr>
      <dsp:spPr>
        <a:xfrm>
          <a:off x="1863205" y="0"/>
          <a:ext cx="1242137" cy="648072"/>
        </a:xfrm>
        <a:prstGeom prst="trapezoid">
          <a:avLst>
            <a:gd name="adj" fmla="val 9583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acceptance</a:t>
          </a:r>
          <a:endParaRPr lang="de-DE" sz="2000" kern="1200" dirty="0"/>
        </a:p>
      </dsp:txBody>
      <dsp:txXfrm>
        <a:off x="1863205" y="0"/>
        <a:ext cx="1242137" cy="648072"/>
      </dsp:txXfrm>
    </dsp:sp>
    <dsp:sp modelId="{50ED6B6D-A7C1-46A7-AFE7-C8AF48240AF7}">
      <dsp:nvSpPr>
        <dsp:cNvPr id="0" name=""/>
        <dsp:cNvSpPr/>
      </dsp:nvSpPr>
      <dsp:spPr>
        <a:xfrm>
          <a:off x="1242137" y="648072"/>
          <a:ext cx="2484274" cy="648072"/>
        </a:xfrm>
        <a:prstGeom prst="trapezoid">
          <a:avLst>
            <a:gd name="adj" fmla="val 95833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system</a:t>
          </a:r>
          <a:endParaRPr lang="de-DE" sz="2000" kern="1200" dirty="0"/>
        </a:p>
      </dsp:txBody>
      <dsp:txXfrm>
        <a:off x="1676884" y="648072"/>
        <a:ext cx="1614778" cy="648072"/>
      </dsp:txXfrm>
    </dsp:sp>
    <dsp:sp modelId="{AE34058F-64DB-4ECE-93FD-E61885E2F2BC}">
      <dsp:nvSpPr>
        <dsp:cNvPr id="0" name=""/>
        <dsp:cNvSpPr/>
      </dsp:nvSpPr>
      <dsp:spPr>
        <a:xfrm>
          <a:off x="621068" y="1296144"/>
          <a:ext cx="3726411" cy="648072"/>
        </a:xfrm>
        <a:prstGeom prst="trapezoid">
          <a:avLst>
            <a:gd name="adj" fmla="val 95833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integration</a:t>
          </a:r>
          <a:endParaRPr lang="de-DE" sz="2000" kern="1200" dirty="0"/>
        </a:p>
      </dsp:txBody>
      <dsp:txXfrm>
        <a:off x="1273190" y="1296144"/>
        <a:ext cx="2422167" cy="648072"/>
      </dsp:txXfrm>
    </dsp:sp>
    <dsp:sp modelId="{5E93F6CD-EC11-409C-A9FB-336C53381022}">
      <dsp:nvSpPr>
        <dsp:cNvPr id="0" name=""/>
        <dsp:cNvSpPr/>
      </dsp:nvSpPr>
      <dsp:spPr>
        <a:xfrm>
          <a:off x="0" y="1944216"/>
          <a:ext cx="4968548" cy="648072"/>
        </a:xfrm>
        <a:prstGeom prst="trapezoid">
          <a:avLst>
            <a:gd name="adj" fmla="val 95833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unit</a:t>
          </a:r>
          <a:endParaRPr lang="de-DE" sz="2000" kern="1200" dirty="0"/>
        </a:p>
      </dsp:txBody>
      <dsp:txXfrm>
        <a:off x="869495" y="1944216"/>
        <a:ext cx="3229556" cy="648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07EE4-19F6-4FE5-9DC4-1CA788B66772}">
      <dsp:nvSpPr>
        <dsp:cNvPr id="0" name=""/>
        <dsp:cNvSpPr/>
      </dsp:nvSpPr>
      <dsp:spPr>
        <a:xfrm>
          <a:off x="486054" y="0"/>
          <a:ext cx="324036" cy="267748"/>
        </a:xfrm>
        <a:prstGeom prst="trapezoid">
          <a:avLst>
            <a:gd name="adj" fmla="val 60511"/>
          </a:avLst>
        </a:prstGeom>
        <a:solidFill>
          <a:srgbClr val="CCFF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Akzeptanz</a:t>
          </a:r>
        </a:p>
      </dsp:txBody>
      <dsp:txXfrm>
        <a:off x="486054" y="0"/>
        <a:ext cx="324036" cy="267748"/>
      </dsp:txXfrm>
    </dsp:sp>
    <dsp:sp modelId="{50ED6B6D-A7C1-46A7-AFE7-C8AF48240AF7}">
      <dsp:nvSpPr>
        <dsp:cNvPr id="0" name=""/>
        <dsp:cNvSpPr/>
      </dsp:nvSpPr>
      <dsp:spPr>
        <a:xfrm>
          <a:off x="324036" y="267747"/>
          <a:ext cx="648072" cy="267748"/>
        </a:xfrm>
        <a:prstGeom prst="trapezoid">
          <a:avLst>
            <a:gd name="adj" fmla="val 60511"/>
          </a:avLst>
        </a:prstGeom>
        <a:solidFill>
          <a:srgbClr val="CCFF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System</a:t>
          </a:r>
        </a:p>
      </dsp:txBody>
      <dsp:txXfrm>
        <a:off x="437448" y="267747"/>
        <a:ext cx="421246" cy="267748"/>
      </dsp:txXfrm>
    </dsp:sp>
    <dsp:sp modelId="{AE34058F-64DB-4ECE-93FD-E61885E2F2BC}">
      <dsp:nvSpPr>
        <dsp:cNvPr id="0" name=""/>
        <dsp:cNvSpPr/>
      </dsp:nvSpPr>
      <dsp:spPr>
        <a:xfrm>
          <a:off x="162017" y="535495"/>
          <a:ext cx="972108" cy="267748"/>
        </a:xfrm>
        <a:prstGeom prst="trapezoid">
          <a:avLst>
            <a:gd name="adj" fmla="val 60511"/>
          </a:avLst>
        </a:prstGeom>
        <a:solidFill>
          <a:srgbClr val="CCFF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Integration</a:t>
          </a:r>
        </a:p>
      </dsp:txBody>
      <dsp:txXfrm>
        <a:off x="332136" y="535495"/>
        <a:ext cx="631870" cy="267748"/>
      </dsp:txXfrm>
    </dsp:sp>
    <dsp:sp modelId="{5E93F6CD-EC11-409C-A9FB-336C53381022}">
      <dsp:nvSpPr>
        <dsp:cNvPr id="0" name=""/>
        <dsp:cNvSpPr/>
      </dsp:nvSpPr>
      <dsp:spPr>
        <a:xfrm>
          <a:off x="0" y="803243"/>
          <a:ext cx="1296144" cy="267748"/>
        </a:xfrm>
        <a:prstGeom prst="trapezoid">
          <a:avLst>
            <a:gd name="adj" fmla="val 60511"/>
          </a:avLst>
        </a:prstGeom>
        <a:solidFill>
          <a:srgbClr val="CC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Unit</a:t>
          </a:r>
        </a:p>
      </dsp:txBody>
      <dsp:txXfrm>
        <a:off x="226825" y="803243"/>
        <a:ext cx="842493" cy="2677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07EE4-19F6-4FE5-9DC4-1CA788B66772}">
      <dsp:nvSpPr>
        <dsp:cNvPr id="0" name=""/>
        <dsp:cNvSpPr/>
      </dsp:nvSpPr>
      <dsp:spPr>
        <a:xfrm>
          <a:off x="486054" y="0"/>
          <a:ext cx="324036" cy="267748"/>
        </a:xfrm>
        <a:prstGeom prst="trapezoid">
          <a:avLst>
            <a:gd name="adj" fmla="val 60511"/>
          </a:avLst>
        </a:prstGeom>
        <a:solidFill>
          <a:srgbClr val="CCFF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Akzeptanz</a:t>
          </a:r>
        </a:p>
      </dsp:txBody>
      <dsp:txXfrm>
        <a:off x="486054" y="0"/>
        <a:ext cx="324036" cy="267748"/>
      </dsp:txXfrm>
    </dsp:sp>
    <dsp:sp modelId="{50ED6B6D-A7C1-46A7-AFE7-C8AF48240AF7}">
      <dsp:nvSpPr>
        <dsp:cNvPr id="0" name=""/>
        <dsp:cNvSpPr/>
      </dsp:nvSpPr>
      <dsp:spPr>
        <a:xfrm>
          <a:off x="324036" y="267747"/>
          <a:ext cx="648072" cy="267748"/>
        </a:xfrm>
        <a:prstGeom prst="trapezoid">
          <a:avLst>
            <a:gd name="adj" fmla="val 60511"/>
          </a:avLst>
        </a:prstGeom>
        <a:solidFill>
          <a:srgbClr val="CCFF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System</a:t>
          </a:r>
        </a:p>
      </dsp:txBody>
      <dsp:txXfrm>
        <a:off x="437448" y="267747"/>
        <a:ext cx="421246" cy="267748"/>
      </dsp:txXfrm>
    </dsp:sp>
    <dsp:sp modelId="{AE34058F-64DB-4ECE-93FD-E61885E2F2BC}">
      <dsp:nvSpPr>
        <dsp:cNvPr id="0" name=""/>
        <dsp:cNvSpPr/>
      </dsp:nvSpPr>
      <dsp:spPr>
        <a:xfrm>
          <a:off x="162017" y="535495"/>
          <a:ext cx="972108" cy="267748"/>
        </a:xfrm>
        <a:prstGeom prst="trapezoid">
          <a:avLst>
            <a:gd name="adj" fmla="val 60511"/>
          </a:avLst>
        </a:prstGeom>
        <a:solidFill>
          <a:srgbClr val="CCFF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Integration</a:t>
          </a:r>
        </a:p>
      </dsp:txBody>
      <dsp:txXfrm>
        <a:off x="332136" y="535495"/>
        <a:ext cx="631870" cy="267748"/>
      </dsp:txXfrm>
    </dsp:sp>
    <dsp:sp modelId="{5E93F6CD-EC11-409C-A9FB-336C53381022}">
      <dsp:nvSpPr>
        <dsp:cNvPr id="0" name=""/>
        <dsp:cNvSpPr/>
      </dsp:nvSpPr>
      <dsp:spPr>
        <a:xfrm>
          <a:off x="0" y="803243"/>
          <a:ext cx="1296144" cy="267748"/>
        </a:xfrm>
        <a:prstGeom prst="trapezoid">
          <a:avLst>
            <a:gd name="adj" fmla="val 60511"/>
          </a:avLst>
        </a:prstGeom>
        <a:solidFill>
          <a:srgbClr val="CC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Unit</a:t>
          </a:r>
        </a:p>
      </dsp:txBody>
      <dsp:txXfrm>
        <a:off x="226825" y="803243"/>
        <a:ext cx="842493" cy="2677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07EE4-19F6-4FE5-9DC4-1CA788B66772}">
      <dsp:nvSpPr>
        <dsp:cNvPr id="0" name=""/>
        <dsp:cNvSpPr/>
      </dsp:nvSpPr>
      <dsp:spPr>
        <a:xfrm>
          <a:off x="486054" y="0"/>
          <a:ext cx="324036" cy="267748"/>
        </a:xfrm>
        <a:prstGeom prst="trapezoid">
          <a:avLst>
            <a:gd name="adj" fmla="val 60511"/>
          </a:avLst>
        </a:prstGeom>
        <a:solidFill>
          <a:srgbClr val="CCFF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Akzeptanz</a:t>
          </a:r>
        </a:p>
      </dsp:txBody>
      <dsp:txXfrm>
        <a:off x="486054" y="0"/>
        <a:ext cx="324036" cy="267748"/>
      </dsp:txXfrm>
    </dsp:sp>
    <dsp:sp modelId="{50ED6B6D-A7C1-46A7-AFE7-C8AF48240AF7}">
      <dsp:nvSpPr>
        <dsp:cNvPr id="0" name=""/>
        <dsp:cNvSpPr/>
      </dsp:nvSpPr>
      <dsp:spPr>
        <a:xfrm>
          <a:off x="324036" y="267747"/>
          <a:ext cx="648072" cy="267748"/>
        </a:xfrm>
        <a:prstGeom prst="trapezoid">
          <a:avLst>
            <a:gd name="adj" fmla="val 60511"/>
          </a:avLst>
        </a:prstGeom>
        <a:solidFill>
          <a:srgbClr val="CCFF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System</a:t>
          </a:r>
        </a:p>
      </dsp:txBody>
      <dsp:txXfrm>
        <a:off x="437448" y="267747"/>
        <a:ext cx="421246" cy="267748"/>
      </dsp:txXfrm>
    </dsp:sp>
    <dsp:sp modelId="{AE34058F-64DB-4ECE-93FD-E61885E2F2BC}">
      <dsp:nvSpPr>
        <dsp:cNvPr id="0" name=""/>
        <dsp:cNvSpPr/>
      </dsp:nvSpPr>
      <dsp:spPr>
        <a:xfrm>
          <a:off x="162017" y="535495"/>
          <a:ext cx="972108" cy="267748"/>
        </a:xfrm>
        <a:prstGeom prst="trapezoid">
          <a:avLst>
            <a:gd name="adj" fmla="val 60511"/>
          </a:avLst>
        </a:prstGeom>
        <a:solidFill>
          <a:srgbClr val="CCFF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Integration</a:t>
          </a:r>
        </a:p>
      </dsp:txBody>
      <dsp:txXfrm>
        <a:off x="332136" y="535495"/>
        <a:ext cx="631870" cy="267748"/>
      </dsp:txXfrm>
    </dsp:sp>
    <dsp:sp modelId="{5E93F6CD-EC11-409C-A9FB-336C53381022}">
      <dsp:nvSpPr>
        <dsp:cNvPr id="0" name=""/>
        <dsp:cNvSpPr/>
      </dsp:nvSpPr>
      <dsp:spPr>
        <a:xfrm>
          <a:off x="0" y="803243"/>
          <a:ext cx="1296144" cy="267748"/>
        </a:xfrm>
        <a:prstGeom prst="trapezoid">
          <a:avLst>
            <a:gd name="adj" fmla="val 60511"/>
          </a:avLst>
        </a:prstGeom>
        <a:solidFill>
          <a:srgbClr val="CC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Unit</a:t>
          </a:r>
        </a:p>
      </dsp:txBody>
      <dsp:txXfrm>
        <a:off x="226825" y="803243"/>
        <a:ext cx="842493" cy="267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A6A62-8300-4B59-9BDC-57352C344B88}" type="datetimeFigureOut">
              <a:rPr lang="de-DE" smtClean="0"/>
              <a:t>10.07.2019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F70AE-4446-4B68-B0B8-3578A24D7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30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Satisfactory</a:t>
            </a:r>
            <a:r>
              <a:rPr lang="de-DE" dirty="0"/>
              <a:t>: perform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specification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acceptable</a:t>
            </a:r>
            <a:r>
              <a:rPr lang="de-DE" dirty="0"/>
              <a:t> </a:t>
            </a:r>
            <a:r>
              <a:rPr lang="de-DE" dirty="0" err="1"/>
              <a:t>degree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compliance</a:t>
            </a:r>
            <a:endParaRPr lang="de-DE" dirty="0"/>
          </a:p>
          <a:p>
            <a:r>
              <a:rPr lang="de-DE" dirty="0" err="1"/>
              <a:t>Probability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mission</a:t>
            </a:r>
            <a:r>
              <a:rPr lang="de-DE" dirty="0"/>
              <a:t> </a:t>
            </a:r>
            <a:r>
              <a:rPr lang="de-DE" dirty="0" err="1"/>
              <a:t>success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F70AE-4446-4B68-B0B8-3578A24D7FA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772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wesentlicher Erfolgsfaktor für Entwicklertests auf der untersten Ebene ist möglichst häufige Ausführung. Kein Entwickler möchte auf sein Ergebnis eine Minute warten. </a:t>
            </a:r>
            <a:r>
              <a:rPr lang="de-DE"/>
              <a:t>Konsequenz ist, dass viel u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F70AE-4446-4B68-B0B8-3578A24D7FA9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03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opposite</a:t>
            </a:r>
            <a:r>
              <a:rPr lang="de-DE" dirty="0"/>
              <a:t> ist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passes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passes</a:t>
            </a:r>
            <a:r>
              <a:rPr lang="de-DE" dirty="0"/>
              <a:t>.</a:t>
            </a:r>
          </a:p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slogan</a:t>
            </a:r>
            <a:r>
              <a:rPr lang="de-DE" dirty="0"/>
              <a:t>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…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all.</a:t>
            </a:r>
          </a:p>
          <a:p>
            <a:r>
              <a:rPr lang="de-DE" dirty="0" err="1"/>
              <a:t>Its</a:t>
            </a:r>
            <a:r>
              <a:rPr lang="de-DE" dirty="0"/>
              <a:t> a </a:t>
            </a:r>
            <a:r>
              <a:rPr lang="de-DE" dirty="0" err="1"/>
              <a:t>typical</a:t>
            </a:r>
            <a:r>
              <a:rPr lang="de-DE" dirty="0"/>
              <a:t> OO-pattern.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oder </a:t>
            </a:r>
            <a:r>
              <a:rPr lang="de-DE" dirty="0" err="1"/>
              <a:t>subclass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F70AE-4446-4B68-B0B8-3578A24D7FA9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117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Many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on/</a:t>
            </a:r>
            <a:r>
              <a:rPr lang="de-DE" dirty="0" err="1"/>
              <a:t>near</a:t>
            </a:r>
            <a:r>
              <a:rPr lang="de-DE" dirty="0"/>
              <a:t> </a:t>
            </a:r>
            <a:r>
              <a:rPr lang="de-DE" dirty="0" err="1"/>
              <a:t>boundaries</a:t>
            </a:r>
            <a:r>
              <a:rPr lang="de-DE" dirty="0"/>
              <a:t> &gt;&gt;&gt;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edge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F70AE-4446-4B68-B0B8-3578A24D7FA9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242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Vollständige Induktion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F70AE-4446-4B68-B0B8-3578A24D7FA9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10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take an 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test our car or bike, we always drive it to make sure that it doesn’t behave in an unusual way. See? We already have done black box testing.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F70AE-4446-4B68-B0B8-3578A24D7FA9}" type="slidenum">
              <a:rPr lang="de-DE" smtClean="0"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344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take an 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test our car or bike, we always drive it to make sure that it doesn’t behave in an unusual way. See? We already have done black box testing.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F70AE-4446-4B68-B0B8-3578A24D7FA9}" type="slidenum">
              <a:rPr lang="de-DE" smtClean="0"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578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.</a:t>
            </a:r>
          </a:p>
          <a:p>
            <a:r>
              <a:rPr lang="de-DE" dirty="0"/>
              <a:t>Time, </a:t>
            </a:r>
            <a:r>
              <a:rPr lang="de-DE" dirty="0" err="1"/>
              <a:t>Cost</a:t>
            </a:r>
            <a:r>
              <a:rPr lang="de-DE" dirty="0"/>
              <a:t> and </a:t>
            </a:r>
            <a:r>
              <a:rPr lang="de-DE" dirty="0" err="1"/>
              <a:t>Scope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relevant </a:t>
            </a:r>
            <a:r>
              <a:rPr lang="de-DE" dirty="0" err="1"/>
              <a:t>factors</a:t>
            </a:r>
            <a:r>
              <a:rPr lang="de-DE" dirty="0"/>
              <a:t>; </a:t>
            </a:r>
            <a:r>
              <a:rPr lang="de-DE" dirty="0" err="1"/>
              <a:t>everybody</a:t>
            </a:r>
            <a:r>
              <a:rPr lang="de-DE" dirty="0"/>
              <a:t> </a:t>
            </a:r>
            <a:r>
              <a:rPr lang="de-DE" dirty="0" err="1"/>
              <a:t>knows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threee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manipulate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And, </a:t>
            </a:r>
            <a:r>
              <a:rPr lang="de-DE" dirty="0" err="1"/>
              <a:t>typically</a:t>
            </a:r>
            <a:r>
              <a:rPr lang="de-DE" dirty="0"/>
              <a:t> time and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unstable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.</a:t>
            </a:r>
          </a:p>
          <a:p>
            <a:r>
              <a:rPr lang="de-DE" dirty="0" err="1"/>
              <a:t>Thats</a:t>
            </a:r>
            <a:r>
              <a:rPr lang="de-DE" dirty="0"/>
              <a:t> a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in an agile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r>
              <a:rPr lang="de-DE" dirty="0" err="1"/>
              <a:t>Because</a:t>
            </a:r>
            <a:r>
              <a:rPr lang="de-DE" dirty="0"/>
              <a:t> agile </a:t>
            </a:r>
            <a:r>
              <a:rPr lang="de-DE" dirty="0" err="1"/>
              <a:t>teams</a:t>
            </a:r>
            <a:r>
              <a:rPr lang="de-DE" dirty="0"/>
              <a:t> do </a:t>
            </a:r>
            <a:r>
              <a:rPr lang="de-DE" dirty="0" err="1"/>
              <a:t>something</a:t>
            </a:r>
            <a:r>
              <a:rPr lang="de-DE" dirty="0"/>
              <a:t> like </a:t>
            </a:r>
            <a:r>
              <a:rPr lang="de-DE" dirty="0" err="1"/>
              <a:t>sprints</a:t>
            </a:r>
            <a:r>
              <a:rPr lang="de-DE" dirty="0"/>
              <a:t> in </a:t>
            </a:r>
            <a:r>
              <a:rPr lang="de-DE" dirty="0" err="1"/>
              <a:t>timeboxing</a:t>
            </a:r>
            <a:r>
              <a:rPr lang="de-DE" dirty="0"/>
              <a:t>. 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fix in time and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in </a:t>
            </a:r>
            <a:r>
              <a:rPr lang="de-DE" dirty="0" err="1"/>
              <a:t>cost</a:t>
            </a:r>
            <a:r>
              <a:rPr lang="de-DE" dirty="0"/>
              <a:t>.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 a </a:t>
            </a:r>
            <a:r>
              <a:rPr lang="de-DE" dirty="0" err="1"/>
              <a:t>a</a:t>
            </a:r>
            <a:r>
              <a:rPr lang="de-DE" dirty="0"/>
              <a:t> variable </a:t>
            </a:r>
            <a:r>
              <a:rPr lang="de-DE" dirty="0" err="1"/>
              <a:t>thing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quality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a </a:t>
            </a:r>
            <a:r>
              <a:rPr lang="de-DE" dirty="0" err="1"/>
              <a:t>dream</a:t>
            </a:r>
            <a:r>
              <a:rPr lang="de-DE" dirty="0"/>
              <a:t>. But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in </a:t>
            </a:r>
            <a:r>
              <a:rPr lang="de-DE" dirty="0" err="1"/>
              <a:t>focus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F70AE-4446-4B68-B0B8-3578A24D7FA9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403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.</a:t>
            </a:r>
          </a:p>
          <a:p>
            <a:r>
              <a:rPr lang="de-DE" dirty="0"/>
              <a:t>Time, </a:t>
            </a:r>
            <a:r>
              <a:rPr lang="de-DE" dirty="0" err="1"/>
              <a:t>Cost</a:t>
            </a:r>
            <a:r>
              <a:rPr lang="de-DE" dirty="0"/>
              <a:t> and </a:t>
            </a:r>
            <a:r>
              <a:rPr lang="de-DE" dirty="0" err="1"/>
              <a:t>Scope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relevant </a:t>
            </a:r>
            <a:r>
              <a:rPr lang="de-DE" dirty="0" err="1"/>
              <a:t>factors</a:t>
            </a:r>
            <a:r>
              <a:rPr lang="de-DE" dirty="0"/>
              <a:t>; </a:t>
            </a:r>
            <a:r>
              <a:rPr lang="de-DE" dirty="0" err="1"/>
              <a:t>everybody</a:t>
            </a:r>
            <a:r>
              <a:rPr lang="de-DE" dirty="0"/>
              <a:t> </a:t>
            </a:r>
            <a:r>
              <a:rPr lang="de-DE" dirty="0" err="1"/>
              <a:t>knows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threee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manipulate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And, </a:t>
            </a:r>
            <a:r>
              <a:rPr lang="de-DE" dirty="0" err="1"/>
              <a:t>typically</a:t>
            </a:r>
            <a:r>
              <a:rPr lang="de-DE" dirty="0"/>
              <a:t> time and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unstable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.</a:t>
            </a:r>
          </a:p>
          <a:p>
            <a:r>
              <a:rPr lang="de-DE" dirty="0" err="1"/>
              <a:t>Thats</a:t>
            </a:r>
            <a:r>
              <a:rPr lang="de-DE" dirty="0"/>
              <a:t> a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in an agile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r>
              <a:rPr lang="de-DE" dirty="0" err="1"/>
              <a:t>Because</a:t>
            </a:r>
            <a:r>
              <a:rPr lang="de-DE" dirty="0"/>
              <a:t> agile </a:t>
            </a:r>
            <a:r>
              <a:rPr lang="de-DE" dirty="0" err="1"/>
              <a:t>teams</a:t>
            </a:r>
            <a:r>
              <a:rPr lang="de-DE" dirty="0"/>
              <a:t> do </a:t>
            </a:r>
            <a:r>
              <a:rPr lang="de-DE" dirty="0" err="1"/>
              <a:t>something</a:t>
            </a:r>
            <a:r>
              <a:rPr lang="de-DE" dirty="0"/>
              <a:t> like </a:t>
            </a:r>
            <a:r>
              <a:rPr lang="de-DE" dirty="0" err="1"/>
              <a:t>sprints</a:t>
            </a:r>
            <a:r>
              <a:rPr lang="de-DE" dirty="0"/>
              <a:t> in </a:t>
            </a:r>
            <a:r>
              <a:rPr lang="de-DE" dirty="0" err="1"/>
              <a:t>timeboxing</a:t>
            </a:r>
            <a:r>
              <a:rPr lang="de-DE" dirty="0"/>
              <a:t>. 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fix in time and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in </a:t>
            </a:r>
            <a:r>
              <a:rPr lang="de-DE" dirty="0" err="1"/>
              <a:t>cost</a:t>
            </a:r>
            <a:r>
              <a:rPr lang="de-DE" dirty="0"/>
              <a:t>.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 a </a:t>
            </a:r>
            <a:r>
              <a:rPr lang="de-DE" dirty="0" err="1"/>
              <a:t>a</a:t>
            </a:r>
            <a:r>
              <a:rPr lang="de-DE" dirty="0"/>
              <a:t> variable </a:t>
            </a:r>
            <a:r>
              <a:rPr lang="de-DE" dirty="0" err="1"/>
              <a:t>thing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quality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a </a:t>
            </a:r>
            <a:r>
              <a:rPr lang="de-DE" dirty="0" err="1"/>
              <a:t>dream</a:t>
            </a:r>
            <a:r>
              <a:rPr lang="de-DE" dirty="0"/>
              <a:t>. But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in </a:t>
            </a:r>
            <a:r>
              <a:rPr lang="de-DE" dirty="0" err="1"/>
              <a:t>focus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F70AE-4446-4B68-B0B8-3578A24D7FA9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66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.</a:t>
            </a:r>
          </a:p>
          <a:p>
            <a:r>
              <a:rPr lang="de-DE" dirty="0"/>
              <a:t>Quality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fix. </a:t>
            </a:r>
          </a:p>
          <a:p>
            <a:endParaRPr lang="de-DE" dirty="0"/>
          </a:p>
          <a:p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discussion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. But </a:t>
            </a:r>
            <a:r>
              <a:rPr lang="de-DE" dirty="0" err="1"/>
              <a:t>typicalle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discussion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time </a:t>
            </a:r>
            <a:r>
              <a:rPr lang="de-DE" dirty="0" err="1"/>
              <a:t>before</a:t>
            </a:r>
            <a:r>
              <a:rPr lang="de-DE" dirty="0"/>
              <a:t> a </a:t>
            </a:r>
            <a:r>
              <a:rPr lang="de-DE" dirty="0" err="1"/>
              <a:t>project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F70AE-4446-4B68-B0B8-3578A24D7FA9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75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.</a:t>
            </a:r>
          </a:p>
          <a:p>
            <a:r>
              <a:rPr lang="de-DE" dirty="0"/>
              <a:t>Time, </a:t>
            </a:r>
            <a:r>
              <a:rPr lang="de-DE" dirty="0" err="1"/>
              <a:t>Cost</a:t>
            </a:r>
            <a:r>
              <a:rPr lang="de-DE" dirty="0"/>
              <a:t> and </a:t>
            </a:r>
            <a:r>
              <a:rPr lang="de-DE" dirty="0" err="1"/>
              <a:t>Scope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relevant </a:t>
            </a:r>
            <a:r>
              <a:rPr lang="de-DE" dirty="0" err="1"/>
              <a:t>factors</a:t>
            </a:r>
            <a:r>
              <a:rPr lang="de-DE" dirty="0"/>
              <a:t>; </a:t>
            </a:r>
            <a:r>
              <a:rPr lang="de-DE" dirty="0" err="1"/>
              <a:t>everybody</a:t>
            </a:r>
            <a:r>
              <a:rPr lang="de-DE" dirty="0"/>
              <a:t> </a:t>
            </a:r>
            <a:r>
              <a:rPr lang="de-DE" dirty="0" err="1"/>
              <a:t>knows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threee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manipulate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And, </a:t>
            </a:r>
            <a:r>
              <a:rPr lang="de-DE" dirty="0" err="1"/>
              <a:t>typically</a:t>
            </a:r>
            <a:r>
              <a:rPr lang="de-DE" dirty="0"/>
              <a:t> time and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unstable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.</a:t>
            </a:r>
          </a:p>
          <a:p>
            <a:r>
              <a:rPr lang="de-DE" dirty="0" err="1"/>
              <a:t>Thats</a:t>
            </a:r>
            <a:r>
              <a:rPr lang="de-DE" dirty="0"/>
              <a:t> a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in an agile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r>
              <a:rPr lang="de-DE" dirty="0" err="1"/>
              <a:t>Because</a:t>
            </a:r>
            <a:r>
              <a:rPr lang="de-DE" dirty="0"/>
              <a:t> agile </a:t>
            </a:r>
            <a:r>
              <a:rPr lang="de-DE" dirty="0" err="1"/>
              <a:t>teams</a:t>
            </a:r>
            <a:r>
              <a:rPr lang="de-DE" dirty="0"/>
              <a:t> do </a:t>
            </a:r>
            <a:r>
              <a:rPr lang="de-DE" dirty="0" err="1"/>
              <a:t>something</a:t>
            </a:r>
            <a:r>
              <a:rPr lang="de-DE" dirty="0"/>
              <a:t> like </a:t>
            </a:r>
            <a:r>
              <a:rPr lang="de-DE" dirty="0" err="1"/>
              <a:t>sprints</a:t>
            </a:r>
            <a:r>
              <a:rPr lang="de-DE" dirty="0"/>
              <a:t> in </a:t>
            </a:r>
            <a:r>
              <a:rPr lang="de-DE" dirty="0" err="1"/>
              <a:t>timeboxing</a:t>
            </a:r>
            <a:r>
              <a:rPr lang="de-DE" dirty="0"/>
              <a:t>. 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fix in time and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in </a:t>
            </a:r>
            <a:r>
              <a:rPr lang="de-DE" dirty="0" err="1"/>
              <a:t>cost</a:t>
            </a:r>
            <a:r>
              <a:rPr lang="de-DE" dirty="0"/>
              <a:t>.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 a </a:t>
            </a:r>
            <a:r>
              <a:rPr lang="de-DE" dirty="0" err="1"/>
              <a:t>a</a:t>
            </a:r>
            <a:r>
              <a:rPr lang="de-DE" dirty="0"/>
              <a:t> variable </a:t>
            </a:r>
            <a:r>
              <a:rPr lang="de-DE" dirty="0" err="1"/>
              <a:t>thing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quality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a </a:t>
            </a:r>
            <a:r>
              <a:rPr lang="de-DE" dirty="0" err="1"/>
              <a:t>dream</a:t>
            </a:r>
            <a:r>
              <a:rPr lang="de-DE" dirty="0"/>
              <a:t>. But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in </a:t>
            </a:r>
            <a:r>
              <a:rPr lang="de-DE" dirty="0" err="1"/>
              <a:t>focus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F70AE-4446-4B68-B0B8-3578A24D7FA9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0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.</a:t>
            </a:r>
          </a:p>
          <a:p>
            <a:r>
              <a:rPr lang="de-DE" dirty="0"/>
              <a:t>Time, </a:t>
            </a:r>
            <a:r>
              <a:rPr lang="de-DE" dirty="0" err="1"/>
              <a:t>Cost</a:t>
            </a:r>
            <a:r>
              <a:rPr lang="de-DE" dirty="0"/>
              <a:t> and </a:t>
            </a:r>
            <a:r>
              <a:rPr lang="de-DE" dirty="0" err="1"/>
              <a:t>Scope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relevant </a:t>
            </a:r>
            <a:r>
              <a:rPr lang="de-DE" dirty="0" err="1"/>
              <a:t>factors</a:t>
            </a:r>
            <a:r>
              <a:rPr lang="de-DE" dirty="0"/>
              <a:t>; </a:t>
            </a:r>
            <a:r>
              <a:rPr lang="de-DE" dirty="0" err="1"/>
              <a:t>everybody</a:t>
            </a:r>
            <a:r>
              <a:rPr lang="de-DE" dirty="0"/>
              <a:t> </a:t>
            </a:r>
            <a:r>
              <a:rPr lang="de-DE" dirty="0" err="1"/>
              <a:t>knows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threee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manipulate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And, </a:t>
            </a:r>
            <a:r>
              <a:rPr lang="de-DE" dirty="0" err="1"/>
              <a:t>typically</a:t>
            </a:r>
            <a:r>
              <a:rPr lang="de-DE" dirty="0"/>
              <a:t> time and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unstable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.</a:t>
            </a:r>
          </a:p>
          <a:p>
            <a:r>
              <a:rPr lang="de-DE" dirty="0" err="1"/>
              <a:t>Thats</a:t>
            </a:r>
            <a:r>
              <a:rPr lang="de-DE" dirty="0"/>
              <a:t> a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in an agile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r>
              <a:rPr lang="de-DE" dirty="0" err="1"/>
              <a:t>Because</a:t>
            </a:r>
            <a:r>
              <a:rPr lang="de-DE" dirty="0"/>
              <a:t> agile </a:t>
            </a:r>
            <a:r>
              <a:rPr lang="de-DE" dirty="0" err="1"/>
              <a:t>teams</a:t>
            </a:r>
            <a:r>
              <a:rPr lang="de-DE" dirty="0"/>
              <a:t> do </a:t>
            </a:r>
            <a:r>
              <a:rPr lang="de-DE" dirty="0" err="1"/>
              <a:t>something</a:t>
            </a:r>
            <a:r>
              <a:rPr lang="de-DE" dirty="0"/>
              <a:t> like </a:t>
            </a:r>
            <a:r>
              <a:rPr lang="de-DE" dirty="0" err="1"/>
              <a:t>sprints</a:t>
            </a:r>
            <a:r>
              <a:rPr lang="de-DE" dirty="0"/>
              <a:t> in </a:t>
            </a:r>
            <a:r>
              <a:rPr lang="de-DE" dirty="0" err="1"/>
              <a:t>timeboxing</a:t>
            </a:r>
            <a:r>
              <a:rPr lang="de-DE" dirty="0"/>
              <a:t>. 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fix in time and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in </a:t>
            </a:r>
            <a:r>
              <a:rPr lang="de-DE" dirty="0" err="1"/>
              <a:t>cost</a:t>
            </a:r>
            <a:r>
              <a:rPr lang="de-DE" dirty="0"/>
              <a:t>.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 a </a:t>
            </a:r>
            <a:r>
              <a:rPr lang="de-DE" dirty="0" err="1"/>
              <a:t>a</a:t>
            </a:r>
            <a:r>
              <a:rPr lang="de-DE" dirty="0"/>
              <a:t> variable </a:t>
            </a:r>
            <a:r>
              <a:rPr lang="de-DE" dirty="0" err="1"/>
              <a:t>thing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quality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a </a:t>
            </a:r>
            <a:r>
              <a:rPr lang="de-DE" dirty="0" err="1"/>
              <a:t>dream</a:t>
            </a:r>
            <a:r>
              <a:rPr lang="de-DE" dirty="0"/>
              <a:t>. But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in </a:t>
            </a:r>
            <a:r>
              <a:rPr lang="de-DE" dirty="0" err="1"/>
              <a:t>focus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F70AE-4446-4B68-B0B8-3578A24D7FA9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83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principels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F70AE-4446-4B68-B0B8-3578A24D7FA9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205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Daran denken, dass beteiligte Klassen auch eine Datenbankabstraktion sein können.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F70AE-4446-4B68-B0B8-3578A24D7FA9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513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Roter Test nach Konfigurationswechsel:</a:t>
            </a:r>
            <a:br>
              <a:rPr lang="de-DE" dirty="0"/>
            </a:br>
            <a:r>
              <a:rPr lang="de-DE" dirty="0"/>
              <a:t>Führt im schlimmsten Fall dazu dass das erwartete Ergebnis kurzerhand ohne nachdenken vom aktuellen Testergebnis abgeschrieben wird. Nach dem Motto, nach der Konfiguration gibt es einen </a:t>
            </a:r>
            <a:r>
              <a:rPr lang="de-DE" dirty="0" err="1"/>
              <a:t>Assert</a:t>
            </a:r>
            <a:r>
              <a:rPr lang="de-DE" dirty="0"/>
              <a:t>, dass nun 3 erwartet wird obwohl 5 geliefert wird. Dann tauschen wir kurzerhand die drei gegen 5 aus und alles passt.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F70AE-4446-4B68-B0B8-3578A24D7FA9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31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9389" y="-27384"/>
            <a:ext cx="7344940" cy="215726"/>
          </a:xfrm>
        </p:spPr>
        <p:txBody>
          <a:bodyPr>
            <a:normAutofit/>
          </a:bodyPr>
          <a:lstStyle>
            <a:lvl1pPr>
              <a:buFontTx/>
              <a:buNone/>
              <a:defRPr sz="1100">
                <a:solidFill>
                  <a:srgbClr val="0070C0"/>
                </a:solidFill>
                <a:latin typeface="Aharoni" pitchFamily="2" charset="-79"/>
                <a:cs typeface="Aharoni" pitchFamily="2" charset="-79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Brotkrumen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 flipV="1">
            <a:off x="0" y="188640"/>
            <a:ext cx="9144000" cy="15240"/>
          </a:xfrm>
          <a:prstGeom prst="line">
            <a:avLst/>
          </a:prstGeom>
          <a:ln>
            <a:solidFill>
              <a:srgbClr val="00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 flipV="1">
            <a:off x="167640" y="1340768"/>
            <a:ext cx="8991600" cy="15240"/>
          </a:xfrm>
          <a:prstGeom prst="line">
            <a:avLst/>
          </a:prstGeom>
          <a:ln>
            <a:solidFill>
              <a:srgbClr val="00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9389" y="-27384"/>
            <a:ext cx="7344940" cy="215726"/>
          </a:xfrm>
        </p:spPr>
        <p:txBody>
          <a:bodyPr>
            <a:normAutofit/>
          </a:bodyPr>
          <a:lstStyle>
            <a:lvl1pPr>
              <a:buFontTx/>
              <a:buNone/>
              <a:defRPr sz="1100">
                <a:solidFill>
                  <a:srgbClr val="0070C0"/>
                </a:solidFill>
                <a:latin typeface="Aharoni" pitchFamily="2" charset="-79"/>
                <a:cs typeface="Aharoni" pitchFamily="2" charset="-79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Brotkrumen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197768"/>
            <a:ext cx="8856984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9389" y="-27384"/>
            <a:ext cx="7344940" cy="215726"/>
          </a:xfrm>
        </p:spPr>
        <p:txBody>
          <a:bodyPr>
            <a:normAutofit/>
          </a:bodyPr>
          <a:lstStyle>
            <a:lvl1pPr>
              <a:buFontTx/>
              <a:buNone/>
              <a:defRPr sz="1100">
                <a:solidFill>
                  <a:srgbClr val="0070C0"/>
                </a:solidFill>
                <a:latin typeface="Aharoni" pitchFamily="2" charset="-79"/>
                <a:cs typeface="Aharoni" pitchFamily="2" charset="-79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Brotkrumen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 flipV="1">
            <a:off x="0" y="188640"/>
            <a:ext cx="9144000" cy="15240"/>
          </a:xfrm>
          <a:prstGeom prst="line">
            <a:avLst/>
          </a:prstGeom>
          <a:ln>
            <a:solidFill>
              <a:srgbClr val="00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 flipV="1">
            <a:off x="167640" y="1340768"/>
            <a:ext cx="8991600" cy="15240"/>
          </a:xfrm>
          <a:prstGeom prst="line">
            <a:avLst/>
          </a:prstGeom>
          <a:ln>
            <a:solidFill>
              <a:srgbClr val="00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1728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9389" y="-27384"/>
            <a:ext cx="7344940" cy="215726"/>
          </a:xfrm>
        </p:spPr>
        <p:txBody>
          <a:bodyPr>
            <a:normAutofit/>
          </a:bodyPr>
          <a:lstStyle>
            <a:lvl1pPr>
              <a:buFontTx/>
              <a:buNone/>
              <a:defRPr sz="1100">
                <a:solidFill>
                  <a:srgbClr val="0070C0"/>
                </a:solidFill>
                <a:latin typeface="Aharoni" pitchFamily="2" charset="-79"/>
                <a:cs typeface="Aharoni" pitchFamily="2" charset="-79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Brotkrumen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 flipV="1">
            <a:off x="0" y="188640"/>
            <a:ext cx="9144000" cy="15240"/>
          </a:xfrm>
          <a:prstGeom prst="line">
            <a:avLst/>
          </a:prstGeom>
          <a:ln>
            <a:solidFill>
              <a:srgbClr val="00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 flipV="1">
            <a:off x="167640" y="1340768"/>
            <a:ext cx="8991600" cy="15240"/>
          </a:xfrm>
          <a:prstGeom prst="line">
            <a:avLst/>
          </a:prstGeom>
          <a:ln>
            <a:solidFill>
              <a:srgbClr val="00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1728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9389" y="-27384"/>
            <a:ext cx="7344940" cy="215726"/>
          </a:xfrm>
        </p:spPr>
        <p:txBody>
          <a:bodyPr>
            <a:normAutofit/>
          </a:bodyPr>
          <a:lstStyle>
            <a:lvl1pPr>
              <a:buFontTx/>
              <a:buNone/>
              <a:defRPr sz="1100">
                <a:solidFill>
                  <a:srgbClr val="0070C0"/>
                </a:solidFill>
                <a:latin typeface="Aharoni" pitchFamily="2" charset="-79"/>
                <a:cs typeface="Aharoni" pitchFamily="2" charset="-79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Brotkrumen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 flipV="1">
            <a:off x="0" y="188640"/>
            <a:ext cx="9144000" cy="15240"/>
          </a:xfrm>
          <a:prstGeom prst="line">
            <a:avLst/>
          </a:prstGeom>
          <a:ln>
            <a:solidFill>
              <a:srgbClr val="00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 flipV="1">
            <a:off x="167640" y="1340768"/>
            <a:ext cx="8991600" cy="15240"/>
          </a:xfrm>
          <a:prstGeom prst="line">
            <a:avLst/>
          </a:prstGeom>
          <a:ln>
            <a:solidFill>
              <a:srgbClr val="00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1728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9389" y="-27384"/>
            <a:ext cx="7344940" cy="215726"/>
          </a:xfrm>
        </p:spPr>
        <p:txBody>
          <a:bodyPr>
            <a:normAutofit/>
          </a:bodyPr>
          <a:lstStyle>
            <a:lvl1pPr>
              <a:buFontTx/>
              <a:buNone/>
              <a:defRPr sz="1100">
                <a:solidFill>
                  <a:srgbClr val="0070C0"/>
                </a:solidFill>
                <a:latin typeface="Aharoni" pitchFamily="2" charset="-79"/>
                <a:cs typeface="Aharoni" pitchFamily="2" charset="-79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Brotkrumen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 flipV="1">
            <a:off x="0" y="188640"/>
            <a:ext cx="9144000" cy="15240"/>
          </a:xfrm>
          <a:prstGeom prst="line">
            <a:avLst/>
          </a:prstGeom>
          <a:ln>
            <a:solidFill>
              <a:srgbClr val="00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 flipV="1">
            <a:off x="167640" y="1340768"/>
            <a:ext cx="8991600" cy="15240"/>
          </a:xfrm>
          <a:prstGeom prst="line">
            <a:avLst/>
          </a:prstGeom>
          <a:ln>
            <a:solidFill>
              <a:srgbClr val="00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1728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9389" y="-27384"/>
            <a:ext cx="7344940" cy="215726"/>
          </a:xfrm>
        </p:spPr>
        <p:txBody>
          <a:bodyPr>
            <a:normAutofit/>
          </a:bodyPr>
          <a:lstStyle>
            <a:lvl1pPr>
              <a:buFontTx/>
              <a:buNone/>
              <a:defRPr sz="1100">
                <a:solidFill>
                  <a:srgbClr val="0070C0"/>
                </a:solidFill>
                <a:latin typeface="Aharoni" pitchFamily="2" charset="-79"/>
                <a:cs typeface="Aharoni" pitchFamily="2" charset="-79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Brotkrumen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17282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9389" y="-27384"/>
            <a:ext cx="7344940" cy="215726"/>
          </a:xfrm>
        </p:spPr>
        <p:txBody>
          <a:bodyPr>
            <a:normAutofit/>
          </a:bodyPr>
          <a:lstStyle>
            <a:lvl1pPr>
              <a:buFontTx/>
              <a:buNone/>
              <a:defRPr sz="1100">
                <a:solidFill>
                  <a:srgbClr val="0070C0"/>
                </a:solidFill>
                <a:latin typeface="Aharoni" pitchFamily="2" charset="-79"/>
                <a:cs typeface="Aharoni" pitchFamily="2" charset="-79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Brotkrumen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9512" y="197768"/>
            <a:ext cx="88569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79909"/>
            <a:ext cx="8507288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7CAB9-9D64-4ABA-9F32-0A99B1FC490C}" type="datetimeFigureOut">
              <a:rPr lang="de-DE" smtClean="0"/>
              <a:pPr/>
              <a:t>10.07.2019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23728" y="6448251"/>
            <a:ext cx="5832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28384" y="6448251"/>
            <a:ext cx="108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 descr="H:\ithegmanns\it_hegmanns_transpar_logo.gif"/>
          <p:cNvPicPr>
            <a:picLocks noChangeAspect="1" noChangeArrowheads="1"/>
          </p:cNvPicPr>
          <p:nvPr/>
        </p:nvPicPr>
        <p:blipFill>
          <a:blip r:embed="rId83" cstate="print"/>
          <a:srcRect/>
          <a:stretch>
            <a:fillRect/>
          </a:stretch>
        </p:blipFill>
        <p:spPr bwMode="auto">
          <a:xfrm>
            <a:off x="-20588" y="6419328"/>
            <a:ext cx="2000300" cy="46605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QA</a:t>
            </a:r>
            <a:br>
              <a:rPr lang="de-DE" dirty="0"/>
            </a:br>
            <a:r>
              <a:rPr lang="de-DE" dirty="0"/>
              <a:t>TDD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…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already</a:t>
            </a:r>
            <a:br>
              <a:rPr lang="de-DE" dirty="0"/>
            </a:br>
            <a:r>
              <a:rPr lang="de-DE" dirty="0"/>
              <a:t>… </a:t>
            </a:r>
            <a:r>
              <a:rPr lang="de-DE" dirty="0" err="1"/>
              <a:t>or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80C03-9C70-4F75-B7D1-B04007CF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 and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dive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8D8DF2-E5D0-4C95-9521-AADFFF8CB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6214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38FD1-7076-476C-B5F9-602FDDF0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JUnit5-Assertions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3D2237-2F20-498C-B705-F5C05ACAC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1545035"/>
          </a:xfrm>
        </p:spPr>
        <p:txBody>
          <a:bodyPr/>
          <a:lstStyle/>
          <a:p>
            <a:r>
              <a:rPr lang="de-DE" dirty="0" err="1"/>
              <a:t>org.junit.jupiter.api.Assertions</a:t>
            </a:r>
            <a:endParaRPr lang="de-DE" dirty="0"/>
          </a:p>
          <a:p>
            <a:pPr lvl="1"/>
            <a:r>
              <a:rPr lang="de-DE" dirty="0"/>
              <a:t>May </a:t>
            </a:r>
            <a:r>
              <a:rPr lang="de-DE" dirty="0" err="1"/>
              <a:t>assert-methods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8EC290-320B-4B32-A935-7F8C8A14FA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216AB790-F277-4EC9-B619-3020ABE5C029}"/>
              </a:ext>
            </a:extLst>
          </p:cNvPr>
          <p:cNvSpPr/>
          <p:nvPr/>
        </p:nvSpPr>
        <p:spPr>
          <a:xfrm>
            <a:off x="457200" y="344842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71A1DC8-2021-46FB-90FF-4F553E999623}"/>
              </a:ext>
            </a:extLst>
          </p:cNvPr>
          <p:cNvSpPr txBox="1"/>
          <p:nvPr/>
        </p:nvSpPr>
        <p:spPr>
          <a:xfrm>
            <a:off x="1619672" y="3506075"/>
            <a:ext cx="2430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AND-link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asserts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Assertions.assertAll</a:t>
            </a:r>
            <a:r>
              <a:rPr lang="de-DE" dirty="0"/>
              <a:t>(…..)</a:t>
            </a:r>
          </a:p>
        </p:txBody>
      </p:sp>
    </p:spTree>
    <p:extLst>
      <p:ext uri="{BB962C8B-B14F-4D97-AF65-F5344CB8AC3E}">
        <p14:creationId xmlns:p14="http://schemas.microsoft.com/office/powerpoint/2010/main" val="35035398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C9C0D-E65E-4AF1-A42D-252FA5F0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Assertions.assertAll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72F1FB-FFB3-4D43-8C85-E4FF1EB7E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1E7A32-A738-4F6E-8906-619E75D86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8172400" cy="34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046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C9C0D-E65E-4AF1-A42D-252FA5F0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Assertions.assertAll</a:t>
            </a:r>
            <a:r>
              <a:rPr lang="de-DE" dirty="0"/>
              <a:t>: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asserts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72F1FB-FFB3-4D43-8C85-E4FF1EB7E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782B5F-3E08-404C-B763-AAE30923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700808"/>
            <a:ext cx="5113597" cy="194421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73D97A0-69FA-4F81-8B8E-F48ECF19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4546327"/>
            <a:ext cx="6084168" cy="662283"/>
          </a:xfrm>
          <a:prstGeom prst="rect">
            <a:avLst/>
          </a:prstGeom>
        </p:spPr>
      </p:pic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0C19772D-5571-4A75-B435-003BA2D978EA}"/>
              </a:ext>
            </a:extLst>
          </p:cNvPr>
          <p:cNvSpPr/>
          <p:nvPr/>
        </p:nvSpPr>
        <p:spPr>
          <a:xfrm>
            <a:off x="6876256" y="2132856"/>
            <a:ext cx="1800200" cy="302433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2589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C9C0D-E65E-4AF1-A42D-252FA5F0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Assertions.assertAll</a:t>
            </a:r>
            <a:r>
              <a:rPr lang="de-DE" dirty="0"/>
              <a:t>: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assert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72F1FB-FFB3-4D43-8C85-E4FF1EB7E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782B5F-3E08-404C-B763-AAE30923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700808"/>
            <a:ext cx="5113597" cy="194421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73D97A0-69FA-4F81-8B8E-F48ECF19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4546327"/>
            <a:ext cx="6084168" cy="662283"/>
          </a:xfrm>
          <a:prstGeom prst="rect">
            <a:avLst/>
          </a:prstGeom>
        </p:spPr>
      </p:pic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0C19772D-5571-4A75-B435-003BA2D978EA}"/>
              </a:ext>
            </a:extLst>
          </p:cNvPr>
          <p:cNvSpPr/>
          <p:nvPr/>
        </p:nvSpPr>
        <p:spPr>
          <a:xfrm>
            <a:off x="6876256" y="2132856"/>
            <a:ext cx="1800200" cy="302433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Scrollen: vertikal 4">
            <a:extLst>
              <a:ext uri="{FF2B5EF4-FFF2-40B4-BE49-F238E27FC236}">
                <a16:creationId xmlns:a16="http://schemas.microsoft.com/office/drawing/2014/main" id="{547E45F9-9B06-45F2-83F9-C52B3DE1915C}"/>
              </a:ext>
            </a:extLst>
          </p:cNvPr>
          <p:cNvSpPr/>
          <p:nvPr/>
        </p:nvSpPr>
        <p:spPr>
          <a:xfrm>
            <a:off x="1835696" y="1772816"/>
            <a:ext cx="5832648" cy="4248472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Be </a:t>
            </a:r>
            <a:r>
              <a:rPr lang="de-DE" dirty="0" err="1"/>
              <a:t>carefull</a:t>
            </a:r>
            <a:r>
              <a:rPr lang="de-DE" dirty="0"/>
              <a:t> mit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assert</a:t>
            </a:r>
            <a:br>
              <a:rPr lang="de-DE" dirty="0"/>
            </a:br>
            <a:r>
              <a:rPr lang="de-DE" dirty="0"/>
              <a:t>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(</a:t>
            </a:r>
            <a:r>
              <a:rPr lang="de-DE" dirty="0" err="1"/>
              <a:t>method</a:t>
            </a:r>
            <a:r>
              <a:rPr lang="de-DE" dirty="0"/>
              <a:t>).</a:t>
            </a:r>
          </a:p>
          <a:p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(</a:t>
            </a:r>
            <a:r>
              <a:rPr lang="de-DE" dirty="0" err="1"/>
              <a:t>method</a:t>
            </a:r>
            <a:r>
              <a:rPr lang="de-DE" dirty="0"/>
              <a:t>)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ONE </a:t>
            </a:r>
            <a:r>
              <a:rPr lang="de-DE" dirty="0" err="1"/>
              <a:t>aspect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br>
              <a:rPr lang="de-DE" dirty="0"/>
            </a:b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aspect</a:t>
            </a:r>
            <a:r>
              <a:rPr lang="de-DE" dirty="0"/>
              <a:t>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48DDB6B-5E51-4CA0-B3E8-6605C894B67E}"/>
              </a:ext>
            </a:extLst>
          </p:cNvPr>
          <p:cNvSpPr txBox="1"/>
          <p:nvPr/>
        </p:nvSpPr>
        <p:spPr>
          <a:xfrm>
            <a:off x="3005276" y="1872739"/>
            <a:ext cx="6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note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83308053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6F082-DDB3-4E6F-97CB-200DCF78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Assertions.assertThrows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A37F99-304E-4F79-983F-FC818B0EA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1184995"/>
          </a:xfrm>
        </p:spPr>
        <p:txBody>
          <a:bodyPr/>
          <a:lstStyle/>
          <a:p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Exception</a:t>
            </a:r>
            <a:endParaRPr lang="de-DE" dirty="0"/>
          </a:p>
          <a:p>
            <a:pPr lvl="1"/>
            <a:r>
              <a:rPr lang="de-DE" dirty="0"/>
              <a:t>… and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C12A4E-0325-4AAC-94DF-3EBEED500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FB552F0-8321-4215-AC32-72D85D003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0" y="3140968"/>
            <a:ext cx="7989853" cy="18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259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6F082-DDB3-4E6F-97CB-200DCF78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Assertions.assertThrows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DCFD84F-E085-4C13-8DE1-0CE749881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DD1CF4D-3034-47CF-9ECD-00950FCB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7092280" cy="161473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FFBD14F-E4FB-427E-A42E-A8412C3D8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725144"/>
            <a:ext cx="6406667" cy="432048"/>
          </a:xfrm>
          <a:prstGeom prst="rect">
            <a:avLst/>
          </a:prstGeom>
        </p:spPr>
      </p:pic>
      <p:sp>
        <p:nvSpPr>
          <p:cNvPr id="11" name="Pfeil: nach links gekrümmt 10">
            <a:extLst>
              <a:ext uri="{FF2B5EF4-FFF2-40B4-BE49-F238E27FC236}">
                <a16:creationId xmlns:a16="http://schemas.microsoft.com/office/drawing/2014/main" id="{CEB8CCFC-9333-446E-B544-E0ADA2BBC4BD}"/>
              </a:ext>
            </a:extLst>
          </p:cNvPr>
          <p:cNvSpPr/>
          <p:nvPr/>
        </p:nvSpPr>
        <p:spPr>
          <a:xfrm>
            <a:off x="7308304" y="2132856"/>
            <a:ext cx="1368152" cy="302433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2293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93C1F-4197-4373-AA7A-10851233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Assertions.assertTimeout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6DB99A-19F4-409F-8C9A-07F9D8F68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1617043"/>
          </a:xfrm>
        </p:spPr>
        <p:txBody>
          <a:bodyPr/>
          <a:lstStyle/>
          <a:p>
            <a:r>
              <a:rPr lang="de-DE" dirty="0"/>
              <a:t>Max </a:t>
            </a:r>
            <a:r>
              <a:rPr lang="de-DE" dirty="0" err="1"/>
              <a:t>proceed</a:t>
            </a:r>
            <a:r>
              <a:rPr lang="de-DE" dirty="0"/>
              <a:t> time</a:t>
            </a:r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waiting</a:t>
            </a:r>
            <a:r>
              <a:rPr lang="de-DE" dirty="0"/>
              <a:t> (</a:t>
            </a:r>
            <a:r>
              <a:rPr lang="de-DE" dirty="0" err="1"/>
              <a:t>assertTimeout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waiting</a:t>
            </a:r>
            <a:r>
              <a:rPr lang="de-DE" dirty="0"/>
              <a:t> (</a:t>
            </a:r>
            <a:r>
              <a:rPr lang="de-DE" dirty="0" err="1"/>
              <a:t>assertTimeoutPreemptively</a:t>
            </a:r>
            <a:r>
              <a:rPr lang="de-DE" dirty="0"/>
              <a:t>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B3290A-E914-48AF-84E9-3944BAC0C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6532E21-364A-41DD-9150-51E8BFF89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9" y="3696465"/>
            <a:ext cx="5292080" cy="176609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C23CCC1-65CB-4AE2-9835-C0BC3E2F1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3" y="4149079"/>
            <a:ext cx="3867704" cy="118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3426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B999A-9684-49FF-A263-771D0A84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91B537-A522-49E2-8966-D0E781428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Unit-Test </a:t>
            </a:r>
            <a:r>
              <a:rPr lang="de-DE" dirty="0" err="1"/>
              <a:t>tests</a:t>
            </a:r>
            <a:r>
              <a:rPr lang="de-DE" dirty="0"/>
              <a:t> a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/</a:t>
            </a:r>
            <a:r>
              <a:rPr lang="de-DE" dirty="0" err="1"/>
              <a:t>method</a:t>
            </a:r>
            <a:endParaRPr lang="de-DE" dirty="0"/>
          </a:p>
          <a:p>
            <a:pPr lvl="1"/>
            <a:r>
              <a:rPr lang="de-DE" dirty="0"/>
              <a:t>Well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„SUBJECT UNDER TEST“ (SUT)</a:t>
            </a:r>
            <a:br>
              <a:rPr lang="de-DE" dirty="0"/>
            </a:br>
            <a:endParaRPr lang="de-DE" dirty="0"/>
          </a:p>
          <a:p>
            <a:r>
              <a:rPr lang="de-DE" dirty="0"/>
              <a:t>Rules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-test</a:t>
            </a:r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SUBJECT UNDER TEST</a:t>
            </a:r>
            <a:br>
              <a:rPr lang="de-DE" dirty="0"/>
            </a:br>
            <a:r>
              <a:rPr lang="de-DE" dirty="0"/>
              <a:t>(not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(</a:t>
            </a:r>
            <a:r>
              <a:rPr lang="de-DE" dirty="0" err="1"/>
              <a:t>output</a:t>
            </a:r>
            <a:r>
              <a:rPr lang="de-DE" dirty="0"/>
              <a:t>, …) (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Do not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pPr lvl="1"/>
            <a:r>
              <a:rPr lang="de-DE" dirty="0"/>
              <a:t>Do not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9B0AB5-65C5-4482-AE09-DC53FEA4B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0733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ECBDC-9391-409A-9DEF-F0CCBB45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-test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81F96B4-CF01-4DE2-BF03-CE05B00C4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5194920" cy="4785395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Name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use-case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continuing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fantasy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  <a:p>
            <a:r>
              <a:rPr lang="de-DE" dirty="0"/>
              <a:t>Use possible </a:t>
            </a:r>
            <a:r>
              <a:rPr lang="de-DE" dirty="0" err="1"/>
              <a:t>width</a:t>
            </a:r>
            <a:endParaRPr lang="de-DE" dirty="0"/>
          </a:p>
          <a:p>
            <a:pPr lvl="1"/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  <a:p>
            <a:pPr lvl="1"/>
            <a:r>
              <a:rPr lang="de-DE" dirty="0"/>
              <a:t>Width </a:t>
            </a:r>
            <a:r>
              <a:rPr lang="de-DE" dirty="0" err="1"/>
              <a:t>of</a:t>
            </a:r>
            <a:r>
              <a:rPr lang="de-DE" dirty="0"/>
              <a:t> monitor</a:t>
            </a:r>
          </a:p>
          <a:p>
            <a:r>
              <a:rPr lang="de-DE" dirty="0"/>
              <a:t>Test-</a:t>
            </a:r>
            <a:r>
              <a:rPr lang="de-DE" dirty="0" err="1"/>
              <a:t>classes</a:t>
            </a:r>
            <a:r>
              <a:rPr lang="de-DE" dirty="0"/>
              <a:t> and </a:t>
            </a:r>
            <a:r>
              <a:rPr lang="de-DE" dirty="0" err="1"/>
              <a:t>methods</a:t>
            </a:r>
            <a:r>
              <a:rPr lang="de-DE" dirty="0"/>
              <a:t> must not </a:t>
            </a:r>
            <a:r>
              <a:rPr lang="de-DE" dirty="0" err="1"/>
              <a:t>satisfy</a:t>
            </a:r>
            <a:r>
              <a:rPr lang="de-DE" dirty="0"/>
              <a:t> codestyle </a:t>
            </a:r>
            <a:r>
              <a:rPr lang="de-DE" dirty="0" err="1"/>
              <a:t>rules</a:t>
            </a:r>
            <a:r>
              <a:rPr lang="de-DE" dirty="0"/>
              <a:t> (PMD)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B1DD04B-46C7-426C-93B3-64E5C35932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7419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ECBDC-9391-409A-9DEF-F0CCBB45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-test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27E3791-35EB-40B1-86E6-3A89E28CE8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978D2BFC-FEA4-44F3-9D02-1D499C5CC084}"/>
              </a:ext>
            </a:extLst>
          </p:cNvPr>
          <p:cNvSpPr/>
          <p:nvPr/>
        </p:nvSpPr>
        <p:spPr>
          <a:xfrm>
            <a:off x="251520" y="1556792"/>
            <a:ext cx="1440160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Examples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244F5DE-04DA-439D-8126-B538883A9727}"/>
              </a:ext>
            </a:extLst>
          </p:cNvPr>
          <p:cNvSpPr txBox="1"/>
          <p:nvPr/>
        </p:nvSpPr>
        <p:spPr>
          <a:xfrm>
            <a:off x="683568" y="1988840"/>
            <a:ext cx="53417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de-DE" dirty="0"/>
            </a:b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addOneFromZeroShouldReturnOne</a:t>
            </a:r>
            <a:r>
              <a:rPr lang="de-DE" dirty="0"/>
              <a:t>()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addNullShouldThrowNullPointerException</a:t>
            </a:r>
            <a:r>
              <a:rPr lang="de-DE" dirty="0"/>
              <a:t>()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add_one_to_ten_return_eleven</a:t>
            </a:r>
            <a:r>
              <a:rPr lang="de-DE" dirty="0"/>
              <a:t>()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E101118-CDF8-4FD2-81FD-596865D12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611" y="3789040"/>
            <a:ext cx="5940152" cy="245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5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64FDD-95C9-4666-95E7-F14B809C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Term: Quality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E39323D-86DE-42A6-BAB5-85D594E3B7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72E25FAF-19AA-4C80-BD41-252C7DB8BE04}"/>
              </a:ext>
            </a:extLst>
          </p:cNvPr>
          <p:cNvSpPr/>
          <p:nvPr/>
        </p:nvSpPr>
        <p:spPr>
          <a:xfrm>
            <a:off x="395536" y="1335860"/>
            <a:ext cx="3384376" cy="79208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Many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definitions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052655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ECBDC-9391-409A-9DEF-F0CCBB45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-test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27E3791-35EB-40B1-86E6-3A89E28CE8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978D2BFC-FEA4-44F3-9D02-1D499C5CC084}"/>
              </a:ext>
            </a:extLst>
          </p:cNvPr>
          <p:cNvSpPr/>
          <p:nvPr/>
        </p:nvSpPr>
        <p:spPr>
          <a:xfrm>
            <a:off x="251520" y="1556792"/>
            <a:ext cx="1440160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Examples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244F5DE-04DA-439D-8126-B538883A9727}"/>
              </a:ext>
            </a:extLst>
          </p:cNvPr>
          <p:cNvSpPr txBox="1"/>
          <p:nvPr/>
        </p:nvSpPr>
        <p:spPr>
          <a:xfrm>
            <a:off x="683568" y="1988840"/>
            <a:ext cx="53417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de-DE" dirty="0"/>
            </a:b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addOneFromZeroShouldReturnOne</a:t>
            </a:r>
            <a:r>
              <a:rPr lang="de-DE" dirty="0"/>
              <a:t>()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addNullShouldThrowNullPointerException</a:t>
            </a:r>
            <a:r>
              <a:rPr lang="de-DE" dirty="0"/>
              <a:t>()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add_one_to_ten_return_eleven</a:t>
            </a:r>
            <a:r>
              <a:rPr lang="de-DE" dirty="0"/>
              <a:t>()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CFAA13-4F74-4632-8E04-466C55B50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696789"/>
            <a:ext cx="6012160" cy="25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17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7D844-E973-487F-B002-03F7099B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Unit-test </a:t>
            </a:r>
            <a:r>
              <a:rPr lang="de-DE" dirty="0" err="1"/>
              <a:t>idea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test-</a:t>
            </a:r>
            <a:r>
              <a:rPr lang="de-DE" dirty="0" err="1"/>
              <a:t>result</a:t>
            </a:r>
            <a:r>
              <a:rPr lang="de-DE" dirty="0"/>
              <a:t> und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all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CE8DEF-1AE8-4A7C-883E-ABC51469DA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0FC5B34-3DD2-4219-934E-418FA058B059}"/>
              </a:ext>
            </a:extLst>
          </p:cNvPr>
          <p:cNvSpPr txBox="1"/>
          <p:nvPr/>
        </p:nvSpPr>
        <p:spPr>
          <a:xfrm>
            <a:off x="611560" y="1844824"/>
            <a:ext cx="467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Looking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stack-trace</a:t>
            </a:r>
            <a:r>
              <a:rPr lang="de-DE" dirty="0"/>
              <a:t> </a:t>
            </a:r>
            <a:r>
              <a:rPr lang="de-DE" dirty="0" err="1"/>
              <a:t>wastes</a:t>
            </a:r>
            <a:r>
              <a:rPr lang="de-DE" dirty="0"/>
              <a:t> time.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7BB421-33BC-4CB6-BA59-B6F4BF445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852936"/>
            <a:ext cx="6876256" cy="212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119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BCADF-73CB-4D73-97E4-1B777613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a </a:t>
            </a:r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7FF372-48BA-4C57-B718-41A7C38965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692F8596-D8DF-4D3A-B0A9-353645F0F8CE}"/>
              </a:ext>
            </a:extLst>
          </p:cNvPr>
          <p:cNvSpPr/>
          <p:nvPr/>
        </p:nvSpPr>
        <p:spPr>
          <a:xfrm>
            <a:off x="323528" y="1484784"/>
            <a:ext cx="1800200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51EB93-9B9D-40E1-9994-2030450C63CC}"/>
              </a:ext>
            </a:extLst>
          </p:cNvPr>
          <p:cNvSpPr txBox="1"/>
          <p:nvPr/>
        </p:nvSpPr>
        <p:spPr>
          <a:xfrm>
            <a:off x="2395052" y="1804174"/>
            <a:ext cx="148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Call a </a:t>
            </a:r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F4E70F57-BF2A-414C-B584-E90B14997E8B}"/>
              </a:ext>
            </a:extLst>
          </p:cNvPr>
          <p:cNvSpPr/>
          <p:nvPr/>
        </p:nvSpPr>
        <p:spPr>
          <a:xfrm>
            <a:off x="323528" y="2764541"/>
            <a:ext cx="1800200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BE07D8-942E-4AAA-AEF6-2FF294034828}"/>
              </a:ext>
            </a:extLst>
          </p:cNvPr>
          <p:cNvSpPr txBox="1"/>
          <p:nvPr/>
        </p:nvSpPr>
        <p:spPr>
          <a:xfrm>
            <a:off x="2395051" y="3083931"/>
            <a:ext cx="16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de-DE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CC7DAB0B-69CA-4AB9-9258-87C7D4F06956}"/>
              </a:ext>
            </a:extLst>
          </p:cNvPr>
          <p:cNvSpPr/>
          <p:nvPr/>
        </p:nvSpPr>
        <p:spPr>
          <a:xfrm>
            <a:off x="306666" y="4044298"/>
            <a:ext cx="1800200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BECEB4D-72B4-428D-96CA-2F6404CD2709}"/>
              </a:ext>
            </a:extLst>
          </p:cNvPr>
          <p:cNvSpPr txBox="1"/>
          <p:nvPr/>
        </p:nvSpPr>
        <p:spPr>
          <a:xfrm>
            <a:off x="2395051" y="4363688"/>
            <a:ext cx="272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fetched</a:t>
            </a:r>
            <a:r>
              <a:rPr lang="de-DE" dirty="0"/>
              <a:t> </a:t>
            </a:r>
            <a:r>
              <a:rPr lang="de-DE" dirty="0" err="1"/>
              <a:t>result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expectation</a:t>
            </a:r>
            <a:endParaRPr lang="de-DE" dirty="0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FC9D8B1F-BE6A-4526-B8FA-5E538633E444}"/>
              </a:ext>
            </a:extLst>
          </p:cNvPr>
          <p:cNvSpPr/>
          <p:nvPr/>
        </p:nvSpPr>
        <p:spPr>
          <a:xfrm>
            <a:off x="306666" y="5535922"/>
            <a:ext cx="1800200" cy="67091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Note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ADBD55F-7AF9-44C6-B978-F4BCE4C8E516}"/>
              </a:ext>
            </a:extLst>
          </p:cNvPr>
          <p:cNvSpPr txBox="1"/>
          <p:nvPr/>
        </p:nvSpPr>
        <p:spPr>
          <a:xfrm>
            <a:off x="2483768" y="5661248"/>
            <a:ext cx="3183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some</a:t>
            </a:r>
            <a:br>
              <a:rPr lang="de-DE" dirty="0"/>
            </a:br>
            <a:r>
              <a:rPr lang="de-DE" dirty="0" err="1"/>
              <a:t>preparations</a:t>
            </a:r>
            <a:r>
              <a:rPr lang="de-DE" dirty="0"/>
              <a:t> </a:t>
            </a:r>
            <a:r>
              <a:rPr lang="de-DE" dirty="0" err="1"/>
              <a:t>necesary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4444762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739D1-F555-4B91-9AB2-FB8E2050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Benefits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-tests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89FE92-1CEA-4530-8D80-36057C8D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Precondition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refactoring</a:t>
            </a:r>
            <a:endParaRPr lang="de-DE" dirty="0"/>
          </a:p>
          <a:p>
            <a:pPr lvl="1"/>
            <a:r>
              <a:rPr lang="de-DE" dirty="0" err="1"/>
              <a:t>You</a:t>
            </a:r>
            <a:r>
              <a:rPr lang="de-DE" dirty="0"/>
              <a:t> must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testable</a:t>
            </a:r>
            <a:endParaRPr lang="de-DE" dirty="0"/>
          </a:p>
          <a:p>
            <a:pPr lvl="1"/>
            <a:r>
              <a:rPr lang="de-DE" dirty="0" err="1"/>
              <a:t>Its</a:t>
            </a:r>
            <a:r>
              <a:rPr lang="de-DE" dirty="0"/>
              <a:t> a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design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EFEFF9-BBDB-4F8E-90E0-DF9BC69CED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5DAAF5D-C992-46B2-BD98-88FC4D8B2672}"/>
              </a:ext>
            </a:extLst>
          </p:cNvPr>
          <p:cNvSpPr txBox="1"/>
          <p:nvPr/>
        </p:nvSpPr>
        <p:spPr>
          <a:xfrm>
            <a:off x="323528" y="4653136"/>
            <a:ext cx="16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Martin Fowler: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4094DCC-490E-4E4F-92A6-C5C77914E1C0}"/>
              </a:ext>
            </a:extLst>
          </p:cNvPr>
          <p:cNvSpPr txBox="1"/>
          <p:nvPr/>
        </p:nvSpPr>
        <p:spPr>
          <a:xfrm>
            <a:off x="1475656" y="5085184"/>
            <a:ext cx="674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refactor</a:t>
            </a:r>
            <a:r>
              <a:rPr lang="de-DE" dirty="0"/>
              <a:t> , </a:t>
            </a:r>
            <a:r>
              <a:rPr lang="de-DE" dirty="0" err="1"/>
              <a:t>the</a:t>
            </a:r>
            <a:r>
              <a:rPr lang="de-DE" dirty="0"/>
              <a:t> essential </a:t>
            </a:r>
            <a:r>
              <a:rPr lang="de-DE" dirty="0" err="1"/>
              <a:t>precondition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solid </a:t>
            </a:r>
            <a:r>
              <a:rPr lang="de-DE" dirty="0" err="1"/>
              <a:t>tests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836207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71C95-5979-497D-8B37-82C5B423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maintainable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unittest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F8647-84B5-4784-A3E9-7059E5BF1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3057203"/>
          </a:xfrm>
        </p:spPr>
        <p:txBody>
          <a:bodyPr>
            <a:normAutofit/>
          </a:bodyPr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untestet</a:t>
            </a:r>
            <a:r>
              <a:rPr lang="de-DE" dirty="0"/>
              <a:t> code</a:t>
            </a:r>
          </a:p>
          <a:p>
            <a:r>
              <a:rPr lang="de-DE" dirty="0"/>
              <a:t>Clean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/>
              <a:t>Clean design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redudancy</a:t>
            </a:r>
            <a:endParaRPr lang="de-DE" dirty="0"/>
          </a:p>
          <a:p>
            <a:r>
              <a:rPr lang="de-DE" dirty="0" err="1"/>
              <a:t>Precondition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refactoring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AFBDD1-3D03-4796-9B7C-7FC5F37046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81561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B98BC-D886-4302-8F7E-D2C3CC9C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/</a:t>
            </a:r>
            <a:r>
              <a:rPr lang="de-DE" dirty="0" err="1"/>
              <a:t>use-case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solution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741AC-6105-4823-92D8-1597A915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on stock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(and </a:t>
            </a:r>
            <a:r>
              <a:rPr lang="de-DE" dirty="0" err="1"/>
              <a:t>unknown</a:t>
            </a:r>
            <a:r>
              <a:rPr lang="de-DE" dirty="0"/>
              <a:t>) </a:t>
            </a:r>
            <a:r>
              <a:rPr lang="de-DE" dirty="0" err="1"/>
              <a:t>problems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code on stock</a:t>
            </a:r>
          </a:p>
          <a:p>
            <a:r>
              <a:rPr lang="de-DE" dirty="0" err="1"/>
              <a:t>You</a:t>
            </a:r>
            <a:r>
              <a:rPr lang="de-DE" dirty="0"/>
              <a:t> do </a:t>
            </a:r>
            <a:r>
              <a:rPr lang="de-DE" dirty="0" err="1"/>
              <a:t>only</a:t>
            </a:r>
            <a:r>
              <a:rPr lang="de-DE" dirty="0"/>
              <a:t> just </a:t>
            </a:r>
            <a:r>
              <a:rPr lang="de-DE" dirty="0" err="1"/>
              <a:t>necessary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42352-464D-44A3-8506-0504AA2C0E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91546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89E43-5CF0-4F0C-B1B9-8FF87E42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Rules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developing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B87B6-C2AD-4E7B-A363-A147081B5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44" y="1355423"/>
            <a:ext cx="8229600" cy="4785395"/>
          </a:xfrm>
        </p:spPr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blind </a:t>
            </a:r>
            <a:r>
              <a:rPr lang="de-DE" dirty="0" err="1"/>
              <a:t>flight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-test</a:t>
            </a:r>
          </a:p>
          <a:p>
            <a:pPr lvl="1"/>
            <a:r>
              <a:rPr lang="de-DE" dirty="0"/>
              <a:t>New </a:t>
            </a:r>
            <a:r>
              <a:rPr lang="de-DE" dirty="0" err="1"/>
              <a:t>features</a:t>
            </a:r>
            <a:endParaRPr lang="de-DE" dirty="0"/>
          </a:p>
          <a:p>
            <a:pPr lvl="1"/>
            <a:r>
              <a:rPr lang="de-DE" dirty="0" err="1"/>
              <a:t>bugfix</a:t>
            </a:r>
            <a:endParaRPr lang="de-DE" dirty="0"/>
          </a:p>
          <a:p>
            <a:pPr lvl="1"/>
            <a:r>
              <a:rPr lang="de-DE" dirty="0" err="1"/>
              <a:t>refactoring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FEFDBB-C73B-4818-9239-D26389628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4F60DCEC-6BAB-4F9A-BFF2-11FABE561686}"/>
              </a:ext>
            </a:extLst>
          </p:cNvPr>
          <p:cNvSpPr/>
          <p:nvPr/>
        </p:nvSpPr>
        <p:spPr>
          <a:xfrm>
            <a:off x="467544" y="3501008"/>
            <a:ext cx="2952328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64C30EB-5B59-4C50-9DF6-941E574D6078}"/>
              </a:ext>
            </a:extLst>
          </p:cNvPr>
          <p:cNvSpPr txBox="1"/>
          <p:nvPr/>
        </p:nvSpPr>
        <p:spPr>
          <a:xfrm>
            <a:off x="3635896" y="3573016"/>
            <a:ext cx="3389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Make</a:t>
            </a:r>
            <a:r>
              <a:rPr lang="de-DE" dirty="0"/>
              <a:t> a RED </a:t>
            </a:r>
            <a:r>
              <a:rPr lang="de-DE" dirty="0" err="1"/>
              <a:t>test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Note: 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change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618BE9E0-9ECD-4AB2-B6C0-4A74D41F0613}"/>
              </a:ext>
            </a:extLst>
          </p:cNvPr>
          <p:cNvSpPr/>
          <p:nvPr/>
        </p:nvSpPr>
        <p:spPr>
          <a:xfrm>
            <a:off x="457289" y="4437112"/>
            <a:ext cx="2952328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41DB53-A6FE-4F05-B3BC-9E3664D09E9E}"/>
              </a:ext>
            </a:extLst>
          </p:cNvPr>
          <p:cNvSpPr txBox="1"/>
          <p:nvPr/>
        </p:nvSpPr>
        <p:spPr>
          <a:xfrm>
            <a:off x="3625641" y="4643844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BAEB72B3-8640-4F3A-B71B-9D6674BFF383}"/>
              </a:ext>
            </a:extLst>
          </p:cNvPr>
          <p:cNvSpPr/>
          <p:nvPr/>
        </p:nvSpPr>
        <p:spPr>
          <a:xfrm>
            <a:off x="471488" y="5352212"/>
            <a:ext cx="2952328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E1D8E7B-32DD-4B8C-B01E-542D20F345C5}"/>
              </a:ext>
            </a:extLst>
          </p:cNvPr>
          <p:cNvSpPr txBox="1"/>
          <p:nvPr/>
        </p:nvSpPr>
        <p:spPr>
          <a:xfrm>
            <a:off x="3639840" y="5579948"/>
            <a:ext cx="212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Check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green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169471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B6650-051D-47DD-AF64-F0E26E8A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TDD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EC74F-E448-4EBD-9388-03755651A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4906888" cy="4569371"/>
          </a:xfrm>
        </p:spPr>
        <p:txBody>
          <a:bodyPr/>
          <a:lstStyle/>
          <a:p>
            <a:r>
              <a:rPr lang="de-DE" dirty="0"/>
              <a:t>Test Driven Design</a:t>
            </a:r>
          </a:p>
          <a:p>
            <a:r>
              <a:rPr lang="de-DE" dirty="0"/>
              <a:t>An agile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quick </a:t>
            </a:r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lvl="2"/>
            <a:r>
              <a:rPr lang="de-DE" dirty="0" err="1"/>
              <a:t>Means</a:t>
            </a:r>
            <a:r>
              <a:rPr lang="de-DE" dirty="0"/>
              <a:t>: simple, </a:t>
            </a:r>
            <a:r>
              <a:rPr lang="de-DE" dirty="0" err="1"/>
              <a:t>clear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testet </a:t>
            </a:r>
            <a:r>
              <a:rPr lang="de-DE" dirty="0" err="1"/>
              <a:t>results</a:t>
            </a:r>
            <a:endParaRPr lang="de-DE" dirty="0"/>
          </a:p>
          <a:p>
            <a:pPr lvl="2"/>
            <a:r>
              <a:rPr lang="de-DE" dirty="0" err="1"/>
              <a:t>Means</a:t>
            </a:r>
            <a:r>
              <a:rPr lang="de-DE" dirty="0"/>
              <a:t>: </a:t>
            </a:r>
            <a:r>
              <a:rPr lang="de-DE" dirty="0" err="1"/>
              <a:t>bug</a:t>
            </a:r>
            <a:r>
              <a:rPr lang="de-DE" dirty="0"/>
              <a:t> </a:t>
            </a:r>
            <a:r>
              <a:rPr lang="de-DE" dirty="0" err="1"/>
              <a:t>free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DD6AE0-0260-41BF-9B42-D015D6237F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54858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2107B-177F-4600-8951-1218BCE6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TDD-</a:t>
            </a:r>
            <a:r>
              <a:rPr lang="de-DE" dirty="0" err="1"/>
              <a:t>activities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FF9FD-3418-4E6E-9556-B329119D3A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3CC421-5DA7-40B6-91A2-5EA673A723F9}"/>
              </a:ext>
            </a:extLst>
          </p:cNvPr>
          <p:cNvSpPr/>
          <p:nvPr/>
        </p:nvSpPr>
        <p:spPr>
          <a:xfrm>
            <a:off x="4283968" y="16288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EDBA09-30A5-4C65-8C1E-83898279EBA7}"/>
              </a:ext>
            </a:extLst>
          </p:cNvPr>
          <p:cNvSpPr/>
          <p:nvPr/>
        </p:nvSpPr>
        <p:spPr>
          <a:xfrm>
            <a:off x="3707904" y="2204864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Add a </a:t>
            </a:r>
            <a:r>
              <a:rPr lang="de-DE" dirty="0" err="1"/>
              <a:t>test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5A02909-0977-4512-9E62-41DADD649D9D}"/>
              </a:ext>
            </a:extLst>
          </p:cNvPr>
          <p:cNvCxnSpPr>
            <a:stCxn id="4" idx="1"/>
            <a:endCxn id="5" idx="0"/>
          </p:cNvCxnSpPr>
          <p:nvPr/>
        </p:nvCxnSpPr>
        <p:spPr>
          <a:xfrm>
            <a:off x="4305059" y="1649891"/>
            <a:ext cx="86921" cy="55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26A8C545-9A01-47A3-8786-6A046AA17E7E}"/>
              </a:ext>
            </a:extLst>
          </p:cNvPr>
          <p:cNvSpPr/>
          <p:nvPr/>
        </p:nvSpPr>
        <p:spPr>
          <a:xfrm>
            <a:off x="3707904" y="3284984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Execute </a:t>
            </a:r>
            <a:r>
              <a:rPr lang="de-DE" dirty="0" err="1"/>
              <a:t>test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EBC8EA5-D614-4B66-A3A3-8DBB4652E521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4391980" y="2708920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D6DA5595-C0ED-4AAD-ADCD-FC4814E0FB66}"/>
              </a:ext>
            </a:extLst>
          </p:cNvPr>
          <p:cNvCxnSpPr>
            <a:stCxn id="9" idx="1"/>
            <a:endCxn id="5" idx="1"/>
          </p:cNvCxnSpPr>
          <p:nvPr/>
        </p:nvCxnSpPr>
        <p:spPr>
          <a:xfrm rot="10800000">
            <a:off x="3707904" y="2456892"/>
            <a:ext cx="12700" cy="1080120"/>
          </a:xfrm>
          <a:prstGeom prst="bentConnector3">
            <a:avLst>
              <a:gd name="adj1" fmla="val 5014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A5175E8-0A60-4C2B-A547-FC8579E77489}"/>
              </a:ext>
            </a:extLst>
          </p:cNvPr>
          <p:cNvSpPr txBox="1"/>
          <p:nvPr/>
        </p:nvSpPr>
        <p:spPr>
          <a:xfrm>
            <a:off x="2987824" y="341970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7C5333A-4421-40A8-B722-C16A13DDA427}"/>
              </a:ext>
            </a:extLst>
          </p:cNvPr>
          <p:cNvSpPr/>
          <p:nvPr/>
        </p:nvSpPr>
        <p:spPr>
          <a:xfrm>
            <a:off x="3707903" y="4293096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Make</a:t>
            </a:r>
            <a:r>
              <a:rPr lang="de-DE" dirty="0"/>
              <a:t> code-</a:t>
            </a:r>
            <a:r>
              <a:rPr lang="de-DE" dirty="0" err="1"/>
              <a:t>changes</a:t>
            </a:r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F2DF23D-6E6A-4EE9-812F-419483ABE49B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4391979" y="3789040"/>
            <a:ext cx="1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8401D3E-58A2-45DB-8B25-095270324CAB}"/>
              </a:ext>
            </a:extLst>
          </p:cNvPr>
          <p:cNvSpPr txBox="1"/>
          <p:nvPr/>
        </p:nvSpPr>
        <p:spPr>
          <a:xfrm>
            <a:off x="4391979" y="3851158"/>
            <a:ext cx="46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fail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4511E592-D179-4B67-A631-CC2A2DFE95C6}"/>
              </a:ext>
            </a:extLst>
          </p:cNvPr>
          <p:cNvCxnSpPr>
            <a:stCxn id="17" idx="3"/>
            <a:endCxn id="9" idx="3"/>
          </p:cNvCxnSpPr>
          <p:nvPr/>
        </p:nvCxnSpPr>
        <p:spPr>
          <a:xfrm flipV="1">
            <a:off x="5076055" y="3537012"/>
            <a:ext cx="1" cy="100811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436E56A1-210B-4850-8E0D-7DDBC157809D}"/>
              </a:ext>
            </a:extLst>
          </p:cNvPr>
          <p:cNvSpPr txBox="1"/>
          <p:nvPr/>
        </p:nvSpPr>
        <p:spPr>
          <a:xfrm>
            <a:off x="5309612" y="3795277"/>
            <a:ext cx="46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fail</a:t>
            </a: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00E4F6D7-4F84-4D7E-B64C-CEFD05E7518F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1979711" y="2816932"/>
            <a:ext cx="2088232" cy="1368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06D7229-E708-4782-8ABD-E9762919F5AE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339752" y="4545124"/>
            <a:ext cx="1368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AD720A9-8D3D-43C0-B7E5-0136956E9CAC}"/>
              </a:ext>
            </a:extLst>
          </p:cNvPr>
          <p:cNvSpPr txBox="1"/>
          <p:nvPr/>
        </p:nvSpPr>
        <p:spPr>
          <a:xfrm>
            <a:off x="1677293" y="343226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93255524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D01F8-839A-4344-AFC8-D6A66AFF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TDD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73A6E-A544-402E-B824-C71EB065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2265115"/>
          </a:xfrm>
        </p:spPr>
        <p:txBody>
          <a:bodyPr/>
          <a:lstStyle/>
          <a:p>
            <a:r>
              <a:rPr lang="de-DE" dirty="0"/>
              <a:t>Building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feature/</a:t>
            </a:r>
            <a:r>
              <a:rPr lang="de-DE" dirty="0" err="1"/>
              <a:t>requirement</a:t>
            </a:r>
            <a:r>
              <a:rPr lang="de-DE" dirty="0"/>
              <a:t> in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  <a:p>
            <a:pPr lvl="1"/>
            <a:r>
              <a:rPr lang="de-DE" dirty="0"/>
              <a:t>Plan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  <a:p>
            <a:r>
              <a:rPr lang="de-DE" dirty="0"/>
              <a:t>Work </a:t>
            </a:r>
            <a:r>
              <a:rPr lang="de-DE" dirty="0" err="1"/>
              <a:t>the</a:t>
            </a:r>
            <a:r>
              <a:rPr lang="de-DE" dirty="0"/>
              <a:t> TDD-Lifecycle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step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4724E8-9D8C-4AB2-AA2B-4DBE33F203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8EA6DE18-2CF2-4579-BF4C-C530148B864D}"/>
              </a:ext>
            </a:extLst>
          </p:cNvPr>
          <p:cNvSpPr/>
          <p:nvPr/>
        </p:nvSpPr>
        <p:spPr>
          <a:xfrm>
            <a:off x="539552" y="407707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Note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F1ACC3-37BB-48E7-A52D-E7BDF9398EBA}"/>
              </a:ext>
            </a:extLst>
          </p:cNvPr>
          <p:cNvSpPr txBox="1"/>
          <p:nvPr/>
        </p:nvSpPr>
        <p:spPr>
          <a:xfrm>
            <a:off x="1619672" y="4149080"/>
            <a:ext cx="6470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on a </a:t>
            </a:r>
            <a:r>
              <a:rPr lang="de-DE" dirty="0" err="1"/>
              <a:t>step</a:t>
            </a:r>
            <a:r>
              <a:rPr lang="de-DE" dirty="0"/>
              <a:t> and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passes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on a </a:t>
            </a:r>
            <a:r>
              <a:rPr lang="de-DE" dirty="0" err="1"/>
              <a:t>step</a:t>
            </a:r>
            <a:r>
              <a:rPr lang="de-DE" dirty="0"/>
              <a:t> and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recognize</a:t>
            </a:r>
            <a:r>
              <a:rPr lang="de-DE" dirty="0"/>
              <a:t> heavy test-scenario.</a:t>
            </a:r>
            <a:br>
              <a:rPr lang="de-DE" dirty="0"/>
            </a:br>
            <a:r>
              <a:rPr lang="de-DE" dirty="0"/>
              <a:t>Think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refactoring</a:t>
            </a:r>
            <a:r>
              <a:rPr lang="de-DE" dirty="0"/>
              <a:t>. (but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green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49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64FDD-95C9-4666-95E7-F14B809C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Term: Quality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E39323D-86DE-42A6-BAB5-85D594E3B7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72E25FAF-19AA-4C80-BD41-252C7DB8BE04}"/>
              </a:ext>
            </a:extLst>
          </p:cNvPr>
          <p:cNvSpPr/>
          <p:nvPr/>
        </p:nvSpPr>
        <p:spPr>
          <a:xfrm>
            <a:off x="395536" y="1335860"/>
            <a:ext cx="3384376" cy="79208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Many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definitions</a:t>
            </a:r>
            <a:endParaRPr lang="de-DE" dirty="0"/>
          </a:p>
        </p:txBody>
      </p:sp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277E3691-D819-4E58-89CB-DB9742127D7A}"/>
              </a:ext>
            </a:extLst>
          </p:cNvPr>
          <p:cNvSpPr/>
          <p:nvPr/>
        </p:nvSpPr>
        <p:spPr>
          <a:xfrm rot="698086">
            <a:off x="3995936" y="2595575"/>
            <a:ext cx="1800200" cy="64807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Robustness</a:t>
            </a:r>
            <a:endParaRPr lang="de-DE" dirty="0"/>
          </a:p>
        </p:txBody>
      </p:sp>
      <p:sp>
        <p:nvSpPr>
          <p:cNvPr id="9" name="Rechteck: gefaltete Ecke 8">
            <a:extLst>
              <a:ext uri="{FF2B5EF4-FFF2-40B4-BE49-F238E27FC236}">
                <a16:creationId xmlns:a16="http://schemas.microsoft.com/office/drawing/2014/main" id="{DB7D4D31-B29D-4C45-82E2-30E23E40ADEF}"/>
              </a:ext>
            </a:extLst>
          </p:cNvPr>
          <p:cNvSpPr/>
          <p:nvPr/>
        </p:nvSpPr>
        <p:spPr>
          <a:xfrm rot="19152096">
            <a:off x="1259632" y="3104964"/>
            <a:ext cx="1800200" cy="64807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Correctness</a:t>
            </a:r>
          </a:p>
        </p:txBody>
      </p:sp>
      <p:sp>
        <p:nvSpPr>
          <p:cNvPr id="10" name="Rechteck: gefaltete Ecke 9">
            <a:extLst>
              <a:ext uri="{FF2B5EF4-FFF2-40B4-BE49-F238E27FC236}">
                <a16:creationId xmlns:a16="http://schemas.microsoft.com/office/drawing/2014/main" id="{950E6260-5658-42E0-A734-F97015631EF3}"/>
              </a:ext>
            </a:extLst>
          </p:cNvPr>
          <p:cNvSpPr/>
          <p:nvPr/>
        </p:nvSpPr>
        <p:spPr>
          <a:xfrm rot="21400859">
            <a:off x="988851" y="4781621"/>
            <a:ext cx="1800200" cy="64807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Security</a:t>
            </a:r>
          </a:p>
        </p:txBody>
      </p:sp>
      <p:sp>
        <p:nvSpPr>
          <p:cNvPr id="11" name="Rechteck: gefaltete Ecke 10">
            <a:extLst>
              <a:ext uri="{FF2B5EF4-FFF2-40B4-BE49-F238E27FC236}">
                <a16:creationId xmlns:a16="http://schemas.microsoft.com/office/drawing/2014/main" id="{D82437E1-DEA7-4B13-86EB-1D9159D89705}"/>
              </a:ext>
            </a:extLst>
          </p:cNvPr>
          <p:cNvSpPr/>
          <p:nvPr/>
        </p:nvSpPr>
        <p:spPr>
          <a:xfrm rot="21400859">
            <a:off x="3101611" y="3563189"/>
            <a:ext cx="1800200" cy="64807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Easy </a:t>
            </a:r>
            <a:r>
              <a:rPr lang="de-DE" dirty="0" err="1"/>
              <a:t>using</a:t>
            </a:r>
            <a:endParaRPr lang="de-DE" dirty="0"/>
          </a:p>
        </p:txBody>
      </p:sp>
      <p:sp>
        <p:nvSpPr>
          <p:cNvPr id="12" name="Rechteck: gefaltete Ecke 11">
            <a:extLst>
              <a:ext uri="{FF2B5EF4-FFF2-40B4-BE49-F238E27FC236}">
                <a16:creationId xmlns:a16="http://schemas.microsoft.com/office/drawing/2014/main" id="{D23763FD-97B1-448D-8442-E80BA0254BBA}"/>
              </a:ext>
            </a:extLst>
          </p:cNvPr>
          <p:cNvSpPr/>
          <p:nvPr/>
        </p:nvSpPr>
        <p:spPr>
          <a:xfrm rot="21400859">
            <a:off x="6059931" y="1895936"/>
            <a:ext cx="1800200" cy="64807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Easy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C681AD88-FA61-4989-A3C1-34438F39C7E3}"/>
              </a:ext>
            </a:extLst>
          </p:cNvPr>
          <p:cNvSpPr/>
          <p:nvPr/>
        </p:nvSpPr>
        <p:spPr>
          <a:xfrm rot="21400859">
            <a:off x="6245434" y="2926586"/>
            <a:ext cx="1800200" cy="64807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Efficient</a:t>
            </a:r>
            <a:endParaRPr lang="de-DE" dirty="0"/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0F70E9D7-1791-4D35-867D-55B265F8C85F}"/>
              </a:ext>
            </a:extLst>
          </p:cNvPr>
          <p:cNvSpPr/>
          <p:nvPr/>
        </p:nvSpPr>
        <p:spPr>
          <a:xfrm rot="21400859">
            <a:off x="498450" y="2416447"/>
            <a:ext cx="1800200" cy="64807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Extendible</a:t>
            </a:r>
            <a:endParaRPr lang="de-DE" dirty="0"/>
          </a:p>
        </p:txBody>
      </p:sp>
      <p:sp>
        <p:nvSpPr>
          <p:cNvPr id="15" name="Rechteck: gefaltete Ecke 14">
            <a:extLst>
              <a:ext uri="{FF2B5EF4-FFF2-40B4-BE49-F238E27FC236}">
                <a16:creationId xmlns:a16="http://schemas.microsoft.com/office/drawing/2014/main" id="{1A7AB6DC-6611-4A18-9C15-2969532C774B}"/>
              </a:ext>
            </a:extLst>
          </p:cNvPr>
          <p:cNvSpPr/>
          <p:nvPr/>
        </p:nvSpPr>
        <p:spPr>
          <a:xfrm rot="595186">
            <a:off x="4025540" y="5532831"/>
            <a:ext cx="1800200" cy="64807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Reusable</a:t>
            </a:r>
            <a:endParaRPr lang="de-DE" dirty="0"/>
          </a:p>
        </p:txBody>
      </p: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B6D87541-33A6-4AA4-9433-909F67C1DE4A}"/>
              </a:ext>
            </a:extLst>
          </p:cNvPr>
          <p:cNvSpPr/>
          <p:nvPr/>
        </p:nvSpPr>
        <p:spPr>
          <a:xfrm rot="595186">
            <a:off x="5681764" y="4019273"/>
            <a:ext cx="1800200" cy="64807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Portable</a:t>
            </a:r>
          </a:p>
        </p:txBody>
      </p:sp>
      <p:sp>
        <p:nvSpPr>
          <p:cNvPr id="17" name="Rechteck: gefaltete Ecke 16">
            <a:extLst>
              <a:ext uri="{FF2B5EF4-FFF2-40B4-BE49-F238E27FC236}">
                <a16:creationId xmlns:a16="http://schemas.microsoft.com/office/drawing/2014/main" id="{BDAF48CB-DF10-4067-84A8-D0E9D15BE27F}"/>
              </a:ext>
            </a:extLst>
          </p:cNvPr>
          <p:cNvSpPr/>
          <p:nvPr/>
        </p:nvSpPr>
        <p:spPr>
          <a:xfrm rot="595186">
            <a:off x="3322751" y="4546554"/>
            <a:ext cx="1800200" cy="64807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Timeliness</a:t>
            </a:r>
            <a:endParaRPr lang="de-DE" dirty="0"/>
          </a:p>
        </p:txBody>
      </p:sp>
      <p:sp>
        <p:nvSpPr>
          <p:cNvPr id="18" name="Rechteck: gefaltete Ecke 17">
            <a:extLst>
              <a:ext uri="{FF2B5EF4-FFF2-40B4-BE49-F238E27FC236}">
                <a16:creationId xmlns:a16="http://schemas.microsoft.com/office/drawing/2014/main" id="{30AF1865-A2BA-4145-B7FF-F21DD2070CF8}"/>
              </a:ext>
            </a:extLst>
          </p:cNvPr>
          <p:cNvSpPr/>
          <p:nvPr/>
        </p:nvSpPr>
        <p:spPr>
          <a:xfrm rot="595186">
            <a:off x="6380065" y="5331222"/>
            <a:ext cx="1800200" cy="64807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Effictive</a:t>
            </a:r>
            <a:endParaRPr lang="de-DE" dirty="0"/>
          </a:p>
        </p:txBody>
      </p:sp>
      <p:sp>
        <p:nvSpPr>
          <p:cNvPr id="19" name="Rechteck: gefaltete Ecke 18">
            <a:extLst>
              <a:ext uri="{FF2B5EF4-FFF2-40B4-BE49-F238E27FC236}">
                <a16:creationId xmlns:a16="http://schemas.microsoft.com/office/drawing/2014/main" id="{9A60A1AB-B29B-4735-923C-781B32F37896}"/>
              </a:ext>
            </a:extLst>
          </p:cNvPr>
          <p:cNvSpPr/>
          <p:nvPr/>
        </p:nvSpPr>
        <p:spPr>
          <a:xfrm rot="595186">
            <a:off x="1905813" y="5795477"/>
            <a:ext cx="1800200" cy="64807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Improved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2886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E1C-51A0-43DD-B1A7-C83F0DD4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Cutback 1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78BAB2-1FA4-41A7-A260-586D39B4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28" y="1379909"/>
            <a:ext cx="4762872" cy="4785395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Quality</a:t>
            </a:r>
          </a:p>
          <a:p>
            <a:pPr lvl="1"/>
            <a:r>
              <a:rPr lang="de-DE" dirty="0"/>
              <a:t>Absence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deficits</a:t>
            </a:r>
            <a:endParaRPr lang="de-DE" dirty="0"/>
          </a:p>
          <a:p>
            <a:pPr lvl="1"/>
            <a:r>
              <a:rPr lang="de-DE" dirty="0"/>
              <a:t>Absence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bugs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Quality </a:t>
            </a:r>
            <a:r>
              <a:rPr lang="de-DE" dirty="0" err="1"/>
              <a:t>terms</a:t>
            </a:r>
            <a:endParaRPr lang="de-DE" dirty="0"/>
          </a:p>
          <a:p>
            <a:pPr lvl="1"/>
            <a:r>
              <a:rPr lang="de-DE" dirty="0" err="1"/>
              <a:t>Robustness</a:t>
            </a:r>
            <a:endParaRPr lang="de-DE" dirty="0"/>
          </a:p>
          <a:p>
            <a:pPr lvl="1"/>
            <a:r>
              <a:rPr lang="de-DE" dirty="0" err="1"/>
              <a:t>Efficience</a:t>
            </a:r>
            <a:endParaRPr lang="de-DE" dirty="0"/>
          </a:p>
          <a:p>
            <a:pPr lvl="1"/>
            <a:r>
              <a:rPr lang="de-DE" dirty="0" err="1"/>
              <a:t>Effectife</a:t>
            </a:r>
            <a:endParaRPr lang="de-DE" dirty="0"/>
          </a:p>
          <a:p>
            <a:pPr lvl="1"/>
            <a:r>
              <a:rPr lang="de-DE" dirty="0" err="1"/>
              <a:t>Reliability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4B5E45-D8CF-4F2E-8D14-67D2BF1D5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AF8E9507-2C42-48BF-B1B1-512A3BD1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7379"/>
            <a:ext cx="2051720" cy="117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F316458-1E0E-4840-802B-5838DF40D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38" t="29000" r="16926" b="29000"/>
          <a:stretch/>
        </p:blipFill>
        <p:spPr>
          <a:xfrm>
            <a:off x="683568" y="2564904"/>
            <a:ext cx="31683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2266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E1C-51A0-43DD-B1A7-C83F0DD4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Cutback 2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78BAB2-1FA4-41A7-A260-586D39B4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28" y="1379909"/>
            <a:ext cx="4762872" cy="4785395"/>
          </a:xfrm>
        </p:spPr>
        <p:txBody>
          <a:bodyPr>
            <a:normAutofit fontScale="47500" lnSpcReduction="20000"/>
          </a:bodyPr>
          <a:lstStyle/>
          <a:p>
            <a:r>
              <a:rPr lang="de-DE" dirty="0"/>
              <a:t>Errors in </a:t>
            </a:r>
            <a:r>
              <a:rPr lang="de-DE" dirty="0" err="1"/>
              <a:t>software</a:t>
            </a:r>
            <a:endParaRPr lang="de-DE" dirty="0"/>
          </a:p>
          <a:p>
            <a:pPr lvl="1"/>
            <a:r>
              <a:rPr lang="de-DE" dirty="0" err="1"/>
              <a:t>Requirements</a:t>
            </a:r>
            <a:endParaRPr lang="de-DE" dirty="0"/>
          </a:p>
          <a:p>
            <a:pPr lvl="2"/>
            <a:r>
              <a:rPr lang="de-DE" dirty="0" err="1"/>
              <a:t>Unclear</a:t>
            </a:r>
            <a:endParaRPr lang="de-DE" dirty="0"/>
          </a:p>
          <a:p>
            <a:pPr lvl="2"/>
            <a:r>
              <a:rPr lang="de-DE" dirty="0" err="1"/>
              <a:t>Complex</a:t>
            </a:r>
            <a:endParaRPr lang="de-DE" dirty="0"/>
          </a:p>
          <a:p>
            <a:pPr lvl="2"/>
            <a:r>
              <a:rPr lang="de-DE" dirty="0" err="1"/>
              <a:t>incomplete</a:t>
            </a:r>
            <a:endParaRPr lang="de-DE" dirty="0"/>
          </a:p>
          <a:p>
            <a:pPr lvl="1"/>
            <a:r>
              <a:rPr lang="de-DE" dirty="0"/>
              <a:t>Design</a:t>
            </a:r>
          </a:p>
          <a:p>
            <a:pPr lvl="2"/>
            <a:r>
              <a:rPr lang="de-DE" dirty="0"/>
              <a:t>Error</a:t>
            </a:r>
          </a:p>
          <a:p>
            <a:pPr lvl="2"/>
            <a:r>
              <a:rPr lang="de-DE" dirty="0"/>
              <a:t>Not </a:t>
            </a:r>
            <a:r>
              <a:rPr lang="de-DE" dirty="0" err="1"/>
              <a:t>understand</a:t>
            </a:r>
            <a:endParaRPr lang="de-DE" dirty="0"/>
          </a:p>
          <a:p>
            <a:pPr lvl="1"/>
            <a:r>
              <a:rPr lang="de-DE" dirty="0"/>
              <a:t>Architecture</a:t>
            </a:r>
          </a:p>
          <a:p>
            <a:pPr lvl="2"/>
            <a:r>
              <a:rPr lang="de-DE" dirty="0"/>
              <a:t>Error</a:t>
            </a:r>
          </a:p>
          <a:p>
            <a:pPr lvl="2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understand</a:t>
            </a:r>
            <a:endParaRPr lang="de-DE" dirty="0"/>
          </a:p>
          <a:p>
            <a:pPr lvl="1"/>
            <a:r>
              <a:rPr lang="de-DE" dirty="0"/>
              <a:t>Code</a:t>
            </a:r>
          </a:p>
          <a:p>
            <a:pPr lvl="2"/>
            <a:r>
              <a:rPr lang="de-DE" dirty="0" err="1"/>
              <a:t>Complex</a:t>
            </a:r>
            <a:endParaRPr lang="de-DE" dirty="0"/>
          </a:p>
          <a:p>
            <a:pPr lvl="2"/>
            <a:r>
              <a:rPr lang="de-DE" dirty="0"/>
              <a:t>Errors</a:t>
            </a:r>
          </a:p>
          <a:p>
            <a:pPr lvl="2"/>
            <a:r>
              <a:rPr lang="de-DE" dirty="0" err="1"/>
              <a:t>Unpredictable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sometime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QA (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quality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assurance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Defining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quality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guards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Ensure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product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meets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these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guards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Improving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over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lifecycle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/>
              <a:t>Making </a:t>
            </a:r>
            <a:r>
              <a:rPr lang="de-DE" dirty="0" err="1"/>
              <a:t>tests</a:t>
            </a:r>
            <a:endParaRPr lang="de-DE" dirty="0"/>
          </a:p>
          <a:p>
            <a:pPr lvl="2"/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fails</a:t>
            </a:r>
            <a:endParaRPr lang="de-DE" dirty="0"/>
          </a:p>
          <a:p>
            <a:pPr lvl="2"/>
            <a:r>
              <a:rPr lang="de-DE" dirty="0" err="1"/>
              <a:t>Ensuring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  <a:p>
            <a:pPr lvl="1"/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precence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,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absence</a:t>
            </a:r>
            <a:r>
              <a:rPr lang="de-DE" dirty="0"/>
              <a:t>.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4B5E45-D8CF-4F2E-8D14-67D2BF1D5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AF8E9507-2C42-48BF-B1B1-512A3BD1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7379"/>
            <a:ext cx="2051720" cy="117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F316458-1E0E-4840-802B-5838DF40D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38" t="29000" r="16926" b="29000"/>
          <a:stretch/>
        </p:blipFill>
        <p:spPr>
          <a:xfrm>
            <a:off x="683568" y="2564904"/>
            <a:ext cx="31683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4157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E1C-51A0-43DD-B1A7-C83F0DD4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Cutback 3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78BAB2-1FA4-41A7-A260-586D39B4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28" y="1379909"/>
            <a:ext cx="4762872" cy="478539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Focus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-tests</a:t>
            </a:r>
          </a:p>
          <a:p>
            <a:pPr lvl="1"/>
            <a:r>
              <a:rPr lang="de-DE" dirty="0" err="1"/>
              <a:t>Subject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(SUT)</a:t>
            </a:r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/ </a:t>
            </a:r>
            <a:r>
              <a:rPr lang="de-DE" dirty="0" err="1"/>
              <a:t>method</a:t>
            </a:r>
            <a:r>
              <a:rPr lang="de-DE" dirty="0"/>
              <a:t> /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/>
              <a:t>Rules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-tests</a:t>
            </a:r>
          </a:p>
          <a:p>
            <a:pPr lvl="1"/>
            <a:r>
              <a:rPr lang="de-DE" dirty="0"/>
              <a:t>Test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lvl="1"/>
            <a:r>
              <a:rPr lang="de-DE" dirty="0"/>
              <a:t>Tests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undependent</a:t>
            </a:r>
            <a:endParaRPr lang="de-DE" dirty="0"/>
          </a:p>
          <a:p>
            <a:pPr lvl="1"/>
            <a:r>
              <a:rPr lang="de-DE" dirty="0"/>
              <a:t>Think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4B5E45-D8CF-4F2E-8D14-67D2BF1D5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AF8E9507-2C42-48BF-B1B1-512A3BD1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7379"/>
            <a:ext cx="2051720" cy="117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F316458-1E0E-4840-802B-5838DF40D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38" t="29000" r="16926" b="29000"/>
          <a:stretch/>
        </p:blipFill>
        <p:spPr>
          <a:xfrm>
            <a:off x="683568" y="2564904"/>
            <a:ext cx="31683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6225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E1C-51A0-43DD-B1A7-C83F0DD4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Cutback 4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78BAB2-1FA4-41A7-A260-586D39B4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28" y="1379909"/>
            <a:ext cx="4762872" cy="4785395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Structure</a:t>
            </a:r>
            <a:r>
              <a:rPr lang="de-DE" dirty="0"/>
              <a:t> in </a:t>
            </a:r>
            <a:r>
              <a:rPr lang="de-DE" dirty="0" err="1"/>
              <a:t>tests</a:t>
            </a:r>
            <a:endParaRPr lang="de-DE" dirty="0"/>
          </a:p>
          <a:p>
            <a:pPr lvl="1"/>
            <a:r>
              <a:rPr lang="de-DE" dirty="0"/>
              <a:t>Triple „A“-pattern</a:t>
            </a:r>
          </a:p>
          <a:p>
            <a:pPr lvl="2"/>
            <a:r>
              <a:rPr lang="de-DE" dirty="0"/>
              <a:t>(</a:t>
            </a:r>
            <a:r>
              <a:rPr lang="de-DE" dirty="0" err="1"/>
              <a:t>Arrange</a:t>
            </a:r>
            <a:r>
              <a:rPr lang="de-DE" dirty="0"/>
              <a:t>) GIVEN a</a:t>
            </a:r>
          </a:p>
          <a:p>
            <a:pPr lvl="2"/>
            <a:r>
              <a:rPr lang="de-DE" dirty="0"/>
              <a:t>(Act) WHEN a</a:t>
            </a:r>
          </a:p>
          <a:p>
            <a:pPr lvl="2"/>
            <a:r>
              <a:rPr lang="de-DE" dirty="0"/>
              <a:t>(</a:t>
            </a:r>
            <a:r>
              <a:rPr lang="de-DE" dirty="0" err="1"/>
              <a:t>Assert</a:t>
            </a:r>
            <a:r>
              <a:rPr lang="de-DE" dirty="0"/>
              <a:t>) THEN a</a:t>
            </a:r>
          </a:p>
          <a:p>
            <a:r>
              <a:rPr lang="de-DE" dirty="0"/>
              <a:t>Input-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pPr lvl="1"/>
            <a:r>
              <a:rPr lang="de-DE" dirty="0"/>
              <a:t>Find </a:t>
            </a:r>
            <a:r>
              <a:rPr lang="de-DE" dirty="0" err="1"/>
              <a:t>partitions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equals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lvl="1"/>
            <a:r>
              <a:rPr lang="de-DE" dirty="0"/>
              <a:t>Null-</a:t>
            </a:r>
            <a:r>
              <a:rPr lang="de-DE" dirty="0" err="1"/>
              <a:t>value</a:t>
            </a:r>
            <a:endParaRPr lang="de-DE" dirty="0"/>
          </a:p>
          <a:p>
            <a:pPr lvl="1"/>
            <a:r>
              <a:rPr lang="de-DE" dirty="0"/>
              <a:t>Zero (0)</a:t>
            </a:r>
          </a:p>
          <a:p>
            <a:pPr lvl="1"/>
            <a:r>
              <a:rPr lang="de-DE" dirty="0" err="1"/>
              <a:t>Boundaries</a:t>
            </a:r>
            <a:endParaRPr lang="de-DE" dirty="0"/>
          </a:p>
          <a:p>
            <a:pPr lvl="1"/>
            <a:r>
              <a:rPr lang="de-DE" dirty="0"/>
              <a:t>Above </a:t>
            </a:r>
            <a:r>
              <a:rPr lang="de-DE" dirty="0" err="1"/>
              <a:t>boundaries</a:t>
            </a:r>
            <a:endParaRPr lang="de-DE" dirty="0"/>
          </a:p>
          <a:p>
            <a:pPr lvl="1"/>
            <a:r>
              <a:rPr lang="de-DE" dirty="0"/>
              <a:t>More </a:t>
            </a:r>
            <a:r>
              <a:rPr lang="de-DE" dirty="0" err="1"/>
              <a:t>inputs</a:t>
            </a:r>
            <a:r>
              <a:rPr lang="de-DE" dirty="0"/>
              <a:t>: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inputs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4B5E45-D8CF-4F2E-8D14-67D2BF1D5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AF8E9507-2C42-48BF-B1B1-512A3BD1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7379"/>
            <a:ext cx="2051720" cy="117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F316458-1E0E-4840-802B-5838DF40D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38" t="29000" r="16926" b="29000"/>
          <a:stretch/>
        </p:blipFill>
        <p:spPr>
          <a:xfrm>
            <a:off x="683568" y="2564904"/>
            <a:ext cx="31683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6394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E1C-51A0-43DD-B1A7-C83F0DD4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Cutback 5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78BAB2-1FA4-41A7-A260-586D39B4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28" y="1379909"/>
            <a:ext cx="4762872" cy="4785395"/>
          </a:xfrm>
        </p:spPr>
        <p:txBody>
          <a:bodyPr>
            <a:normAutofit/>
          </a:bodyPr>
          <a:lstStyle/>
          <a:p>
            <a:r>
              <a:rPr lang="de-DE" dirty="0" err="1"/>
              <a:t>Everytime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at least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fix a </a:t>
            </a:r>
            <a:r>
              <a:rPr lang="de-DE" dirty="0" err="1"/>
              <a:t>bug</a:t>
            </a:r>
            <a:endParaRPr lang="de-DE" dirty="0"/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habe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feature</a:t>
            </a:r>
          </a:p>
          <a:p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code (</a:t>
            </a:r>
            <a:r>
              <a:rPr lang="de-DE" dirty="0" err="1"/>
              <a:t>refactoring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ALL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green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4B5E45-D8CF-4F2E-8D14-67D2BF1D5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AF8E9507-2C42-48BF-B1B1-512A3BD1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7379"/>
            <a:ext cx="2051720" cy="117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F316458-1E0E-4840-802B-5838DF40D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38" t="29000" r="16926" b="29000"/>
          <a:stretch/>
        </p:blipFill>
        <p:spPr>
          <a:xfrm>
            <a:off x="683568" y="2564904"/>
            <a:ext cx="31683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8278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E1C-51A0-43DD-B1A7-C83F0DD4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Cutback 6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78BAB2-1FA4-41A7-A260-586D39B4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28" y="1379909"/>
            <a:ext cx="4762872" cy="4785395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TDD-</a:t>
            </a:r>
            <a:r>
              <a:rPr lang="de-DE" dirty="0" err="1"/>
              <a:t>Process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Add a </a:t>
            </a:r>
            <a:r>
              <a:rPr lang="de-DE" dirty="0" err="1"/>
              <a:t>test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Execute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Change code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Execute ALL </a:t>
            </a:r>
            <a:r>
              <a:rPr lang="de-DE" dirty="0" err="1"/>
              <a:t>tests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fail</a:t>
            </a:r>
          </a:p>
          <a:p>
            <a:pPr marL="1371600" lvl="2" indent="-514350"/>
            <a:r>
              <a:rPr lang="de-DE" dirty="0"/>
              <a:t>Check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 and </a:t>
            </a:r>
            <a:r>
              <a:rPr lang="de-DE" dirty="0" err="1"/>
              <a:t>expectations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still </a:t>
            </a:r>
            <a:r>
              <a:rPr lang="de-DE" dirty="0" err="1"/>
              <a:t>correct</a:t>
            </a:r>
            <a:endParaRPr lang="de-DE" dirty="0"/>
          </a:p>
          <a:p>
            <a:pPr marL="1371600" lvl="2" indent="-514350"/>
            <a:r>
              <a:rPr lang="de-DE" dirty="0"/>
              <a:t>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in code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4B5E45-D8CF-4F2E-8D14-67D2BF1D5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AF8E9507-2C42-48BF-B1B1-512A3BD1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7379"/>
            <a:ext cx="2051720" cy="117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F316458-1E0E-4840-802B-5838DF40D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38" t="29000" r="16926" b="29000"/>
          <a:stretch/>
        </p:blipFill>
        <p:spPr>
          <a:xfrm>
            <a:off x="683568" y="2564904"/>
            <a:ext cx="31683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6245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E1C-51A0-43DD-B1A7-C83F0DD4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Cutback 7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78BAB2-1FA4-41A7-A260-586D39B4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28" y="1379909"/>
            <a:ext cx="4762872" cy="4785395"/>
          </a:xfrm>
        </p:spPr>
        <p:txBody>
          <a:bodyPr>
            <a:normAutofit/>
          </a:bodyPr>
          <a:lstStyle/>
          <a:p>
            <a:r>
              <a:rPr lang="de-DE" dirty="0"/>
              <a:t>Advantages </a:t>
            </a:r>
            <a:r>
              <a:rPr lang="de-DE" dirty="0" err="1"/>
              <a:t>of</a:t>
            </a:r>
            <a:r>
              <a:rPr lang="de-DE" dirty="0"/>
              <a:t> TDD</a:t>
            </a:r>
          </a:p>
          <a:p>
            <a:pPr lvl="1"/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tested</a:t>
            </a:r>
            <a:br>
              <a:rPr lang="de-DE" dirty="0"/>
            </a:br>
            <a:r>
              <a:rPr lang="de-DE" dirty="0"/>
              <a:t>(high </a:t>
            </a:r>
            <a:r>
              <a:rPr lang="de-DE" dirty="0" err="1"/>
              <a:t>coverage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Simple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pPr lvl="1"/>
            <a:r>
              <a:rPr lang="de-DE" dirty="0"/>
              <a:t>Easy design</a:t>
            </a:r>
          </a:p>
          <a:p>
            <a:pPr lvl="1"/>
            <a:r>
              <a:rPr lang="de-DE" dirty="0"/>
              <a:t>Easy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redesign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4B5E45-D8CF-4F2E-8D14-67D2BF1D5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AF8E9507-2C42-48BF-B1B1-512A3BD1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7379"/>
            <a:ext cx="2051720" cy="117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F316458-1E0E-4840-802B-5838DF40D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38" t="29000" r="16926" b="29000"/>
          <a:stretch/>
        </p:blipFill>
        <p:spPr>
          <a:xfrm>
            <a:off x="683568" y="2564904"/>
            <a:ext cx="31683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2242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78140-8BD4-4F21-82AA-4468CFFC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TDD-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E1C2A5-4779-4EC6-8E7C-41906CF963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572F418-030C-46C7-8D84-D7D6B2D025A9}"/>
              </a:ext>
            </a:extLst>
          </p:cNvPr>
          <p:cNvSpPr txBox="1"/>
          <p:nvPr/>
        </p:nvSpPr>
        <p:spPr>
          <a:xfrm>
            <a:off x="323528" y="1628800"/>
            <a:ext cx="822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password-checker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accepts</a:t>
            </a:r>
            <a:r>
              <a:rPr lang="de-DE" dirty="0"/>
              <a:t> </a:t>
            </a:r>
            <a:r>
              <a:rPr lang="de-DE" dirty="0" err="1"/>
              <a:t>passwords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5 and 10 </a:t>
            </a:r>
            <a:r>
              <a:rPr lang="de-DE" dirty="0" err="1"/>
              <a:t>characters</a:t>
            </a:r>
            <a:r>
              <a:rPr lang="de-DE" dirty="0"/>
              <a:t> (inclusive)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ACDA800F-BE7D-4349-B2D3-6D2C36362032}"/>
              </a:ext>
            </a:extLst>
          </p:cNvPr>
          <p:cNvSpPr/>
          <p:nvPr/>
        </p:nvSpPr>
        <p:spPr>
          <a:xfrm>
            <a:off x="467544" y="25649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A326C12-BBA2-4D3E-B749-5017B8E695CE}"/>
              </a:ext>
            </a:extLst>
          </p:cNvPr>
          <p:cNvSpPr txBox="1"/>
          <p:nvPr/>
        </p:nvSpPr>
        <p:spPr>
          <a:xfrm>
            <a:off x="1619672" y="2636912"/>
            <a:ext cx="3242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?</a:t>
            </a:r>
          </a:p>
          <a:p>
            <a:r>
              <a:rPr lang="de-DE" dirty="0"/>
              <a:t>(</a:t>
            </a:r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equivalence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661994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5458E-A8B5-418C-B1EA-FE16B194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69F508-EFDA-4C2A-9B37-1731E5233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425355"/>
          </a:xfrm>
        </p:spPr>
        <p:txBody>
          <a:bodyPr/>
          <a:lstStyle/>
          <a:p>
            <a:r>
              <a:rPr lang="de-DE" dirty="0" err="1"/>
              <a:t>Junit</a:t>
            </a:r>
            <a:r>
              <a:rPr lang="de-DE" dirty="0"/>
              <a:t>-test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  <a:p>
            <a:pPr lvl="1"/>
            <a:r>
              <a:rPr lang="de-DE" dirty="0" err="1"/>
              <a:t>You</a:t>
            </a:r>
            <a:r>
              <a:rPr lang="de-DE" dirty="0"/>
              <a:t> do not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fail</a:t>
            </a:r>
            <a:br>
              <a:rPr lang="de-DE" dirty="0"/>
            </a:br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sometime</a:t>
            </a:r>
            <a:r>
              <a:rPr lang="de-DE" dirty="0"/>
              <a:t>,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…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all </a:t>
            </a:r>
            <a:r>
              <a:rPr lang="de-DE" dirty="0" err="1"/>
              <a:t>objects</a:t>
            </a:r>
            <a:r>
              <a:rPr lang="de-DE" dirty="0"/>
              <a:t>,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depend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17EBC9-AFC6-4387-BF77-CB72BB230E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08902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AA108-90F2-4D92-90F3-B3743B9B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More Objects: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26FF865-942A-4C77-875B-150D0C7AA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92288"/>
          </a:xfrm>
        </p:spPr>
        <p:txBody>
          <a:bodyPr/>
          <a:lstStyle/>
          <a:p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vom </a:t>
            </a:r>
            <a:r>
              <a:rPr lang="de-DE" dirty="0" err="1"/>
              <a:t>current</a:t>
            </a:r>
            <a:r>
              <a:rPr lang="de-DE" dirty="0"/>
              <a:t> rate</a:t>
            </a:r>
          </a:p>
          <a:p>
            <a:pPr lvl="1"/>
            <a:r>
              <a:rPr lang="de-DE" dirty="0" err="1"/>
              <a:t>You</a:t>
            </a:r>
            <a:r>
              <a:rPr lang="de-DE" dirty="0"/>
              <a:t> do not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result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looking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rate)</a:t>
            </a:r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in </a:t>
            </a:r>
            <a:r>
              <a:rPr lang="de-DE" dirty="0" err="1"/>
              <a:t>tests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38CD664-06F5-48B0-B090-614CABD131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80A74FE-F6C9-4447-9DF2-778AA7E2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28800"/>
            <a:ext cx="7236296" cy="188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64FDD-95C9-4666-95E7-F14B809C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Term: Quality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E39323D-86DE-42A6-BAB5-85D594E3B7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72E25FAF-19AA-4C80-BD41-252C7DB8BE04}"/>
              </a:ext>
            </a:extLst>
          </p:cNvPr>
          <p:cNvSpPr/>
          <p:nvPr/>
        </p:nvSpPr>
        <p:spPr>
          <a:xfrm>
            <a:off x="395536" y="1335860"/>
            <a:ext cx="3384376" cy="79208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Many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definitions</a:t>
            </a:r>
            <a:endParaRPr lang="de-DE" dirty="0"/>
          </a:p>
        </p:txBody>
      </p:sp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277E3691-D819-4E58-89CB-DB9742127D7A}"/>
              </a:ext>
            </a:extLst>
          </p:cNvPr>
          <p:cNvSpPr/>
          <p:nvPr/>
        </p:nvSpPr>
        <p:spPr>
          <a:xfrm rot="698086">
            <a:off x="3995936" y="2595575"/>
            <a:ext cx="1800200" cy="648072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Robustness</a:t>
            </a:r>
            <a:endParaRPr lang="de-DE" dirty="0"/>
          </a:p>
        </p:txBody>
      </p:sp>
      <p:sp>
        <p:nvSpPr>
          <p:cNvPr id="9" name="Rechteck: gefaltete Ecke 8">
            <a:extLst>
              <a:ext uri="{FF2B5EF4-FFF2-40B4-BE49-F238E27FC236}">
                <a16:creationId xmlns:a16="http://schemas.microsoft.com/office/drawing/2014/main" id="{DB7D4D31-B29D-4C45-82E2-30E23E40ADEF}"/>
              </a:ext>
            </a:extLst>
          </p:cNvPr>
          <p:cNvSpPr/>
          <p:nvPr/>
        </p:nvSpPr>
        <p:spPr>
          <a:xfrm rot="19152096">
            <a:off x="1259632" y="3104964"/>
            <a:ext cx="1800200" cy="648072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Correctness</a:t>
            </a:r>
          </a:p>
        </p:txBody>
      </p:sp>
      <p:sp>
        <p:nvSpPr>
          <p:cNvPr id="10" name="Rechteck: gefaltete Ecke 9">
            <a:extLst>
              <a:ext uri="{FF2B5EF4-FFF2-40B4-BE49-F238E27FC236}">
                <a16:creationId xmlns:a16="http://schemas.microsoft.com/office/drawing/2014/main" id="{950E6260-5658-42E0-A734-F97015631EF3}"/>
              </a:ext>
            </a:extLst>
          </p:cNvPr>
          <p:cNvSpPr/>
          <p:nvPr/>
        </p:nvSpPr>
        <p:spPr>
          <a:xfrm rot="21400859">
            <a:off x="988851" y="4781621"/>
            <a:ext cx="1800200" cy="648072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Security</a:t>
            </a:r>
          </a:p>
        </p:txBody>
      </p:sp>
      <p:sp>
        <p:nvSpPr>
          <p:cNvPr id="11" name="Rechteck: gefaltete Ecke 10">
            <a:extLst>
              <a:ext uri="{FF2B5EF4-FFF2-40B4-BE49-F238E27FC236}">
                <a16:creationId xmlns:a16="http://schemas.microsoft.com/office/drawing/2014/main" id="{D82437E1-DEA7-4B13-86EB-1D9159D89705}"/>
              </a:ext>
            </a:extLst>
          </p:cNvPr>
          <p:cNvSpPr/>
          <p:nvPr/>
        </p:nvSpPr>
        <p:spPr>
          <a:xfrm rot="21400859">
            <a:off x="3101611" y="3563189"/>
            <a:ext cx="1800200" cy="648072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Easy </a:t>
            </a:r>
            <a:r>
              <a:rPr lang="de-DE" dirty="0" err="1"/>
              <a:t>using</a:t>
            </a:r>
            <a:endParaRPr lang="de-DE" dirty="0"/>
          </a:p>
        </p:txBody>
      </p:sp>
      <p:sp>
        <p:nvSpPr>
          <p:cNvPr id="12" name="Rechteck: gefaltete Ecke 11">
            <a:extLst>
              <a:ext uri="{FF2B5EF4-FFF2-40B4-BE49-F238E27FC236}">
                <a16:creationId xmlns:a16="http://schemas.microsoft.com/office/drawing/2014/main" id="{D23763FD-97B1-448D-8442-E80BA0254BBA}"/>
              </a:ext>
            </a:extLst>
          </p:cNvPr>
          <p:cNvSpPr/>
          <p:nvPr/>
        </p:nvSpPr>
        <p:spPr>
          <a:xfrm rot="21400859">
            <a:off x="6059931" y="1895936"/>
            <a:ext cx="1800200" cy="648072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Easy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C681AD88-FA61-4989-A3C1-34438F39C7E3}"/>
              </a:ext>
            </a:extLst>
          </p:cNvPr>
          <p:cNvSpPr/>
          <p:nvPr/>
        </p:nvSpPr>
        <p:spPr>
          <a:xfrm rot="21400859">
            <a:off x="6245434" y="2926586"/>
            <a:ext cx="1800200" cy="648072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Efficient</a:t>
            </a:r>
            <a:endParaRPr lang="de-DE" dirty="0"/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0F70E9D7-1791-4D35-867D-55B265F8C85F}"/>
              </a:ext>
            </a:extLst>
          </p:cNvPr>
          <p:cNvSpPr/>
          <p:nvPr/>
        </p:nvSpPr>
        <p:spPr>
          <a:xfrm rot="21400859">
            <a:off x="498450" y="2416447"/>
            <a:ext cx="1800200" cy="648072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Extendible</a:t>
            </a:r>
            <a:endParaRPr lang="de-DE" dirty="0"/>
          </a:p>
        </p:txBody>
      </p:sp>
      <p:sp>
        <p:nvSpPr>
          <p:cNvPr id="15" name="Rechteck: gefaltete Ecke 14">
            <a:extLst>
              <a:ext uri="{FF2B5EF4-FFF2-40B4-BE49-F238E27FC236}">
                <a16:creationId xmlns:a16="http://schemas.microsoft.com/office/drawing/2014/main" id="{1A7AB6DC-6611-4A18-9C15-2969532C774B}"/>
              </a:ext>
            </a:extLst>
          </p:cNvPr>
          <p:cNvSpPr/>
          <p:nvPr/>
        </p:nvSpPr>
        <p:spPr>
          <a:xfrm rot="595186">
            <a:off x="4025540" y="5532831"/>
            <a:ext cx="1800200" cy="648072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Reusable</a:t>
            </a:r>
            <a:endParaRPr lang="de-DE" dirty="0"/>
          </a:p>
        </p:txBody>
      </p: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B6D87541-33A6-4AA4-9433-909F67C1DE4A}"/>
              </a:ext>
            </a:extLst>
          </p:cNvPr>
          <p:cNvSpPr/>
          <p:nvPr/>
        </p:nvSpPr>
        <p:spPr>
          <a:xfrm rot="595186">
            <a:off x="5681764" y="4019273"/>
            <a:ext cx="1800200" cy="648072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Portable</a:t>
            </a:r>
          </a:p>
        </p:txBody>
      </p:sp>
      <p:sp>
        <p:nvSpPr>
          <p:cNvPr id="17" name="Rechteck: gefaltete Ecke 16">
            <a:extLst>
              <a:ext uri="{FF2B5EF4-FFF2-40B4-BE49-F238E27FC236}">
                <a16:creationId xmlns:a16="http://schemas.microsoft.com/office/drawing/2014/main" id="{BDAF48CB-DF10-4067-84A8-D0E9D15BE27F}"/>
              </a:ext>
            </a:extLst>
          </p:cNvPr>
          <p:cNvSpPr/>
          <p:nvPr/>
        </p:nvSpPr>
        <p:spPr>
          <a:xfrm rot="595186">
            <a:off x="3322751" y="4546554"/>
            <a:ext cx="1800200" cy="648072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Timeliness</a:t>
            </a:r>
            <a:endParaRPr lang="de-DE" dirty="0"/>
          </a:p>
        </p:txBody>
      </p:sp>
      <p:sp>
        <p:nvSpPr>
          <p:cNvPr id="18" name="Rechteck: gefaltete Ecke 17">
            <a:extLst>
              <a:ext uri="{FF2B5EF4-FFF2-40B4-BE49-F238E27FC236}">
                <a16:creationId xmlns:a16="http://schemas.microsoft.com/office/drawing/2014/main" id="{30AF1865-A2BA-4145-B7FF-F21DD2070CF8}"/>
              </a:ext>
            </a:extLst>
          </p:cNvPr>
          <p:cNvSpPr/>
          <p:nvPr/>
        </p:nvSpPr>
        <p:spPr>
          <a:xfrm rot="595186">
            <a:off x="6380065" y="5331222"/>
            <a:ext cx="1800200" cy="648072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Effictive</a:t>
            </a:r>
            <a:endParaRPr lang="de-DE" dirty="0"/>
          </a:p>
        </p:txBody>
      </p:sp>
      <p:sp>
        <p:nvSpPr>
          <p:cNvPr id="19" name="Rechteck: gefaltete Ecke 18">
            <a:extLst>
              <a:ext uri="{FF2B5EF4-FFF2-40B4-BE49-F238E27FC236}">
                <a16:creationId xmlns:a16="http://schemas.microsoft.com/office/drawing/2014/main" id="{9A60A1AB-B29B-4735-923C-781B32F37896}"/>
              </a:ext>
            </a:extLst>
          </p:cNvPr>
          <p:cNvSpPr/>
          <p:nvPr/>
        </p:nvSpPr>
        <p:spPr>
          <a:xfrm rot="595186">
            <a:off x="1905813" y="5795477"/>
            <a:ext cx="1800200" cy="648072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Improved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96912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5458E-A8B5-418C-B1EA-FE16B194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69F508-EFDA-4C2A-9B37-1731E5233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353347"/>
          </a:xfrm>
        </p:spPr>
        <p:txBody>
          <a:bodyPr>
            <a:normAutofit/>
          </a:bodyPr>
          <a:lstStyle/>
          <a:p>
            <a:r>
              <a:rPr lang="de-DE" dirty="0" err="1"/>
              <a:t>Junit</a:t>
            </a:r>
            <a:r>
              <a:rPr lang="de-DE" dirty="0"/>
              <a:t>-test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  <a:p>
            <a:pPr lvl="1"/>
            <a:r>
              <a:rPr lang="de-DE" dirty="0" err="1"/>
              <a:t>You</a:t>
            </a:r>
            <a:r>
              <a:rPr lang="de-DE" dirty="0"/>
              <a:t> do not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fail</a:t>
            </a:r>
            <a:br>
              <a:rPr lang="de-DE" dirty="0"/>
            </a:br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sometime</a:t>
            </a:r>
            <a:r>
              <a:rPr lang="de-DE" dirty="0"/>
              <a:t>,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pPr lvl="1"/>
            <a:r>
              <a:rPr lang="de-DE" dirty="0" err="1"/>
              <a:t>Refactoring</a:t>
            </a:r>
            <a:endParaRPr lang="de-DE" dirty="0"/>
          </a:p>
          <a:p>
            <a:pPr lvl="1"/>
            <a:r>
              <a:rPr lang="de-DE" dirty="0"/>
              <a:t>Use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results</a:t>
            </a:r>
            <a:br>
              <a:rPr lang="de-DE" dirty="0"/>
            </a:br>
            <a:r>
              <a:rPr lang="de-DE" dirty="0"/>
              <a:t>(proxy-</a:t>
            </a:r>
            <a:r>
              <a:rPr lang="de-DE" dirty="0" err="1"/>
              <a:t>objects</a:t>
            </a:r>
            <a:r>
              <a:rPr lang="de-DE" dirty="0"/>
              <a:t>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17EBC9-AFC6-4387-BF77-CB72BB230E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18590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CAAAB-E639-4D24-A2AD-C6F81DD8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Proxy-Objects </a:t>
            </a:r>
            <a:r>
              <a:rPr lang="de-DE" dirty="0" err="1"/>
              <a:t>or</a:t>
            </a:r>
            <a:r>
              <a:rPr lang="de-DE" dirty="0"/>
              <a:t> Mocks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4ACEA-F6B5-413E-A752-71279592E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2337123"/>
          </a:xfrm>
        </p:spPr>
        <p:txBody>
          <a:bodyPr>
            <a:normAutofit/>
          </a:bodyPr>
          <a:lstStyle/>
          <a:p>
            <a:r>
              <a:rPr lang="de-DE" dirty="0"/>
              <a:t>A Proxy-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deputy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behave</a:t>
            </a:r>
            <a:r>
              <a:rPr lang="de-DE" dirty="0"/>
              <a:t>.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predictable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75CAC4-B509-4A6B-B662-CB6F143D97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E1AA12EB-3A10-4EBF-930D-B27F554BCB09}"/>
              </a:ext>
            </a:extLst>
          </p:cNvPr>
          <p:cNvSpPr/>
          <p:nvPr/>
        </p:nvSpPr>
        <p:spPr>
          <a:xfrm>
            <a:off x="434179" y="398052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5668DF3-14BB-4454-9280-5A2C82B01277}"/>
              </a:ext>
            </a:extLst>
          </p:cNvPr>
          <p:cNvSpPr txBox="1"/>
          <p:nvPr/>
        </p:nvSpPr>
        <p:spPr>
          <a:xfrm>
            <a:off x="1691680" y="4077072"/>
            <a:ext cx="5314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 </a:t>
            </a:r>
            <a:r>
              <a:rPr lang="de-DE" dirty="0" err="1"/>
              <a:t>special</a:t>
            </a:r>
            <a:r>
              <a:rPr lang="de-DE" dirty="0"/>
              <a:t> DTO not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internet</a:t>
            </a:r>
            <a:br>
              <a:rPr lang="de-DE" dirty="0"/>
            </a:b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E.g. </a:t>
            </a:r>
            <a:r>
              <a:rPr lang="de-DE" dirty="0" err="1"/>
              <a:t>exchange</a:t>
            </a:r>
            <a:r>
              <a:rPr lang="de-DE" dirty="0"/>
              <a:t> rate ONE </a:t>
            </a:r>
            <a:r>
              <a:rPr lang="de-DE" dirty="0" err="1"/>
              <a:t>every</a:t>
            </a:r>
            <a:r>
              <a:rPr lang="de-DE" dirty="0"/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76910072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DBC60DD-9024-4542-AE26-1963552D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and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proxy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B182B8D-3F7F-4E22-A3EA-524B45227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5F4DE0-5F09-4A09-95C7-64200C45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2" y="1700808"/>
            <a:ext cx="7659117" cy="1800200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EFA5ADD-7B5F-49F0-9F77-3E70C87149D2}"/>
              </a:ext>
            </a:extLst>
          </p:cNvPr>
          <p:cNvSpPr/>
          <p:nvPr/>
        </p:nvSpPr>
        <p:spPr>
          <a:xfrm>
            <a:off x="251520" y="38610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1A13A8E-7786-4F7C-AF95-74D1F8579971}"/>
              </a:ext>
            </a:extLst>
          </p:cNvPr>
          <p:cNvSpPr txBox="1"/>
          <p:nvPr/>
        </p:nvSpPr>
        <p:spPr>
          <a:xfrm>
            <a:off x="1763688" y="3938204"/>
            <a:ext cx="6672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proxy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refactor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CurrencyConverter</a:t>
            </a:r>
            <a:br>
              <a:rPr lang="de-DE" dirty="0"/>
            </a:br>
            <a:r>
              <a:rPr lang="de-DE" dirty="0" err="1"/>
              <a:t>class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946865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D6A0D-EB5F-4A78-8843-DFD26510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Benefits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proxies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645C1-14DE-4DAE-BDBD-55B7DF728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SUT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design</a:t>
            </a:r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delegating</a:t>
            </a:r>
            <a:endParaRPr lang="de-DE" dirty="0"/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polymorphy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C1A1E8-2282-44D9-91FC-A88426CB47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83858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08805-2310-4093-99FF-CDC1F068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1A384-7BAE-48BC-9049-E429C8B3F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1689051"/>
          </a:xfrm>
        </p:spPr>
        <p:txBody>
          <a:bodyPr/>
          <a:lstStyle/>
          <a:p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proxies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easy </a:t>
            </a:r>
            <a:r>
              <a:rPr lang="de-DE" dirty="0" err="1"/>
              <a:t>output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and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complex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477EF1-F625-4AB5-89CB-4A8248FC6B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DF3DC3F-3543-4ABF-91C4-7C4E5F86BE6D}"/>
              </a:ext>
            </a:extLst>
          </p:cNvPr>
          <p:cNvSpPr/>
          <p:nvPr/>
        </p:nvSpPr>
        <p:spPr>
          <a:xfrm>
            <a:off x="457200" y="3501008"/>
            <a:ext cx="145050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solution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ACCAD25-B686-420E-ADF0-6BFB9FF0413E}"/>
              </a:ext>
            </a:extLst>
          </p:cNvPr>
          <p:cNvSpPr txBox="1"/>
          <p:nvPr/>
        </p:nvSpPr>
        <p:spPr>
          <a:xfrm>
            <a:off x="2195736" y="3573016"/>
            <a:ext cx="62156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Mock-Frameworks (</a:t>
            </a:r>
            <a:r>
              <a:rPr lang="de-DE" dirty="0" err="1"/>
              <a:t>mockito</a:t>
            </a:r>
            <a:r>
              <a:rPr lang="de-DE" dirty="0"/>
              <a:t>, </a:t>
            </a:r>
            <a:r>
              <a:rPr lang="de-DE" dirty="0" err="1"/>
              <a:t>easymock</a:t>
            </a:r>
            <a:r>
              <a:rPr lang="de-DE" dirty="0"/>
              <a:t>)</a:t>
            </a:r>
            <a:br>
              <a:rPr lang="de-DE" dirty="0"/>
            </a:br>
            <a:br>
              <a:rPr lang="de-DE" dirty="0"/>
            </a:br>
            <a:r>
              <a:rPr lang="de-DE" dirty="0"/>
              <a:t>Proxy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logic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in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situations</a:t>
            </a:r>
            <a:endParaRPr lang="de-DE" dirty="0"/>
          </a:p>
          <a:p>
            <a:r>
              <a:rPr lang="de-DE" dirty="0" err="1"/>
              <a:t>Predefining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proxy</a:t>
            </a:r>
            <a:r>
              <a:rPr lang="de-DE" dirty="0"/>
              <a:t>/</a:t>
            </a:r>
            <a:r>
              <a:rPr lang="de-DE" dirty="0" err="1"/>
              <a:t>mock</a:t>
            </a:r>
            <a:endParaRPr lang="de-DE" dirty="0"/>
          </a:p>
          <a:p>
            <a:r>
              <a:rPr lang="de-DE" dirty="0" err="1"/>
              <a:t>Predefining</a:t>
            </a:r>
            <a:r>
              <a:rPr lang="de-DE" dirty="0"/>
              <a:t> </a:t>
            </a:r>
            <a:r>
              <a:rPr lang="de-DE" dirty="0" err="1"/>
              <a:t>behave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proxy</a:t>
            </a:r>
            <a:r>
              <a:rPr lang="de-DE" dirty="0"/>
              <a:t> (e.g. </a:t>
            </a:r>
            <a:r>
              <a:rPr lang="de-DE" dirty="0" err="1"/>
              <a:t>throwing</a:t>
            </a:r>
            <a:r>
              <a:rPr lang="de-DE" dirty="0"/>
              <a:t> </a:t>
            </a:r>
            <a:r>
              <a:rPr lang="de-DE" dirty="0" err="1"/>
              <a:t>exception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07172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8727C-3ADE-468F-8124-A9932297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9BEA81-342D-4E08-A01D-17CE2B192C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2FF64E-772B-42B2-8154-9B695968F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840"/>
            <a:ext cx="8316416" cy="17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5867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204D6-51F1-4FFF-9997-89F402E3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Mock: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24167-0506-4A69-8D55-A21D4E52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1184995"/>
          </a:xfrm>
        </p:spPr>
        <p:txBody>
          <a:bodyPr/>
          <a:lstStyle/>
          <a:p>
            <a:r>
              <a:rPr lang="de-DE" dirty="0"/>
              <a:t>Mock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  <a:p>
            <a:r>
              <a:rPr lang="de-DE" dirty="0"/>
              <a:t>Mock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CEA67-1115-4C5E-80C1-44EE9B4E0B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64B815-6BD7-4A70-AF9E-C8759E1D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708920"/>
            <a:ext cx="4157540" cy="38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3EC31-381B-4F31-87A4-20A7C385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Quality: </a:t>
            </a:r>
            <a:r>
              <a:rPr lang="de-DE" dirty="0" err="1"/>
              <a:t>Reusable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2C7B6F-3E95-4219-9E3A-D71CB6567E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1026" name="Picture 2" descr="Bildergebnis fÃ¼r auto voll beladen">
            <a:extLst>
              <a:ext uri="{FF2B5EF4-FFF2-40B4-BE49-F238E27FC236}">
                <a16:creationId xmlns:a16="http://schemas.microsoft.com/office/drawing/2014/main" id="{8007C237-AC34-44E2-9ECD-B2F5A0D4C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12976"/>
            <a:ext cx="213516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auto voll beladen">
            <a:extLst>
              <a:ext uri="{FF2B5EF4-FFF2-40B4-BE49-F238E27FC236}">
                <a16:creationId xmlns:a16="http://schemas.microsoft.com/office/drawing/2014/main" id="{8111ED53-AC14-4D16-90AB-509AF4965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068960"/>
            <a:ext cx="3203848" cy="180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hnliches Foto">
            <a:extLst>
              <a:ext uri="{FF2B5EF4-FFF2-40B4-BE49-F238E27FC236}">
                <a16:creationId xmlns:a16="http://schemas.microsoft.com/office/drawing/2014/main" id="{B9C3145C-83B4-4C5F-BCD6-17BF79A61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15443"/>
            <a:ext cx="2135166" cy="120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96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13D49-928E-49A3-BF68-E71D2E64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Quality: </a:t>
            </a:r>
            <a:r>
              <a:rPr lang="de-DE" dirty="0" err="1"/>
              <a:t>Effective</a:t>
            </a:r>
            <a:r>
              <a:rPr lang="de-DE" dirty="0"/>
              <a:t> and </a:t>
            </a:r>
            <a:r>
              <a:rPr lang="de-DE" dirty="0" err="1"/>
              <a:t>efficient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135F6F-4DC7-4D13-8D24-BAE2674602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4" name="Picture 2" descr="https://i0.wp.com/www.olivermoser.at/wp-content/uploads/2018/07/Effizienz-Effektivit%C3%A4t.png?fit=1310%2C849&amp;ssl=1">
            <a:extLst>
              <a:ext uri="{FF2B5EF4-FFF2-40B4-BE49-F238E27FC236}">
                <a16:creationId xmlns:a16="http://schemas.microsoft.com/office/drawing/2014/main" id="{C037AADA-FE26-432D-B283-EA87EAF8F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8696"/>
          <a:stretch/>
        </p:blipFill>
        <p:spPr bwMode="auto">
          <a:xfrm>
            <a:off x="755576" y="1916832"/>
            <a:ext cx="48229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578A225-A4EA-4606-831F-66EA997DD7A4}"/>
              </a:ext>
            </a:extLst>
          </p:cNvPr>
          <p:cNvSpPr txBox="1"/>
          <p:nvPr/>
        </p:nvSpPr>
        <p:spPr>
          <a:xfrm>
            <a:off x="5841429" y="3861048"/>
            <a:ext cx="33025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From</a:t>
            </a:r>
            <a:r>
              <a:rPr lang="de-DE" dirty="0"/>
              <a:t> an email: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AW:AW:RE:REASON:</a:t>
            </a:r>
            <a:br>
              <a:rPr lang="de-DE" dirty="0"/>
            </a:br>
            <a:r>
              <a:rPr lang="de-DE" dirty="0"/>
              <a:t>AW:AW:AW:RE:RE:RE:</a:t>
            </a:r>
            <a:br>
              <a:rPr lang="de-DE" dirty="0"/>
            </a:br>
            <a:r>
              <a:rPr lang="de-DE" dirty="0" err="1"/>
              <a:t>Reply:RE:RE:RE:RE:RE:AW:AW:Answer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RE:AW:RE:AE:AW:RE:Reasons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26600C2-C4E1-421F-AC77-7C4FDA5FB133}"/>
              </a:ext>
            </a:extLst>
          </p:cNvPr>
          <p:cNvSpPr txBox="1"/>
          <p:nvPr/>
        </p:nvSpPr>
        <p:spPr>
          <a:xfrm rot="16200000">
            <a:off x="135534" y="4070527"/>
            <a:ext cx="90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effective</a:t>
            </a:r>
            <a:endParaRPr lang="de-DE" sz="16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3AD8D8-2E3D-4555-AF29-6D0FE3B41E4A}"/>
              </a:ext>
            </a:extLst>
          </p:cNvPr>
          <p:cNvSpPr txBox="1"/>
          <p:nvPr/>
        </p:nvSpPr>
        <p:spPr>
          <a:xfrm rot="16200000">
            <a:off x="-43200" y="2521070"/>
            <a:ext cx="125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Not </a:t>
            </a:r>
            <a:r>
              <a:rPr lang="de-DE" sz="1600" dirty="0" err="1"/>
              <a:t>effective</a:t>
            </a:r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774D61E-A03B-43E1-8818-F119424A6FEF}"/>
              </a:ext>
            </a:extLst>
          </p:cNvPr>
          <p:cNvSpPr txBox="1"/>
          <p:nvPr/>
        </p:nvSpPr>
        <p:spPr>
          <a:xfrm>
            <a:off x="1344634" y="1595155"/>
            <a:ext cx="1222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Not </a:t>
            </a:r>
            <a:r>
              <a:rPr lang="de-DE" sz="1600" dirty="0" err="1"/>
              <a:t>efficient</a:t>
            </a:r>
            <a:endParaRPr lang="de-DE" sz="1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CB61EAF-A931-4772-94E9-8C972C5C434D}"/>
              </a:ext>
            </a:extLst>
          </p:cNvPr>
          <p:cNvSpPr txBox="1"/>
          <p:nvPr/>
        </p:nvSpPr>
        <p:spPr>
          <a:xfrm>
            <a:off x="3995936" y="1628800"/>
            <a:ext cx="865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efficient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386916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www.zeitblueten.com/wp-content/uploads/fot-effektiv-effizient.jpg">
            <a:extLst>
              <a:ext uri="{FF2B5EF4-FFF2-40B4-BE49-F238E27FC236}">
                <a16:creationId xmlns:a16="http://schemas.microsoft.com/office/drawing/2014/main" id="{A7D3A283-232F-4CB4-A0BE-76A4391A7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97"/>
          <a:stretch/>
        </p:blipFill>
        <p:spPr bwMode="auto">
          <a:xfrm>
            <a:off x="3995936" y="2028328"/>
            <a:ext cx="264698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0FD54CC-03F3-4B37-A1EE-87492DC6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Quality: </a:t>
            </a:r>
            <a:r>
              <a:rPr lang="de-DE" dirty="0" err="1"/>
              <a:t>effective</a:t>
            </a:r>
            <a:r>
              <a:rPr lang="de-DE" dirty="0"/>
              <a:t> and </a:t>
            </a:r>
            <a:r>
              <a:rPr lang="de-DE" dirty="0" err="1"/>
              <a:t>efficient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E663A2-C0FA-4DCC-8ED8-E7A3B5E1AF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1026" name="Picture 2" descr="Ãhnliches Foto">
            <a:extLst>
              <a:ext uri="{FF2B5EF4-FFF2-40B4-BE49-F238E27FC236}">
                <a16:creationId xmlns:a16="http://schemas.microsoft.com/office/drawing/2014/main" id="{6AB6B61F-DC65-4501-9B27-3D7509B29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BF8"/>
              </a:clrFrom>
              <a:clrTo>
                <a:srgbClr val="FFFB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2462978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kinder-malvorlagen.com/_thmbs/blumen-pflanzen-baeume/blume-5.png">
            <a:extLst>
              <a:ext uri="{FF2B5EF4-FFF2-40B4-BE49-F238E27FC236}">
                <a16:creationId xmlns:a16="http://schemas.microsoft.com/office/drawing/2014/main" id="{B0E98CDA-DC97-41C1-BA26-C7F1784F0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24" y="3717032"/>
            <a:ext cx="14859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983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E695A-7BE7-450A-86B8-3E737B0C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Quality: a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 err="1"/>
              <a:t>definition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C8D23D-E15D-4F95-876E-9414B30B2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F532554-3BAE-4CD7-A3B8-2D3BCE8F7EDB}"/>
              </a:ext>
            </a:extLst>
          </p:cNvPr>
          <p:cNvSpPr txBox="1"/>
          <p:nvPr/>
        </p:nvSpPr>
        <p:spPr>
          <a:xfrm>
            <a:off x="683568" y="2420888"/>
            <a:ext cx="2071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Effectiveness</a:t>
            </a:r>
            <a:endParaRPr lang="de-DE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119984-2823-454D-894D-4EBE266B958E}"/>
              </a:ext>
            </a:extLst>
          </p:cNvPr>
          <p:cNvSpPr txBox="1"/>
          <p:nvPr/>
        </p:nvSpPr>
        <p:spPr>
          <a:xfrm>
            <a:off x="683567" y="3913893"/>
            <a:ext cx="1559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Efficiency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E1E337-5676-46BF-884D-973F7547FB2A}"/>
              </a:ext>
            </a:extLst>
          </p:cNvPr>
          <p:cNvSpPr txBox="1"/>
          <p:nvPr/>
        </p:nvSpPr>
        <p:spPr>
          <a:xfrm>
            <a:off x="2699792" y="24208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=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83340E-BD13-43D1-82F3-7DCE11996DA9}"/>
              </a:ext>
            </a:extLst>
          </p:cNvPr>
          <p:cNvSpPr txBox="1"/>
          <p:nvPr/>
        </p:nvSpPr>
        <p:spPr>
          <a:xfrm>
            <a:off x="2699792" y="391671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=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5AC2E7C-1E0B-4FFB-B207-292B44FA0DFD}"/>
              </a:ext>
            </a:extLst>
          </p:cNvPr>
          <p:cNvCxnSpPr/>
          <p:nvPr/>
        </p:nvCxnSpPr>
        <p:spPr>
          <a:xfrm>
            <a:off x="3275856" y="2682498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D190774-7149-4C41-B629-4B5BEE8015B8}"/>
              </a:ext>
            </a:extLst>
          </p:cNvPr>
          <p:cNvCxnSpPr/>
          <p:nvPr/>
        </p:nvCxnSpPr>
        <p:spPr>
          <a:xfrm>
            <a:off x="3275856" y="4221088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283EB246-488C-4B40-96B0-23971CDE60E5}"/>
              </a:ext>
            </a:extLst>
          </p:cNvPr>
          <p:cNvSpPr txBox="1"/>
          <p:nvPr/>
        </p:nvSpPr>
        <p:spPr>
          <a:xfrm>
            <a:off x="3211535" y="2204864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Result</a:t>
            </a:r>
            <a:endParaRPr lang="de-DE" sz="28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06F4387-6362-4D67-B014-A5C8F3E1531C}"/>
              </a:ext>
            </a:extLst>
          </p:cNvPr>
          <p:cNvSpPr txBox="1"/>
          <p:nvPr/>
        </p:nvSpPr>
        <p:spPr>
          <a:xfrm>
            <a:off x="3492235" y="3762619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Result</a:t>
            </a:r>
            <a:endParaRPr lang="de-DE" sz="28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6437911-FC30-4CF2-AA17-4156EED36BCC}"/>
              </a:ext>
            </a:extLst>
          </p:cNvPr>
          <p:cNvSpPr txBox="1"/>
          <p:nvPr/>
        </p:nvSpPr>
        <p:spPr>
          <a:xfrm>
            <a:off x="3492234" y="4129917"/>
            <a:ext cx="989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Effort</a:t>
            </a:r>
            <a:endParaRPr lang="de-DE" sz="28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5D5B8BC-F379-40CB-9368-6FEDD48C3D32}"/>
              </a:ext>
            </a:extLst>
          </p:cNvPr>
          <p:cNvSpPr txBox="1"/>
          <p:nvPr/>
        </p:nvSpPr>
        <p:spPr>
          <a:xfrm>
            <a:off x="3211535" y="2644170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675412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F0325-1769-477D-98A3-0C3D8A86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Quality: </a:t>
            </a:r>
            <a:r>
              <a:rPr lang="de-DE" dirty="0" err="1"/>
              <a:t>Robustness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B5A293-D23D-4587-96F0-FC8F63552D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7170" name="Picture 2" descr="https://img.blick.ch/incoming/3035690-v4-elefant-legt-sich-auf-auto.jpg?imwidth=1000&amp;ratio=FREE&amp;x=0&amp;y=0&amp;width=2500&amp;height=1668">
            <a:extLst>
              <a:ext uri="{FF2B5EF4-FFF2-40B4-BE49-F238E27FC236}">
                <a16:creationId xmlns:a16="http://schemas.microsoft.com/office/drawing/2014/main" id="{56CA6201-F449-4489-8A0C-5FD84855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25061"/>
            <a:ext cx="4427984" cy="295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306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33D64-D728-455D-81D5-EB1DB0B3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Quality: </a:t>
            </a:r>
            <a:r>
              <a:rPr lang="de-DE" dirty="0" err="1"/>
              <a:t>Reliability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2C7495C-FEA7-452C-B77E-EA997FBFB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20352"/>
            <a:ext cx="8229600" cy="1143000"/>
          </a:xfrm>
        </p:spPr>
        <p:txBody>
          <a:bodyPr/>
          <a:lstStyle/>
          <a:p>
            <a:r>
              <a:rPr lang="de-DE" dirty="0"/>
              <a:t>Performing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aspects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98690CD-4BF2-426E-BD71-7655C4F5E6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9C45E9B0-96E5-4728-9F67-89CC3F8C8E5A}"/>
              </a:ext>
            </a:extLst>
          </p:cNvPr>
          <p:cNvSpPr/>
          <p:nvPr/>
        </p:nvSpPr>
        <p:spPr>
          <a:xfrm>
            <a:off x="611560" y="1844824"/>
            <a:ext cx="734481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729685-45EC-4AE6-9CF5-98459C12AAB3}"/>
              </a:ext>
            </a:extLst>
          </p:cNvPr>
          <p:cNvSpPr txBox="1"/>
          <p:nvPr/>
        </p:nvSpPr>
        <p:spPr>
          <a:xfrm>
            <a:off x="309874" y="1552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C10376-5DC9-4209-933C-1DF59698C067}"/>
              </a:ext>
            </a:extLst>
          </p:cNvPr>
          <p:cNvSpPr txBox="1"/>
          <p:nvPr/>
        </p:nvSpPr>
        <p:spPr>
          <a:xfrm>
            <a:off x="7805533" y="13760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0404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rechblase: oval 1">
            <a:extLst>
              <a:ext uri="{FF2B5EF4-FFF2-40B4-BE49-F238E27FC236}">
                <a16:creationId xmlns:a16="http://schemas.microsoft.com/office/drawing/2014/main" id="{9A335EF6-D839-406E-AC81-FCCF32B8C172}"/>
              </a:ext>
            </a:extLst>
          </p:cNvPr>
          <p:cNvSpPr/>
          <p:nvPr/>
        </p:nvSpPr>
        <p:spPr>
          <a:xfrm>
            <a:off x="611560" y="1988840"/>
            <a:ext cx="7488832" cy="3456384"/>
          </a:xfrm>
          <a:prstGeom prst="wedgeEllipseCallout">
            <a:avLst>
              <a:gd name="adj1" fmla="val -57419"/>
              <a:gd name="adj2" fmla="val 54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looked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: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aren‘t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.</a:t>
            </a:r>
          </a:p>
        </p:txBody>
      </p:sp>
      <p:sp>
        <p:nvSpPr>
          <p:cNvPr id="3" name="Band: nach oben gekrümmt und gekippt 2">
            <a:extLst>
              <a:ext uri="{FF2B5EF4-FFF2-40B4-BE49-F238E27FC236}">
                <a16:creationId xmlns:a16="http://schemas.microsoft.com/office/drawing/2014/main" id="{C31AAEA0-90DC-4D74-9B9F-38CDACE2F731}"/>
              </a:ext>
            </a:extLst>
          </p:cNvPr>
          <p:cNvSpPr/>
          <p:nvPr/>
        </p:nvSpPr>
        <p:spPr>
          <a:xfrm>
            <a:off x="107504" y="260648"/>
            <a:ext cx="8640960" cy="758952"/>
          </a:xfrm>
          <a:prstGeom prst="ellipse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 last </a:t>
            </a:r>
            <a:r>
              <a:rPr lang="de-DE" dirty="0" err="1"/>
              <a:t>comment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developer</a:t>
            </a:r>
            <a:r>
              <a:rPr lang="de-DE" dirty="0"/>
              <a:t>…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92F7BC5-7CD0-4951-A2B9-A3238147EF70}"/>
              </a:ext>
            </a:extLst>
          </p:cNvPr>
          <p:cNvSpPr txBox="1"/>
          <p:nvPr/>
        </p:nvSpPr>
        <p:spPr>
          <a:xfrm>
            <a:off x="1763688" y="1196752"/>
            <a:ext cx="255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 just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7FA7D05-CFD4-47C5-8686-6A94C7B8B259}"/>
              </a:ext>
            </a:extLst>
          </p:cNvPr>
          <p:cNvSpPr/>
          <p:nvPr/>
        </p:nvSpPr>
        <p:spPr>
          <a:xfrm>
            <a:off x="3203848" y="54735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After </a:t>
            </a:r>
            <a:r>
              <a:rPr lang="de-DE" dirty="0" err="1"/>
              <a:t>start</a:t>
            </a:r>
            <a:r>
              <a:rPr lang="de-DE" dirty="0"/>
              <a:t>, </a:t>
            </a:r>
            <a:r>
              <a:rPr lang="de-DE" dirty="0" err="1"/>
              <a:t>thery</a:t>
            </a:r>
            <a:r>
              <a:rPr lang="de-DE" dirty="0"/>
              <a:t> was a fail at just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8123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5000">
        <p15:prstTrans prst="drape"/>
      </p:transition>
    </mc:Choice>
    <mc:Fallback xmlns="">
      <p:transition spd="slow" advClick="0" advTm="1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33D64-D728-455D-81D5-EB1DB0B3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Quality: </a:t>
            </a:r>
            <a:r>
              <a:rPr lang="de-DE" dirty="0" err="1"/>
              <a:t>Reliability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2C7495C-FEA7-452C-B77E-EA997FBFB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20352"/>
            <a:ext cx="8229600" cy="1143000"/>
          </a:xfrm>
        </p:spPr>
        <p:txBody>
          <a:bodyPr/>
          <a:lstStyle/>
          <a:p>
            <a:r>
              <a:rPr lang="de-DE" dirty="0"/>
              <a:t>Performing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aspects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98690CD-4BF2-426E-BD71-7655C4F5E6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9C45E9B0-96E5-4728-9F67-89CC3F8C8E5A}"/>
              </a:ext>
            </a:extLst>
          </p:cNvPr>
          <p:cNvSpPr/>
          <p:nvPr/>
        </p:nvSpPr>
        <p:spPr>
          <a:xfrm>
            <a:off x="611560" y="1844824"/>
            <a:ext cx="734481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729685-45EC-4AE6-9CF5-98459C12AAB3}"/>
              </a:ext>
            </a:extLst>
          </p:cNvPr>
          <p:cNvSpPr txBox="1"/>
          <p:nvPr/>
        </p:nvSpPr>
        <p:spPr>
          <a:xfrm>
            <a:off x="309874" y="1552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C10376-5DC9-4209-933C-1DF59698C067}"/>
              </a:ext>
            </a:extLst>
          </p:cNvPr>
          <p:cNvSpPr txBox="1"/>
          <p:nvPr/>
        </p:nvSpPr>
        <p:spPr>
          <a:xfrm>
            <a:off x="7805533" y="13760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23DB91D0-6C45-47EA-A10D-E07092E5B250}"/>
              </a:ext>
            </a:extLst>
          </p:cNvPr>
          <p:cNvSpPr/>
          <p:nvPr/>
        </p:nvSpPr>
        <p:spPr>
          <a:xfrm>
            <a:off x="611560" y="4196028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7057B00-A327-4BB2-80D1-5B6B56752FE7}"/>
              </a:ext>
            </a:extLst>
          </p:cNvPr>
          <p:cNvSpPr txBox="1"/>
          <p:nvPr/>
        </p:nvSpPr>
        <p:spPr>
          <a:xfrm>
            <a:off x="2005780" y="4177826"/>
            <a:ext cx="22781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function</a:t>
            </a:r>
            <a:br>
              <a:rPr lang="de-DE" dirty="0"/>
            </a:b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</a:t>
            </a:r>
            <a:br>
              <a:rPr lang="de-DE" dirty="0"/>
            </a:b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condtions</a:t>
            </a:r>
            <a:br>
              <a:rPr lang="de-DE" dirty="0"/>
            </a:br>
            <a:r>
              <a:rPr lang="de-DE" dirty="0" err="1"/>
              <a:t>Probability</a:t>
            </a:r>
            <a:br>
              <a:rPr lang="de-DE" dirty="0"/>
            </a:br>
            <a:r>
              <a:rPr lang="de-DE" dirty="0" err="1"/>
              <a:t>Satisfactory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618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77FE1-CA11-4113-B78C-9C77AA89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Quality: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sentence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8779A-AD30-43E7-BCF9-A3E3678F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1833067"/>
          </a:xfrm>
        </p:spPr>
        <p:txBody>
          <a:bodyPr/>
          <a:lstStyle/>
          <a:p>
            <a:r>
              <a:rPr lang="de-DE" dirty="0"/>
              <a:t>Quality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absence</a:t>
            </a:r>
            <a:r>
              <a:rPr lang="de-DE" dirty="0"/>
              <a:t> </a:t>
            </a:r>
            <a:r>
              <a:rPr lang="de-DE" dirty="0" err="1"/>
              <a:t>of</a:t>
            </a:r>
            <a:endParaRPr lang="de-DE" dirty="0"/>
          </a:p>
          <a:p>
            <a:pPr lvl="1"/>
            <a:r>
              <a:rPr lang="de-DE" dirty="0" err="1"/>
              <a:t>deficits</a:t>
            </a:r>
            <a:endParaRPr lang="de-DE" dirty="0"/>
          </a:p>
          <a:p>
            <a:pPr lvl="1"/>
            <a:r>
              <a:rPr lang="de-DE" dirty="0"/>
              <a:t>Bugs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5ADE59-95A2-47D8-83A0-253CD82B42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97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E8D7C-1D88-444D-AD90-3667A684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Quality: IEEE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B2F0C-C7DF-43E5-A292-551B11AB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1833067"/>
          </a:xfrm>
        </p:spPr>
        <p:txBody>
          <a:bodyPr/>
          <a:lstStyle/>
          <a:p>
            <a:r>
              <a:rPr lang="de-DE" dirty="0" err="1"/>
              <a:t>Mistakes</a:t>
            </a:r>
            <a:endParaRPr lang="de-DE" dirty="0"/>
          </a:p>
          <a:p>
            <a:r>
              <a:rPr lang="de-DE" dirty="0"/>
              <a:t>Faults</a:t>
            </a:r>
          </a:p>
          <a:p>
            <a:r>
              <a:rPr lang="de-DE" dirty="0"/>
              <a:t>Failures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F5C23-CA32-4837-AE6B-E427E5E217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004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17630-19D0-4111-999A-956A4B28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Faults in Software: </a:t>
            </a:r>
            <a:r>
              <a:rPr lang="de-DE" dirty="0" err="1"/>
              <a:t>Reasons</a:t>
            </a:r>
            <a:r>
              <a:rPr lang="de-DE" dirty="0"/>
              <a:t>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7C6AD-5C30-49D7-925A-DA6F6349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large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</a:t>
            </a:r>
          </a:p>
          <a:p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business</a:t>
            </a:r>
            <a:endParaRPr lang="de-DE" dirty="0"/>
          </a:p>
          <a:p>
            <a:r>
              <a:rPr lang="de-DE" dirty="0" err="1"/>
              <a:t>Unpredictable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in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situations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663423-D564-4C0F-9D9E-089AF58F35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17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17630-19D0-4111-999A-956A4B28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Faults in Software: </a:t>
            </a:r>
            <a:r>
              <a:rPr lang="de-DE" dirty="0" err="1"/>
              <a:t>Reasons</a:t>
            </a:r>
            <a:r>
              <a:rPr lang="de-DE" dirty="0"/>
              <a:t>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7C6AD-5C30-49D7-925A-DA6F6349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Unclear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Design </a:t>
            </a:r>
            <a:r>
              <a:rPr lang="de-DE" dirty="0" err="1"/>
              <a:t>errors</a:t>
            </a:r>
            <a:endParaRPr lang="de-DE" dirty="0"/>
          </a:p>
          <a:p>
            <a:r>
              <a:rPr lang="de-DE" dirty="0"/>
              <a:t>Architecture </a:t>
            </a:r>
            <a:r>
              <a:rPr lang="de-DE" dirty="0" err="1"/>
              <a:t>errors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design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/>
              <a:t>Implementation </a:t>
            </a:r>
            <a:r>
              <a:rPr lang="de-DE" dirty="0" err="1"/>
              <a:t>errors</a:t>
            </a:r>
            <a:endParaRPr lang="de-DE" dirty="0"/>
          </a:p>
          <a:p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assumptions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663423-D564-4C0F-9D9E-089AF58F35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750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93EEA-3B19-4B13-99D8-F3CD3753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Fails in Software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77225D-AF75-4E4A-AA68-0ACE7F2DC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1833067"/>
          </a:xfrm>
        </p:spPr>
        <p:txBody>
          <a:bodyPr/>
          <a:lstStyle/>
          <a:p>
            <a:r>
              <a:rPr lang="de-DE" dirty="0"/>
              <a:t>Failure</a:t>
            </a:r>
          </a:p>
          <a:p>
            <a:r>
              <a:rPr lang="de-DE" dirty="0"/>
              <a:t>Error</a:t>
            </a:r>
          </a:p>
          <a:p>
            <a:r>
              <a:rPr lang="de-DE" dirty="0"/>
              <a:t>Fault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06A7CE-8155-4E58-98CE-FAE226A42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01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02E518C-70F1-484E-9107-B45D2CFA9E95}"/>
              </a:ext>
            </a:extLst>
          </p:cNvPr>
          <p:cNvSpPr/>
          <p:nvPr/>
        </p:nvSpPr>
        <p:spPr>
          <a:xfrm>
            <a:off x="179389" y="1449839"/>
            <a:ext cx="4680643" cy="611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4266FD-61D9-4943-B4B2-C53AD71C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Fails in Software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E5C557D-7852-4062-88FE-3D3C60A82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ADECD3-1B29-46FC-8F58-F1F1E47D8C6B}"/>
              </a:ext>
            </a:extLst>
          </p:cNvPr>
          <p:cNvSpPr txBox="1"/>
          <p:nvPr/>
        </p:nvSpPr>
        <p:spPr>
          <a:xfrm>
            <a:off x="179389" y="1545816"/>
            <a:ext cx="64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Fault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179C811-7D40-4B9E-A467-208ECF3253DE}"/>
              </a:ext>
            </a:extLst>
          </p:cNvPr>
          <p:cNvSpPr txBox="1"/>
          <p:nvPr/>
        </p:nvSpPr>
        <p:spPr>
          <a:xfrm>
            <a:off x="1258081" y="1572456"/>
            <a:ext cx="305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Mistake</a:t>
            </a:r>
            <a:r>
              <a:rPr lang="de-DE" dirty="0"/>
              <a:t> in </a:t>
            </a:r>
            <a:r>
              <a:rPr lang="de-DE" dirty="0" err="1"/>
              <a:t>programm</a:t>
            </a:r>
            <a:r>
              <a:rPr lang="de-DE" dirty="0"/>
              <a:t>/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C16A2ED-E80B-4BFA-A374-15800D6F01EB}"/>
              </a:ext>
            </a:extLst>
          </p:cNvPr>
          <p:cNvSpPr txBox="1"/>
          <p:nvPr/>
        </p:nvSpPr>
        <p:spPr>
          <a:xfrm>
            <a:off x="4572000" y="2152665"/>
            <a:ext cx="4235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start-phase of the flight the software</a:t>
            </a:r>
            <a:br>
              <a:rPr lang="en-US" dirty="0"/>
            </a:br>
            <a:r>
              <a:rPr lang="en-US" dirty="0"/>
              <a:t>interpreted a faulty signal and pushed</a:t>
            </a:r>
            <a:br>
              <a:rPr lang="en-US" dirty="0"/>
            </a:br>
            <a:r>
              <a:rPr lang="en-US" dirty="0"/>
              <a:t>the plane nose down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5422131-5ADC-420D-95A1-EEF201CC6E82}"/>
              </a:ext>
            </a:extLst>
          </p:cNvPr>
          <p:cNvSpPr txBox="1"/>
          <p:nvPr/>
        </p:nvSpPr>
        <p:spPr>
          <a:xfrm>
            <a:off x="802270" y="2135288"/>
            <a:ext cx="3046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Function</a:t>
            </a:r>
            <a:r>
              <a:rPr lang="de-DE" dirty="0"/>
              <a:t> double(3) </a:t>
            </a:r>
            <a:r>
              <a:rPr lang="de-DE" dirty="0" err="1"/>
              <a:t>results</a:t>
            </a:r>
            <a:r>
              <a:rPr lang="de-DE" dirty="0"/>
              <a:t> in 9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developer</a:t>
            </a:r>
            <a:r>
              <a:rPr lang="de-DE" dirty="0"/>
              <a:t> </a:t>
            </a:r>
            <a:r>
              <a:rPr lang="de-DE" dirty="0" err="1"/>
              <a:t>paste</a:t>
            </a:r>
            <a:br>
              <a:rPr lang="de-DE" dirty="0"/>
            </a:br>
            <a:r>
              <a:rPr lang="de-DE" dirty="0"/>
              <a:t>a „*“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„+“)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51FA6A9-F6A1-4C8F-8979-8347632F8645}"/>
              </a:ext>
            </a:extLst>
          </p:cNvPr>
          <p:cNvSpPr txBox="1"/>
          <p:nvPr/>
        </p:nvSpPr>
        <p:spPr>
          <a:xfrm>
            <a:off x="1258081" y="3304499"/>
            <a:ext cx="570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The </a:t>
            </a:r>
            <a:r>
              <a:rPr lang="de-DE" b="1" dirty="0" err="1"/>
              <a:t>programm</a:t>
            </a:r>
            <a:r>
              <a:rPr lang="de-DE" b="1" dirty="0"/>
              <a:t> </a:t>
            </a:r>
            <a:r>
              <a:rPr lang="de-DE" b="1" dirty="0" err="1"/>
              <a:t>should</a:t>
            </a:r>
            <a:r>
              <a:rPr lang="de-DE" b="1" dirty="0"/>
              <a:t> </a:t>
            </a:r>
            <a:r>
              <a:rPr lang="de-DE" b="1" dirty="0" err="1"/>
              <a:t>works</a:t>
            </a:r>
            <a:r>
              <a:rPr lang="de-DE" b="1" dirty="0"/>
              <a:t> </a:t>
            </a:r>
            <a:r>
              <a:rPr lang="de-DE" b="1" dirty="0" err="1"/>
              <a:t>fine</a:t>
            </a:r>
            <a:r>
              <a:rPr lang="de-DE" b="1" dirty="0"/>
              <a:t> </a:t>
            </a:r>
            <a:r>
              <a:rPr lang="de-DE" b="1" dirty="0" err="1"/>
              <a:t>until</a:t>
            </a:r>
            <a:r>
              <a:rPr lang="de-DE" b="1" dirty="0"/>
              <a:t> </a:t>
            </a:r>
            <a:r>
              <a:rPr lang="de-DE" b="1" dirty="0" err="1"/>
              <a:t>some</a:t>
            </a:r>
            <a:r>
              <a:rPr lang="de-DE" b="1" dirty="0"/>
              <a:t> </a:t>
            </a:r>
            <a:r>
              <a:rPr lang="de-DE" b="1" dirty="0" err="1"/>
              <a:t>calls</a:t>
            </a:r>
            <a:r>
              <a:rPr lang="de-DE" b="1" dirty="0"/>
              <a:t>/</a:t>
            </a:r>
            <a:r>
              <a:rPr lang="de-DE" b="1" dirty="0" err="1"/>
              <a:t>times</a:t>
            </a:r>
            <a:r>
              <a:rPr lang="de-DE" b="1" dirty="0"/>
              <a:t>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CF489B6-024F-474C-A7AE-2DD6FEDD47EF}"/>
              </a:ext>
            </a:extLst>
          </p:cNvPr>
          <p:cNvSpPr txBox="1"/>
          <p:nvPr/>
        </p:nvSpPr>
        <p:spPr>
          <a:xfrm>
            <a:off x="802269" y="3816319"/>
            <a:ext cx="311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Call double(2)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correct</a:t>
            </a:r>
            <a:br>
              <a:rPr lang="de-DE" dirty="0"/>
            </a:br>
            <a:r>
              <a:rPr lang="de-DE" dirty="0" err="1"/>
              <a:t>number</a:t>
            </a:r>
            <a:r>
              <a:rPr lang="de-DE" dirty="0"/>
              <a:t>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51173CF-17ED-42C9-9809-F2A08AC8A6CA}"/>
              </a:ext>
            </a:extLst>
          </p:cNvPr>
          <p:cNvSpPr txBox="1"/>
          <p:nvPr/>
        </p:nvSpPr>
        <p:spPr>
          <a:xfrm>
            <a:off x="4612992" y="3823939"/>
            <a:ext cx="4287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works</a:t>
            </a:r>
            <a:br>
              <a:rPr lang="de-DE" dirty="0"/>
            </a:br>
            <a:r>
              <a:rPr lang="de-DE" dirty="0" err="1"/>
              <a:t>fine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4104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88C7A8B4-8B5C-487F-8A2D-9C1F04EF42B9}"/>
              </a:ext>
            </a:extLst>
          </p:cNvPr>
          <p:cNvSpPr/>
          <p:nvPr/>
        </p:nvSpPr>
        <p:spPr>
          <a:xfrm>
            <a:off x="179389" y="3789040"/>
            <a:ext cx="4680643" cy="611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02E518C-70F1-484E-9107-B45D2CFA9E95}"/>
              </a:ext>
            </a:extLst>
          </p:cNvPr>
          <p:cNvSpPr/>
          <p:nvPr/>
        </p:nvSpPr>
        <p:spPr>
          <a:xfrm>
            <a:off x="179389" y="1449839"/>
            <a:ext cx="4680643" cy="611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4266FD-61D9-4943-B4B2-C53AD71C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Fails in Software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E5C557D-7852-4062-88FE-3D3C60A82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ADECD3-1B29-46FC-8F58-F1F1E47D8C6B}"/>
              </a:ext>
            </a:extLst>
          </p:cNvPr>
          <p:cNvSpPr txBox="1"/>
          <p:nvPr/>
        </p:nvSpPr>
        <p:spPr>
          <a:xfrm>
            <a:off x="179389" y="1545816"/>
            <a:ext cx="64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Fault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179C811-7D40-4B9E-A467-208ECF3253DE}"/>
              </a:ext>
            </a:extLst>
          </p:cNvPr>
          <p:cNvSpPr txBox="1"/>
          <p:nvPr/>
        </p:nvSpPr>
        <p:spPr>
          <a:xfrm>
            <a:off x="1258081" y="1572456"/>
            <a:ext cx="305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Mistake</a:t>
            </a:r>
            <a:r>
              <a:rPr lang="de-DE" dirty="0"/>
              <a:t> in </a:t>
            </a:r>
            <a:r>
              <a:rPr lang="de-DE" dirty="0" err="1"/>
              <a:t>programm</a:t>
            </a:r>
            <a:r>
              <a:rPr lang="de-DE" dirty="0"/>
              <a:t>/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C16A2ED-E80B-4BFA-A374-15800D6F01EB}"/>
              </a:ext>
            </a:extLst>
          </p:cNvPr>
          <p:cNvSpPr txBox="1"/>
          <p:nvPr/>
        </p:nvSpPr>
        <p:spPr>
          <a:xfrm>
            <a:off x="4572000" y="2152665"/>
            <a:ext cx="4235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start-phase of the flight the software</a:t>
            </a:r>
            <a:br>
              <a:rPr lang="en-US" dirty="0"/>
            </a:br>
            <a:r>
              <a:rPr lang="en-US" dirty="0"/>
              <a:t>interpreted a faulty signal and pushed</a:t>
            </a:r>
            <a:br>
              <a:rPr lang="en-US" dirty="0"/>
            </a:br>
            <a:r>
              <a:rPr lang="en-US" dirty="0"/>
              <a:t>the plane nose down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5422131-5ADC-420D-95A1-EEF201CC6E82}"/>
              </a:ext>
            </a:extLst>
          </p:cNvPr>
          <p:cNvSpPr txBox="1"/>
          <p:nvPr/>
        </p:nvSpPr>
        <p:spPr>
          <a:xfrm>
            <a:off x="802270" y="2135288"/>
            <a:ext cx="3046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Function</a:t>
            </a:r>
            <a:r>
              <a:rPr lang="de-DE" dirty="0"/>
              <a:t> double(3) </a:t>
            </a:r>
            <a:r>
              <a:rPr lang="de-DE" dirty="0" err="1"/>
              <a:t>results</a:t>
            </a:r>
            <a:r>
              <a:rPr lang="de-DE" dirty="0"/>
              <a:t> in 9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developer</a:t>
            </a:r>
            <a:r>
              <a:rPr lang="de-DE" dirty="0"/>
              <a:t> </a:t>
            </a:r>
            <a:r>
              <a:rPr lang="de-DE" dirty="0" err="1"/>
              <a:t>paste</a:t>
            </a:r>
            <a:br>
              <a:rPr lang="de-DE" dirty="0"/>
            </a:br>
            <a:r>
              <a:rPr lang="de-DE" dirty="0"/>
              <a:t>a „*“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„+“)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51FA6A9-F6A1-4C8F-8979-8347632F8645}"/>
              </a:ext>
            </a:extLst>
          </p:cNvPr>
          <p:cNvSpPr txBox="1"/>
          <p:nvPr/>
        </p:nvSpPr>
        <p:spPr>
          <a:xfrm>
            <a:off x="1258081" y="3304499"/>
            <a:ext cx="570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The </a:t>
            </a:r>
            <a:r>
              <a:rPr lang="de-DE" b="1" dirty="0" err="1"/>
              <a:t>programm</a:t>
            </a:r>
            <a:r>
              <a:rPr lang="de-DE" b="1" dirty="0"/>
              <a:t> </a:t>
            </a:r>
            <a:r>
              <a:rPr lang="de-DE" b="1" dirty="0" err="1"/>
              <a:t>should</a:t>
            </a:r>
            <a:r>
              <a:rPr lang="de-DE" b="1" dirty="0"/>
              <a:t> </a:t>
            </a:r>
            <a:r>
              <a:rPr lang="de-DE" b="1" dirty="0" err="1"/>
              <a:t>works</a:t>
            </a:r>
            <a:r>
              <a:rPr lang="de-DE" b="1" dirty="0"/>
              <a:t> </a:t>
            </a:r>
            <a:r>
              <a:rPr lang="de-DE" b="1" dirty="0" err="1"/>
              <a:t>fine</a:t>
            </a:r>
            <a:r>
              <a:rPr lang="de-DE" b="1" dirty="0"/>
              <a:t> </a:t>
            </a:r>
            <a:r>
              <a:rPr lang="de-DE" b="1" dirty="0" err="1"/>
              <a:t>until</a:t>
            </a:r>
            <a:r>
              <a:rPr lang="de-DE" b="1" dirty="0"/>
              <a:t> </a:t>
            </a:r>
            <a:r>
              <a:rPr lang="de-DE" b="1" dirty="0" err="1"/>
              <a:t>some</a:t>
            </a:r>
            <a:r>
              <a:rPr lang="de-DE" b="1" dirty="0"/>
              <a:t> </a:t>
            </a:r>
            <a:r>
              <a:rPr lang="de-DE" b="1" dirty="0" err="1"/>
              <a:t>calls</a:t>
            </a:r>
            <a:r>
              <a:rPr lang="de-DE" b="1" dirty="0"/>
              <a:t>/</a:t>
            </a:r>
            <a:r>
              <a:rPr lang="de-DE" b="1" dirty="0" err="1"/>
              <a:t>times</a:t>
            </a:r>
            <a:r>
              <a:rPr lang="de-DE" b="1" dirty="0"/>
              <a:t>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08C1C8-F9D6-4A56-A190-EF6B72FAF10E}"/>
              </a:ext>
            </a:extLst>
          </p:cNvPr>
          <p:cNvSpPr txBox="1"/>
          <p:nvPr/>
        </p:nvSpPr>
        <p:spPr>
          <a:xfrm>
            <a:off x="182091" y="3933056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Error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0F4FE93-5974-4924-92E3-B46E0F70C151}"/>
              </a:ext>
            </a:extLst>
          </p:cNvPr>
          <p:cNvSpPr txBox="1"/>
          <p:nvPr/>
        </p:nvSpPr>
        <p:spPr>
          <a:xfrm>
            <a:off x="1257938" y="3933056"/>
            <a:ext cx="15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Activated</a:t>
            </a:r>
            <a:r>
              <a:rPr lang="de-DE" dirty="0"/>
              <a:t> Fault</a:t>
            </a:r>
          </a:p>
        </p:txBody>
      </p:sp>
      <p:sp>
        <p:nvSpPr>
          <p:cNvPr id="9" name="Pfeil: nach rechts gekrümmt 8">
            <a:extLst>
              <a:ext uri="{FF2B5EF4-FFF2-40B4-BE49-F238E27FC236}">
                <a16:creationId xmlns:a16="http://schemas.microsoft.com/office/drawing/2014/main" id="{E89E327A-6FA1-4ED4-937B-B6E21C3954AF}"/>
              </a:ext>
            </a:extLst>
          </p:cNvPr>
          <p:cNvSpPr/>
          <p:nvPr/>
        </p:nvSpPr>
        <p:spPr>
          <a:xfrm>
            <a:off x="35496" y="1941788"/>
            <a:ext cx="731520" cy="2063276"/>
          </a:xfrm>
          <a:prstGeom prst="curv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3F3D8AC-6099-4CCC-9462-D9ADFB3386A2}"/>
              </a:ext>
            </a:extLst>
          </p:cNvPr>
          <p:cNvSpPr/>
          <p:nvPr/>
        </p:nvSpPr>
        <p:spPr>
          <a:xfrm>
            <a:off x="179513" y="5320484"/>
            <a:ext cx="3960439" cy="611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38A56D-C7C4-4B6C-AABB-B8D5AA25BF2B}"/>
              </a:ext>
            </a:extLst>
          </p:cNvPr>
          <p:cNvSpPr txBox="1"/>
          <p:nvPr/>
        </p:nvSpPr>
        <p:spPr>
          <a:xfrm>
            <a:off x="182214" y="5464500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Failure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25029BA-0968-427D-A4EB-AA977761AB22}"/>
              </a:ext>
            </a:extLst>
          </p:cNvPr>
          <p:cNvSpPr txBox="1"/>
          <p:nvPr/>
        </p:nvSpPr>
        <p:spPr>
          <a:xfrm>
            <a:off x="971600" y="5464500"/>
            <a:ext cx="300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Deviation in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behaviour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0E47B5B-1EF0-4CEA-82E1-518964A88998}"/>
              </a:ext>
            </a:extLst>
          </p:cNvPr>
          <p:cNvSpPr/>
          <p:nvPr/>
        </p:nvSpPr>
        <p:spPr>
          <a:xfrm>
            <a:off x="5004050" y="5305543"/>
            <a:ext cx="3960439" cy="6110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769CA1D-7D54-4A17-86DA-A14EF7BB7AB1}"/>
              </a:ext>
            </a:extLst>
          </p:cNvPr>
          <p:cNvSpPr txBox="1"/>
          <p:nvPr/>
        </p:nvSpPr>
        <p:spPr>
          <a:xfrm>
            <a:off x="5006751" y="544955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D09BE25-2BEC-4C2A-8EFD-AABD9429980B}"/>
              </a:ext>
            </a:extLst>
          </p:cNvPr>
          <p:cNvSpPr txBox="1"/>
          <p:nvPr/>
        </p:nvSpPr>
        <p:spPr>
          <a:xfrm>
            <a:off x="5796137" y="5449559"/>
            <a:ext cx="300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Deviation in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behaviour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2549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45F15-12DE-43F7-9369-AD417E75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Fault, Error, Failure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C60D5-1C6D-4382-83A2-0E3F64C88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B6F1D3-0702-4475-8731-CE11AD14F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04" y="1556792"/>
            <a:ext cx="72485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93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45F15-12DE-43F7-9369-AD417E75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Fault, Error, Failure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C60D5-1C6D-4382-83A2-0E3F64C88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B6F1D3-0702-4475-8731-CE11AD14F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04" y="1556792"/>
            <a:ext cx="7248525" cy="33528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D65AA79-1983-495A-AE89-CCCC13FA1F9F}"/>
              </a:ext>
            </a:extLst>
          </p:cNvPr>
          <p:cNvSpPr txBox="1"/>
          <p:nvPr/>
        </p:nvSpPr>
        <p:spPr>
          <a:xfrm>
            <a:off x="395536" y="5116542"/>
            <a:ext cx="466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FAULT: </a:t>
            </a:r>
            <a:r>
              <a:rPr lang="de-DE" dirty="0" err="1"/>
              <a:t>withdraw</a:t>
            </a:r>
            <a:r>
              <a:rPr lang="de-DE" dirty="0"/>
              <a:t> </a:t>
            </a:r>
            <a:r>
              <a:rPr lang="de-DE" dirty="0" err="1"/>
              <a:t>isn‘t</a:t>
            </a:r>
            <a:r>
              <a:rPr lang="de-DE" dirty="0"/>
              <a:t> possible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balance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FA85A00-77CB-40B2-B399-49F35A112642}"/>
              </a:ext>
            </a:extLst>
          </p:cNvPr>
          <p:cNvSpPr txBox="1"/>
          <p:nvPr/>
        </p:nvSpPr>
        <p:spPr>
          <a:xfrm>
            <a:off x="395535" y="5507613"/>
            <a:ext cx="665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ERROR: Call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amount-value</a:t>
            </a:r>
            <a:r>
              <a:rPr lang="de-DE" dirty="0"/>
              <a:t>,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proceed</a:t>
            </a:r>
            <a:r>
              <a:rPr lang="de-DE" dirty="0"/>
              <a:t> </a:t>
            </a:r>
            <a:r>
              <a:rPr lang="de-DE" dirty="0" err="1"/>
              <a:t>well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4F73E3-ED0B-442A-8172-67A843557531}"/>
              </a:ext>
            </a:extLst>
          </p:cNvPr>
          <p:cNvSpPr txBox="1"/>
          <p:nvPr/>
        </p:nvSpPr>
        <p:spPr>
          <a:xfrm>
            <a:off x="395534" y="5899229"/>
            <a:ext cx="742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FAILURE: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tries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transfer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credit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bank</a:t>
            </a:r>
            <a:r>
              <a:rPr lang="de-DE" dirty="0"/>
              <a:t> </a:t>
            </a:r>
            <a:r>
              <a:rPr lang="de-DE" dirty="0" err="1"/>
              <a:t>account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87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rechblase: oval 1">
            <a:extLst>
              <a:ext uri="{FF2B5EF4-FFF2-40B4-BE49-F238E27FC236}">
                <a16:creationId xmlns:a16="http://schemas.microsoft.com/office/drawing/2014/main" id="{9A335EF6-D839-406E-AC81-FCCF32B8C172}"/>
              </a:ext>
            </a:extLst>
          </p:cNvPr>
          <p:cNvSpPr/>
          <p:nvPr/>
        </p:nvSpPr>
        <p:spPr>
          <a:xfrm>
            <a:off x="755576" y="1052736"/>
            <a:ext cx="7488832" cy="2520280"/>
          </a:xfrm>
          <a:prstGeom prst="wedgeEllipseCallout">
            <a:avLst>
              <a:gd name="adj1" fmla="val -58953"/>
              <a:gd name="adj2" fmla="val 54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 </a:t>
            </a:r>
            <a:r>
              <a:rPr lang="de-DE" dirty="0" err="1"/>
              <a:t>looked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code. Line 5 will </a:t>
            </a:r>
            <a:r>
              <a:rPr lang="de-DE" dirty="0" err="1"/>
              <a:t>give</a:t>
            </a:r>
            <a:r>
              <a:rPr lang="de-DE" dirty="0"/>
              <a:t> a </a:t>
            </a:r>
            <a:r>
              <a:rPr lang="de-DE" dirty="0" err="1"/>
              <a:t>compiler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.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The </a:t>
            </a:r>
            <a:r>
              <a:rPr lang="de-DE" dirty="0" err="1"/>
              <a:t>param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isn‘t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ADD999-426D-4EA8-A699-ADABF08BD444}"/>
              </a:ext>
            </a:extLst>
          </p:cNvPr>
          <p:cNvSpPr txBox="1"/>
          <p:nvPr/>
        </p:nvSpPr>
        <p:spPr>
          <a:xfrm>
            <a:off x="539552" y="548680"/>
            <a:ext cx="350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 a </a:t>
            </a:r>
            <a:r>
              <a:rPr lang="de-DE" dirty="0" err="1"/>
              <a:t>developer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compiler</a:t>
            </a:r>
            <a:r>
              <a:rPr lang="de-DE" dirty="0"/>
              <a:t>-DNA…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D0CB0C5-CABF-4C07-9353-74930E811D88}"/>
              </a:ext>
            </a:extLst>
          </p:cNvPr>
          <p:cNvSpPr txBox="1"/>
          <p:nvPr/>
        </p:nvSpPr>
        <p:spPr>
          <a:xfrm>
            <a:off x="827584" y="3861048"/>
            <a:ext cx="361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manager</a:t>
            </a:r>
            <a:r>
              <a:rPr lang="de-DE" dirty="0"/>
              <a:t>:</a:t>
            </a:r>
          </a:p>
        </p:txBody>
      </p:sp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C086B241-8CFB-45C0-85DE-740954027CED}"/>
              </a:ext>
            </a:extLst>
          </p:cNvPr>
          <p:cNvSpPr/>
          <p:nvPr/>
        </p:nvSpPr>
        <p:spPr>
          <a:xfrm>
            <a:off x="1115616" y="4437112"/>
            <a:ext cx="7488832" cy="2088232"/>
          </a:xfrm>
          <a:prstGeom prst="wedgeEllipseCallout">
            <a:avLst>
              <a:gd name="adj1" fmla="val 56129"/>
              <a:gd name="adj2" fmla="val 5079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?:</a:t>
            </a:r>
            <a:br>
              <a:rPr lang="de-DE" dirty="0"/>
            </a:br>
            <a:r>
              <a:rPr lang="de-DE" dirty="0"/>
              <a:t>JAVA-Compiler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0266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5000">
        <p15:prstTrans prst="drape"/>
      </p:transition>
    </mc:Choice>
    <mc:Fallback xmlns="">
      <p:transition spd="slow" advClick="0" advTm="1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249FE-B6FF-48E1-8A77-287C3A29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Fault, Error, Failure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57099-3C90-492A-915D-D13D7FFA4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160A3A-5722-4CE6-B042-D987213C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77152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45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1C983-AA2A-4B67-B1FB-423A9497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Fault, Error</a:t>
            </a:r>
            <a:r>
              <a:rPr lang="de-DE"/>
              <a:t>, Failure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F11AAA-777F-4730-A103-A3E39BD71C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7A9FDCA-380D-419F-81F0-AE0FE53E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191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18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E0665-3864-4EB8-B6C8-6E226D0B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857283-19CE-4853-99C5-914A767CF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861CBD5-0E81-4FA6-9EF6-9E7BFE989BA0}"/>
              </a:ext>
            </a:extLst>
          </p:cNvPr>
          <p:cNvSpPr txBox="1"/>
          <p:nvPr/>
        </p:nvSpPr>
        <p:spPr>
          <a:xfrm>
            <a:off x="1187745" y="1812162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Failure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51D2E8A-D975-4B8F-B9CA-7C6F53284571}"/>
              </a:ext>
            </a:extLst>
          </p:cNvPr>
          <p:cNvSpPr txBox="1"/>
          <p:nvPr/>
        </p:nvSpPr>
        <p:spPr>
          <a:xfrm>
            <a:off x="3924049" y="1812162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Error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D52649-F47E-4F97-A46B-5C8EDD342FA4}"/>
              </a:ext>
            </a:extLst>
          </p:cNvPr>
          <p:cNvCxnSpPr/>
          <p:nvPr/>
        </p:nvCxnSpPr>
        <p:spPr>
          <a:xfrm>
            <a:off x="2123849" y="1996828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C131526-7145-44BF-91FA-6C4B04795F2D}"/>
              </a:ext>
            </a:extLst>
          </p:cNvPr>
          <p:cNvSpPr txBox="1"/>
          <p:nvPr/>
        </p:nvSpPr>
        <p:spPr>
          <a:xfrm>
            <a:off x="2302686" y="1668146"/>
            <a:ext cx="132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F77819-7A68-440F-B40D-E3FDD2471287}"/>
              </a:ext>
            </a:extLst>
          </p:cNvPr>
          <p:cNvSpPr txBox="1"/>
          <p:nvPr/>
        </p:nvSpPr>
        <p:spPr>
          <a:xfrm>
            <a:off x="6251946" y="1812162"/>
            <a:ext cx="64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Fault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1DC9ED7-2865-4024-8B85-63DD2674363E}"/>
              </a:ext>
            </a:extLst>
          </p:cNvPr>
          <p:cNvCxnSpPr/>
          <p:nvPr/>
        </p:nvCxnSpPr>
        <p:spPr>
          <a:xfrm>
            <a:off x="4579485" y="2016424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615CA76-4D0A-4F58-9AC9-01DD5B6FBB20}"/>
              </a:ext>
            </a:extLst>
          </p:cNvPr>
          <p:cNvSpPr txBox="1"/>
          <p:nvPr/>
        </p:nvSpPr>
        <p:spPr>
          <a:xfrm>
            <a:off x="4758322" y="1687742"/>
            <a:ext cx="117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</a:p>
        </p:txBody>
      </p:sp>
      <p:sp>
        <p:nvSpPr>
          <p:cNvPr id="12" name="Pfeil: nach oben gekrümmt 11">
            <a:extLst>
              <a:ext uri="{FF2B5EF4-FFF2-40B4-BE49-F238E27FC236}">
                <a16:creationId xmlns:a16="http://schemas.microsoft.com/office/drawing/2014/main" id="{C0175E95-6DCC-4A28-BC69-F8896326BD3F}"/>
              </a:ext>
            </a:extLst>
          </p:cNvPr>
          <p:cNvSpPr/>
          <p:nvPr/>
        </p:nvSpPr>
        <p:spPr>
          <a:xfrm flipH="1">
            <a:off x="4411944" y="2309103"/>
            <a:ext cx="2120554" cy="5040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Pfeil: nach oben gekrümmt 12">
            <a:extLst>
              <a:ext uri="{FF2B5EF4-FFF2-40B4-BE49-F238E27FC236}">
                <a16:creationId xmlns:a16="http://schemas.microsoft.com/office/drawing/2014/main" id="{D53AB85F-8949-4567-8D5B-49640E6C8F3E}"/>
              </a:ext>
            </a:extLst>
          </p:cNvPr>
          <p:cNvSpPr/>
          <p:nvPr/>
        </p:nvSpPr>
        <p:spPr>
          <a:xfrm flipH="1">
            <a:off x="2002776" y="2331210"/>
            <a:ext cx="2120554" cy="5040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27F1635-97DB-4780-BCDA-59D1A0911A85}"/>
              </a:ext>
            </a:extLst>
          </p:cNvPr>
          <p:cNvSpPr txBox="1"/>
          <p:nvPr/>
        </p:nvSpPr>
        <p:spPr>
          <a:xfrm>
            <a:off x="5364088" y="2782669"/>
            <a:ext cx="1642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Needs an </a:t>
            </a:r>
            <a:r>
              <a:rPr lang="de-DE" dirty="0" err="1"/>
              <a:t>event</a:t>
            </a:r>
            <a:br>
              <a:rPr lang="de-DE" dirty="0"/>
            </a:b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8E14BA1-0A31-4B00-8626-C3070FCCB2CE}"/>
              </a:ext>
            </a:extLst>
          </p:cNvPr>
          <p:cNvSpPr txBox="1"/>
          <p:nvPr/>
        </p:nvSpPr>
        <p:spPr>
          <a:xfrm>
            <a:off x="2148783" y="2921168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Needs a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930689C-7A2A-468E-B5EC-8382F4EFB4D3}"/>
              </a:ext>
            </a:extLst>
          </p:cNvPr>
          <p:cNvSpPr txBox="1"/>
          <p:nvPr/>
        </p:nvSpPr>
        <p:spPr>
          <a:xfrm>
            <a:off x="3853966" y="4149080"/>
            <a:ext cx="7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Defect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89EE08-775A-418B-82B5-EEF1BD730367}"/>
              </a:ext>
            </a:extLst>
          </p:cNvPr>
          <p:cNvSpPr txBox="1"/>
          <p:nvPr/>
        </p:nvSpPr>
        <p:spPr>
          <a:xfrm>
            <a:off x="3848780" y="485739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3392D2-7942-4618-91FE-5FF539B2680D}"/>
              </a:ext>
            </a:extLst>
          </p:cNvPr>
          <p:cNvSpPr txBox="1"/>
          <p:nvPr/>
        </p:nvSpPr>
        <p:spPr>
          <a:xfrm>
            <a:off x="5076056" y="4149115"/>
            <a:ext cx="3729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Found</a:t>
            </a:r>
            <a:r>
              <a:rPr lang="de-DE" dirty="0"/>
              <a:t> Error in </a:t>
            </a:r>
            <a:r>
              <a:rPr lang="de-DE" dirty="0" err="1"/>
              <a:t>Developing</a:t>
            </a:r>
            <a:r>
              <a:rPr lang="de-DE" dirty="0"/>
              <a:t>/Test-Phase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developer</a:t>
            </a:r>
            <a:r>
              <a:rPr lang="de-DE" dirty="0"/>
              <a:t>, </a:t>
            </a:r>
            <a:r>
              <a:rPr lang="de-DE" dirty="0" err="1"/>
              <a:t>tester</a:t>
            </a:r>
            <a:r>
              <a:rPr lang="de-DE" dirty="0"/>
              <a:t>, …)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DD759B9-18E1-4427-9D2E-A2DAB6B77FA9}"/>
              </a:ext>
            </a:extLst>
          </p:cNvPr>
          <p:cNvSpPr txBox="1"/>
          <p:nvPr/>
        </p:nvSpPr>
        <p:spPr>
          <a:xfrm>
            <a:off x="5076056" y="4857396"/>
            <a:ext cx="2599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Found</a:t>
            </a:r>
            <a:r>
              <a:rPr lang="de-DE" dirty="0"/>
              <a:t> Error after </a:t>
            </a:r>
            <a:r>
              <a:rPr lang="de-DE" dirty="0" err="1"/>
              <a:t>delivery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, </a:t>
            </a:r>
            <a:r>
              <a:rPr lang="de-DE" dirty="0" err="1"/>
              <a:t>user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088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331D2-782A-4174-B130-C1377D43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Test-Level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4785DE-48FF-47C6-8F54-047747D7C8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474AD8ED-874B-46CA-B86E-C6C0713E36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831227"/>
              </p:ext>
            </p:extLst>
          </p:nvPr>
        </p:nvGraphicFramePr>
        <p:xfrm>
          <a:off x="107504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E1ACD470-2CE4-40EF-9473-BDDAD3F5CF99}"/>
              </a:ext>
            </a:extLst>
          </p:cNvPr>
          <p:cNvSpPr/>
          <p:nvPr/>
        </p:nvSpPr>
        <p:spPr>
          <a:xfrm>
            <a:off x="6347520" y="2636912"/>
            <a:ext cx="600744" cy="30558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EF9EBAD1-C5E6-4CF5-A368-9A92A4E87A3F}"/>
              </a:ext>
            </a:extLst>
          </p:cNvPr>
          <p:cNvSpPr/>
          <p:nvPr/>
        </p:nvSpPr>
        <p:spPr>
          <a:xfrm>
            <a:off x="6347520" y="1628800"/>
            <a:ext cx="600744" cy="9997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EEC3A6-C8E9-40AE-AD0A-259665F31F56}"/>
              </a:ext>
            </a:extLst>
          </p:cNvPr>
          <p:cNvSpPr txBox="1"/>
          <p:nvPr/>
        </p:nvSpPr>
        <p:spPr>
          <a:xfrm>
            <a:off x="7092280" y="3861048"/>
            <a:ext cx="1151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Developer</a:t>
            </a:r>
            <a:br>
              <a:rPr lang="de-DE" dirty="0"/>
            </a:br>
            <a:r>
              <a:rPr lang="de-DE" dirty="0" err="1"/>
              <a:t>checks</a:t>
            </a:r>
            <a:br>
              <a:rPr lang="de-DE" dirty="0"/>
            </a:b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9BFEAA-ABAC-49CF-BD0B-F643BB252D12}"/>
              </a:ext>
            </a:extLst>
          </p:cNvPr>
          <p:cNvSpPr txBox="1"/>
          <p:nvPr/>
        </p:nvSpPr>
        <p:spPr>
          <a:xfrm>
            <a:off x="7092280" y="1844824"/>
            <a:ext cx="14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User-End-Test</a:t>
            </a:r>
          </a:p>
        </p:txBody>
      </p:sp>
    </p:spTree>
    <p:extLst>
      <p:ext uri="{BB962C8B-B14F-4D97-AF65-F5344CB8AC3E}">
        <p14:creationId xmlns:p14="http://schemas.microsoft.com/office/powerpoint/2010/main" val="856449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331D2-782A-4174-B130-C1377D43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Test-Level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4785DE-48FF-47C6-8F54-047747D7C8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474AD8ED-874B-46CA-B86E-C6C0713E36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399448"/>
              </p:ext>
            </p:extLst>
          </p:nvPr>
        </p:nvGraphicFramePr>
        <p:xfrm>
          <a:off x="3563888" y="2132856"/>
          <a:ext cx="4968548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CC164BC-ADD6-4EF5-97F5-6955B4B0F522}"/>
              </a:ext>
            </a:extLst>
          </p:cNvPr>
          <p:cNvCxnSpPr>
            <a:cxnSpLocks/>
          </p:cNvCxnSpPr>
          <p:nvPr/>
        </p:nvCxnSpPr>
        <p:spPr>
          <a:xfrm flipV="1">
            <a:off x="2987824" y="1628800"/>
            <a:ext cx="0" cy="30963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A331D09-4FF7-4358-A9BF-FF217C9A7EE5}"/>
              </a:ext>
            </a:extLst>
          </p:cNvPr>
          <p:cNvSpPr txBox="1"/>
          <p:nvPr/>
        </p:nvSpPr>
        <p:spPr>
          <a:xfrm>
            <a:off x="2415929" y="5013176"/>
            <a:ext cx="2347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Time </a:t>
            </a:r>
            <a:r>
              <a:rPr lang="de-DE" dirty="0" err="1"/>
              <a:t>of</a:t>
            </a:r>
            <a:r>
              <a:rPr lang="de-DE" dirty="0"/>
              <a:t>  </a:t>
            </a:r>
            <a:r>
              <a:rPr lang="de-DE" dirty="0" err="1"/>
              <a:t>determination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failure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A51D592-7E6C-4EC7-9173-E53E405239B8}"/>
              </a:ext>
            </a:extLst>
          </p:cNvPr>
          <p:cNvCxnSpPr>
            <a:cxnSpLocks/>
          </p:cNvCxnSpPr>
          <p:nvPr/>
        </p:nvCxnSpPr>
        <p:spPr>
          <a:xfrm flipV="1">
            <a:off x="827584" y="1700808"/>
            <a:ext cx="0" cy="30963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F50B0228-CC05-4DA5-A61F-51599963E713}"/>
              </a:ext>
            </a:extLst>
          </p:cNvPr>
          <p:cNvSpPr txBox="1"/>
          <p:nvPr/>
        </p:nvSpPr>
        <p:spPr>
          <a:xfrm>
            <a:off x="93883" y="5013176"/>
            <a:ext cx="1984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Costs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remedying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failure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4728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2E22FE-49CE-4267-8FA4-1301461A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QA: Tests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38D851-0A6B-4D37-AB3D-846EEB935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6EF0ED4-D78D-4D22-AA61-148132A7EC0D}"/>
              </a:ext>
            </a:extLst>
          </p:cNvPr>
          <p:cNvSpPr txBox="1"/>
          <p:nvPr/>
        </p:nvSpPr>
        <p:spPr>
          <a:xfrm>
            <a:off x="251520" y="1628800"/>
            <a:ext cx="6392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trie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fail.</a:t>
            </a:r>
          </a:p>
          <a:p>
            <a:endParaRPr lang="de-DE" dirty="0"/>
          </a:p>
          <a:p>
            <a:r>
              <a:rPr lang="de-DE" dirty="0" err="1"/>
              <a:t>Or</a:t>
            </a:r>
            <a:r>
              <a:rPr lang="de-DE" dirty="0"/>
              <a:t> 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precence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,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absence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{Dijkstra, 1930-2002}</a:t>
            </a:r>
          </a:p>
        </p:txBody>
      </p:sp>
    </p:spTree>
    <p:extLst>
      <p:ext uri="{BB962C8B-B14F-4D97-AF65-F5344CB8AC3E}">
        <p14:creationId xmlns:p14="http://schemas.microsoft.com/office/powerpoint/2010/main" val="3386616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F6FB9-46DB-446F-8F58-DF7DCAD1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BAA78A-414E-4C26-9E2A-F6179EE6B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bugs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test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failed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hint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stops</a:t>
            </a:r>
            <a:r>
              <a:rPr lang="de-DE" dirty="0"/>
              <a:t> a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bugs</a:t>
            </a:r>
            <a:endParaRPr lang="de-DE" dirty="0"/>
          </a:p>
          <a:p>
            <a:pPr lvl="1"/>
            <a:r>
              <a:rPr lang="de-DE" dirty="0" err="1"/>
              <a:t>Correction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„</a:t>
            </a:r>
            <a:r>
              <a:rPr lang="de-DE" dirty="0" err="1"/>
              <a:t>debugging</a:t>
            </a:r>
            <a:r>
              <a:rPr lang="de-DE" dirty="0"/>
              <a:t>“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9A741B-E4D1-42B4-911D-7525A1739E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563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E1C-51A0-43DD-B1A7-C83F0DD4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Cutback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78BAB2-1FA4-41A7-A260-586D39B4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28" y="1379909"/>
            <a:ext cx="4762872" cy="4785395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Quality</a:t>
            </a:r>
          </a:p>
          <a:p>
            <a:pPr lvl="1"/>
            <a:r>
              <a:rPr lang="de-DE" dirty="0"/>
              <a:t>Absence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deficits</a:t>
            </a:r>
            <a:endParaRPr lang="de-DE" dirty="0"/>
          </a:p>
          <a:p>
            <a:pPr lvl="1"/>
            <a:r>
              <a:rPr lang="de-DE" dirty="0"/>
              <a:t>Absence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bugs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Quality </a:t>
            </a:r>
            <a:r>
              <a:rPr lang="de-DE" dirty="0" err="1"/>
              <a:t>terms</a:t>
            </a:r>
            <a:endParaRPr lang="de-DE" dirty="0"/>
          </a:p>
          <a:p>
            <a:pPr lvl="1"/>
            <a:r>
              <a:rPr lang="de-DE" dirty="0" err="1"/>
              <a:t>Robustness</a:t>
            </a:r>
            <a:endParaRPr lang="de-DE" dirty="0"/>
          </a:p>
          <a:p>
            <a:pPr lvl="1"/>
            <a:r>
              <a:rPr lang="de-DE" dirty="0" err="1"/>
              <a:t>Efficience</a:t>
            </a:r>
            <a:endParaRPr lang="de-DE" dirty="0"/>
          </a:p>
          <a:p>
            <a:pPr lvl="1"/>
            <a:r>
              <a:rPr lang="de-DE" dirty="0" err="1"/>
              <a:t>Effectife</a:t>
            </a:r>
            <a:endParaRPr lang="de-DE" dirty="0"/>
          </a:p>
          <a:p>
            <a:pPr lvl="1"/>
            <a:r>
              <a:rPr lang="de-DE" dirty="0" err="1"/>
              <a:t>Reliability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4B5E45-D8CF-4F2E-8D14-67D2BF1D5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AF8E9507-2C42-48BF-B1B1-512A3BD1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7379"/>
            <a:ext cx="2051720" cy="117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F316458-1E0E-4840-802B-5838DF40D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38" t="29000" r="16926" b="29000"/>
          <a:stretch/>
        </p:blipFill>
        <p:spPr>
          <a:xfrm>
            <a:off x="683568" y="2564904"/>
            <a:ext cx="31683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55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E1C-51A0-43DD-B1A7-C83F0DD4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Cutback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78BAB2-1FA4-41A7-A260-586D39B4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28" y="1379909"/>
            <a:ext cx="4762872" cy="4785395"/>
          </a:xfrm>
        </p:spPr>
        <p:txBody>
          <a:bodyPr>
            <a:normAutofit fontScale="47500" lnSpcReduction="20000"/>
          </a:bodyPr>
          <a:lstStyle/>
          <a:p>
            <a:r>
              <a:rPr lang="de-DE" dirty="0"/>
              <a:t>Errors in </a:t>
            </a:r>
            <a:r>
              <a:rPr lang="de-DE" dirty="0" err="1"/>
              <a:t>software</a:t>
            </a:r>
            <a:endParaRPr lang="de-DE" dirty="0"/>
          </a:p>
          <a:p>
            <a:pPr lvl="1"/>
            <a:r>
              <a:rPr lang="de-DE" dirty="0" err="1"/>
              <a:t>Requirements</a:t>
            </a:r>
            <a:endParaRPr lang="de-DE" dirty="0"/>
          </a:p>
          <a:p>
            <a:pPr lvl="2"/>
            <a:r>
              <a:rPr lang="de-DE" dirty="0" err="1"/>
              <a:t>Unclear</a:t>
            </a:r>
            <a:endParaRPr lang="de-DE" dirty="0"/>
          </a:p>
          <a:p>
            <a:pPr lvl="2"/>
            <a:r>
              <a:rPr lang="de-DE" dirty="0" err="1"/>
              <a:t>Complex</a:t>
            </a:r>
            <a:endParaRPr lang="de-DE" dirty="0"/>
          </a:p>
          <a:p>
            <a:pPr lvl="2"/>
            <a:r>
              <a:rPr lang="de-DE" dirty="0" err="1"/>
              <a:t>incomplete</a:t>
            </a:r>
            <a:endParaRPr lang="de-DE" dirty="0"/>
          </a:p>
          <a:p>
            <a:pPr lvl="1"/>
            <a:r>
              <a:rPr lang="de-DE" dirty="0"/>
              <a:t>Design</a:t>
            </a:r>
          </a:p>
          <a:p>
            <a:pPr lvl="2"/>
            <a:r>
              <a:rPr lang="de-DE" dirty="0"/>
              <a:t>Error</a:t>
            </a:r>
          </a:p>
          <a:p>
            <a:pPr lvl="2"/>
            <a:r>
              <a:rPr lang="de-DE" dirty="0"/>
              <a:t>Not </a:t>
            </a:r>
            <a:r>
              <a:rPr lang="de-DE" dirty="0" err="1"/>
              <a:t>understand</a:t>
            </a:r>
            <a:endParaRPr lang="de-DE" dirty="0"/>
          </a:p>
          <a:p>
            <a:pPr lvl="1"/>
            <a:r>
              <a:rPr lang="de-DE" dirty="0"/>
              <a:t>Architecture</a:t>
            </a:r>
          </a:p>
          <a:p>
            <a:pPr lvl="2"/>
            <a:r>
              <a:rPr lang="de-DE" dirty="0"/>
              <a:t>Error</a:t>
            </a:r>
          </a:p>
          <a:p>
            <a:pPr lvl="2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understand</a:t>
            </a:r>
            <a:endParaRPr lang="de-DE" dirty="0"/>
          </a:p>
          <a:p>
            <a:pPr lvl="1"/>
            <a:r>
              <a:rPr lang="de-DE" dirty="0"/>
              <a:t>Code</a:t>
            </a:r>
          </a:p>
          <a:p>
            <a:pPr lvl="2"/>
            <a:r>
              <a:rPr lang="de-DE" dirty="0" err="1"/>
              <a:t>Complex</a:t>
            </a:r>
            <a:endParaRPr lang="de-DE" dirty="0"/>
          </a:p>
          <a:p>
            <a:pPr lvl="2"/>
            <a:r>
              <a:rPr lang="de-DE" dirty="0"/>
              <a:t>Errors</a:t>
            </a:r>
          </a:p>
          <a:p>
            <a:pPr lvl="2"/>
            <a:r>
              <a:rPr lang="de-DE" dirty="0" err="1"/>
              <a:t>Unpredictable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sometime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QA (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quality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assurance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Defining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quality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guards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Ensure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product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meets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these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guards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Improving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over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lifecycle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/>
              <a:t>Making </a:t>
            </a:r>
            <a:r>
              <a:rPr lang="de-DE" dirty="0" err="1"/>
              <a:t>tests</a:t>
            </a:r>
            <a:endParaRPr lang="de-DE" dirty="0"/>
          </a:p>
          <a:p>
            <a:pPr lvl="2"/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fails</a:t>
            </a:r>
            <a:endParaRPr lang="de-DE" dirty="0"/>
          </a:p>
          <a:p>
            <a:pPr lvl="2"/>
            <a:r>
              <a:rPr lang="de-DE" dirty="0" err="1"/>
              <a:t>Ensuring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  <a:p>
            <a:pPr lvl="1"/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precence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,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absence</a:t>
            </a:r>
            <a:r>
              <a:rPr lang="de-DE" dirty="0"/>
              <a:t>.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4B5E45-D8CF-4F2E-8D14-67D2BF1D5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AF8E9507-2C42-48BF-B1B1-512A3BD1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7379"/>
            <a:ext cx="2051720" cy="117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F316458-1E0E-4840-802B-5838DF40D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38" t="29000" r="16926" b="29000"/>
          <a:stretch/>
        </p:blipFill>
        <p:spPr>
          <a:xfrm>
            <a:off x="683568" y="2564904"/>
            <a:ext cx="31683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86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E1C-51A0-43DD-B1A7-C83F0DD4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Go </a:t>
            </a:r>
            <a:r>
              <a:rPr lang="de-DE" dirty="0" err="1"/>
              <a:t>forward</a:t>
            </a:r>
            <a:r>
              <a:rPr lang="de-DE" dirty="0"/>
              <a:t> in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test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demonstrating</a:t>
            </a:r>
            <a:r>
              <a:rPr lang="de-DE" dirty="0"/>
              <a:t> a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requirement</a:t>
            </a:r>
            <a:r>
              <a:rPr lang="de-DE" dirty="0"/>
              <a:t>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4B5E45-D8CF-4F2E-8D14-67D2BF1D5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9BAFA4B-8EC4-49C7-9B65-98721548F398}"/>
              </a:ext>
            </a:extLst>
          </p:cNvPr>
          <p:cNvSpPr/>
          <p:nvPr/>
        </p:nvSpPr>
        <p:spPr>
          <a:xfrm>
            <a:off x="323528" y="1628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033EBF-B8E2-43CF-BB42-220F3CDC7E5D}"/>
              </a:ext>
            </a:extLst>
          </p:cNvPr>
          <p:cNvSpPr txBox="1"/>
          <p:nvPr/>
        </p:nvSpPr>
        <p:spPr>
          <a:xfrm>
            <a:off x="1403648" y="1700808"/>
            <a:ext cx="1663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Simple </a:t>
            </a:r>
            <a:r>
              <a:rPr lang="de-DE" dirty="0" err="1"/>
              <a:t>step</a:t>
            </a:r>
            <a:r>
              <a:rPr lang="de-DE" dirty="0"/>
              <a:t>.</a:t>
            </a:r>
          </a:p>
          <a:p>
            <a:r>
              <a:rPr lang="de-DE" dirty="0" err="1"/>
              <a:t>Make</a:t>
            </a:r>
            <a:r>
              <a:rPr lang="de-DE" dirty="0"/>
              <a:t> a  fail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E74EA03-F2E0-4BA3-8A1D-6C4DE80A71C4}"/>
              </a:ext>
            </a:extLst>
          </p:cNvPr>
          <p:cNvSpPr txBox="1"/>
          <p:nvPr/>
        </p:nvSpPr>
        <p:spPr>
          <a:xfrm>
            <a:off x="4644008" y="1772816"/>
            <a:ext cx="3274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Note:</a:t>
            </a:r>
            <a:br>
              <a:rPr lang="de-DE" dirty="0"/>
            </a:br>
            <a:r>
              <a:rPr lang="de-DE" dirty="0"/>
              <a:t>The </a:t>
            </a:r>
            <a:r>
              <a:rPr lang="de-DE" dirty="0" err="1"/>
              <a:t>test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short</a:t>
            </a:r>
            <a:br>
              <a:rPr lang="de-DE" dirty="0"/>
            </a:br>
            <a:r>
              <a:rPr lang="de-DE" dirty="0"/>
              <a:t>code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14DA633A-675F-4BC2-9915-9B2205DAE9B6}"/>
              </a:ext>
            </a:extLst>
          </p:cNvPr>
          <p:cNvSpPr/>
          <p:nvPr/>
        </p:nvSpPr>
        <p:spPr>
          <a:xfrm>
            <a:off x="323528" y="47971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2BC4BD-0D0C-418A-AC59-98345D031668}"/>
              </a:ext>
            </a:extLst>
          </p:cNvPr>
          <p:cNvSpPr txBox="1"/>
          <p:nvPr/>
        </p:nvSpPr>
        <p:spPr>
          <a:xfrm>
            <a:off x="1619672" y="4869160"/>
            <a:ext cx="249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This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failed</a:t>
            </a:r>
            <a:r>
              <a:rPr lang="de-DE" dirty="0"/>
              <a:t>:</a:t>
            </a:r>
          </a:p>
          <a:p>
            <a:r>
              <a:rPr lang="de-DE" dirty="0"/>
              <a:t>-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an </a:t>
            </a:r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error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F94259A-A8B9-4ED6-B389-E946B12F5086}"/>
              </a:ext>
            </a:extLst>
          </p:cNvPr>
          <p:cNvSpPr txBox="1"/>
          <p:nvPr/>
        </p:nvSpPr>
        <p:spPr>
          <a:xfrm>
            <a:off x="5868144" y="4775335"/>
            <a:ext cx="25510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But,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writing</a:t>
            </a:r>
            <a:r>
              <a:rPr lang="de-DE" dirty="0"/>
              <a:t> a </a:t>
            </a:r>
            <a:r>
              <a:rPr lang="de-DE" dirty="0" err="1"/>
              <a:t>test</a:t>
            </a:r>
            <a:br>
              <a:rPr lang="de-DE" dirty="0"/>
            </a:b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Input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Output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AF20736-570E-4E59-A64E-A50369B6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2" y="2850130"/>
            <a:ext cx="5940152" cy="158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6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40DDCAA-A25B-4E38-A8C0-41A43D76508A}"/>
              </a:ext>
            </a:extLst>
          </p:cNvPr>
          <p:cNvSpPr txBox="1"/>
          <p:nvPr/>
        </p:nvSpPr>
        <p:spPr>
          <a:xfrm>
            <a:off x="395536" y="404664"/>
            <a:ext cx="531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 </a:t>
            </a:r>
            <a:r>
              <a:rPr lang="de-DE" dirty="0" err="1"/>
              <a:t>developer</a:t>
            </a:r>
            <a:r>
              <a:rPr lang="de-DE" dirty="0"/>
              <a:t> after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refactoring</a:t>
            </a:r>
            <a:r>
              <a:rPr lang="de-DE" dirty="0"/>
              <a:t> and a fail after </a:t>
            </a:r>
            <a:r>
              <a:rPr lang="de-DE" dirty="0" err="1"/>
              <a:t>life</a:t>
            </a:r>
            <a:endParaRPr lang="de-DE" dirty="0"/>
          </a:p>
        </p:txBody>
      </p:sp>
      <p:sp>
        <p:nvSpPr>
          <p:cNvPr id="3" name="Sprechblase: oval 2">
            <a:extLst>
              <a:ext uri="{FF2B5EF4-FFF2-40B4-BE49-F238E27FC236}">
                <a16:creationId xmlns:a16="http://schemas.microsoft.com/office/drawing/2014/main" id="{139C2980-0E04-4E4E-9C0C-BDFAF24C5BDE}"/>
              </a:ext>
            </a:extLst>
          </p:cNvPr>
          <p:cNvSpPr/>
          <p:nvPr/>
        </p:nvSpPr>
        <p:spPr>
          <a:xfrm>
            <a:off x="683568" y="1124744"/>
            <a:ext cx="7488832" cy="2520280"/>
          </a:xfrm>
          <a:prstGeom prst="wedgeEllipseCallout">
            <a:avLst>
              <a:gd name="adj1" fmla="val -58953"/>
              <a:gd name="adj2" fmla="val 541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looked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twice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ment</a:t>
            </a:r>
            <a:br>
              <a:rPr lang="de-DE" dirty="0"/>
            </a:br>
            <a:r>
              <a:rPr lang="de-DE" dirty="0" err="1"/>
              <a:t>that</a:t>
            </a:r>
            <a:r>
              <a:rPr lang="de-DE" dirty="0"/>
              <a:t> ist was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.</a:t>
            </a:r>
          </a:p>
          <a:p>
            <a:pPr algn="ctr"/>
            <a:br>
              <a:rPr lang="de-DE" dirty="0"/>
            </a:br>
            <a:r>
              <a:rPr lang="de-DE" dirty="0"/>
              <a:t>But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: The code was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.</a:t>
            </a:r>
          </a:p>
        </p:txBody>
      </p:sp>
      <p:sp>
        <p:nvSpPr>
          <p:cNvPr id="4" name="Sprechblase: oval 3">
            <a:extLst>
              <a:ext uri="{FF2B5EF4-FFF2-40B4-BE49-F238E27FC236}">
                <a16:creationId xmlns:a16="http://schemas.microsoft.com/office/drawing/2014/main" id="{0B18B832-BA81-40E9-B25D-385228B68D2A}"/>
              </a:ext>
            </a:extLst>
          </p:cNvPr>
          <p:cNvSpPr/>
          <p:nvPr/>
        </p:nvSpPr>
        <p:spPr>
          <a:xfrm>
            <a:off x="1187624" y="4581128"/>
            <a:ext cx="7488832" cy="1656184"/>
          </a:xfrm>
          <a:prstGeom prst="wedgeEllipseCallout">
            <a:avLst>
              <a:gd name="adj1" fmla="val 56129"/>
              <a:gd name="adj2" fmla="val 5517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Complex</a:t>
            </a:r>
            <a:r>
              <a:rPr lang="de-DE" dirty="0"/>
              <a:t>? Yes!</a:t>
            </a:r>
          </a:p>
          <a:p>
            <a:pPr algn="ctr"/>
            <a:r>
              <a:rPr lang="de-DE" dirty="0"/>
              <a:t>But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was </a:t>
            </a:r>
            <a:r>
              <a:rPr lang="de-DE" dirty="0" err="1"/>
              <a:t>correct</a:t>
            </a:r>
            <a:r>
              <a:rPr lang="de-DE" dirty="0"/>
              <a:t>!!!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3F6C2-D136-43EA-ACCA-CECC66755D34}"/>
              </a:ext>
            </a:extLst>
          </p:cNvPr>
          <p:cNvSpPr txBox="1"/>
          <p:nvPr/>
        </p:nvSpPr>
        <p:spPr>
          <a:xfrm>
            <a:off x="2771800" y="4149080"/>
            <a:ext cx="355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projectmanager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97957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5000">
        <p15:prstTrans prst="drape"/>
      </p:transition>
    </mc:Choice>
    <mc:Fallback xmlns="">
      <p:transition spd="slow" advClick="0" advTm="1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E1C-51A0-43DD-B1A7-C83F0DD4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Go </a:t>
            </a:r>
            <a:r>
              <a:rPr lang="de-DE" dirty="0" err="1"/>
              <a:t>forward</a:t>
            </a:r>
            <a:r>
              <a:rPr lang="de-DE" dirty="0"/>
              <a:t> in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test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demonstrating</a:t>
            </a:r>
            <a:r>
              <a:rPr lang="de-DE" dirty="0"/>
              <a:t> a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requirement</a:t>
            </a:r>
            <a:r>
              <a:rPr lang="de-DE" dirty="0"/>
              <a:t>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4B5E45-D8CF-4F2E-8D14-67D2BF1D5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9BAFA4B-8EC4-49C7-9B65-98721548F398}"/>
              </a:ext>
            </a:extLst>
          </p:cNvPr>
          <p:cNvSpPr/>
          <p:nvPr/>
        </p:nvSpPr>
        <p:spPr>
          <a:xfrm>
            <a:off x="323528" y="1628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033EBF-B8E2-43CF-BB42-220F3CDC7E5D}"/>
              </a:ext>
            </a:extLst>
          </p:cNvPr>
          <p:cNvSpPr txBox="1"/>
          <p:nvPr/>
        </p:nvSpPr>
        <p:spPr>
          <a:xfrm>
            <a:off x="1403648" y="1700808"/>
            <a:ext cx="1663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Simple </a:t>
            </a:r>
            <a:r>
              <a:rPr lang="de-DE" dirty="0" err="1"/>
              <a:t>step</a:t>
            </a:r>
            <a:r>
              <a:rPr lang="de-DE" dirty="0"/>
              <a:t>.</a:t>
            </a:r>
          </a:p>
          <a:p>
            <a:r>
              <a:rPr lang="de-DE" dirty="0" err="1"/>
              <a:t>Make</a:t>
            </a:r>
            <a:r>
              <a:rPr lang="de-DE" dirty="0"/>
              <a:t> a  fail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E74EA03-F2E0-4BA3-8A1D-6C4DE80A71C4}"/>
              </a:ext>
            </a:extLst>
          </p:cNvPr>
          <p:cNvSpPr txBox="1"/>
          <p:nvPr/>
        </p:nvSpPr>
        <p:spPr>
          <a:xfrm>
            <a:off x="4644008" y="1772816"/>
            <a:ext cx="3274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Note:</a:t>
            </a:r>
            <a:br>
              <a:rPr lang="de-DE" dirty="0"/>
            </a:br>
            <a:r>
              <a:rPr lang="de-DE" dirty="0"/>
              <a:t>The </a:t>
            </a:r>
            <a:r>
              <a:rPr lang="de-DE" dirty="0" err="1"/>
              <a:t>test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short</a:t>
            </a:r>
            <a:br>
              <a:rPr lang="de-DE" dirty="0"/>
            </a:br>
            <a:r>
              <a:rPr lang="de-DE" dirty="0"/>
              <a:t>code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14DA633A-675F-4BC2-9915-9B2205DAE9B6}"/>
              </a:ext>
            </a:extLst>
          </p:cNvPr>
          <p:cNvSpPr/>
          <p:nvPr/>
        </p:nvSpPr>
        <p:spPr>
          <a:xfrm>
            <a:off x="323528" y="47971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2BC4BD-0D0C-418A-AC59-98345D031668}"/>
              </a:ext>
            </a:extLst>
          </p:cNvPr>
          <p:cNvSpPr txBox="1"/>
          <p:nvPr/>
        </p:nvSpPr>
        <p:spPr>
          <a:xfrm>
            <a:off x="1619672" y="4869160"/>
            <a:ext cx="209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/>
              <a:t>the</a:t>
            </a:r>
            <a:br>
              <a:rPr lang="de-DE" dirty="0"/>
            </a:br>
            <a:r>
              <a:rPr lang="de-DE" dirty="0" err="1"/>
              <a:t>easiest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5F8CD8-83A0-469E-87A6-7BEAF6972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681445"/>
            <a:ext cx="3585393" cy="155718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A6E5A0A-BEC8-4926-919C-5ACF190AB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69383"/>
            <a:ext cx="4572000" cy="12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12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E1C-51A0-43DD-B1A7-C83F0DD4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Go </a:t>
            </a:r>
            <a:r>
              <a:rPr lang="de-DE" dirty="0" err="1"/>
              <a:t>forward</a:t>
            </a:r>
            <a:r>
              <a:rPr lang="de-DE" dirty="0"/>
              <a:t> in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test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demonstrating</a:t>
            </a:r>
            <a:r>
              <a:rPr lang="de-DE" dirty="0"/>
              <a:t> a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requirement</a:t>
            </a:r>
            <a:r>
              <a:rPr lang="de-DE" dirty="0"/>
              <a:t>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4B5E45-D8CF-4F2E-8D14-67D2BF1D5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9BAFA4B-8EC4-49C7-9B65-98721548F398}"/>
              </a:ext>
            </a:extLst>
          </p:cNvPr>
          <p:cNvSpPr/>
          <p:nvPr/>
        </p:nvSpPr>
        <p:spPr>
          <a:xfrm>
            <a:off x="323528" y="1628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033EBF-B8E2-43CF-BB42-220F3CDC7E5D}"/>
              </a:ext>
            </a:extLst>
          </p:cNvPr>
          <p:cNvSpPr txBox="1"/>
          <p:nvPr/>
        </p:nvSpPr>
        <p:spPr>
          <a:xfrm>
            <a:off x="1403648" y="1700808"/>
            <a:ext cx="1663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Simple </a:t>
            </a:r>
            <a:r>
              <a:rPr lang="de-DE" dirty="0" err="1"/>
              <a:t>step</a:t>
            </a:r>
            <a:r>
              <a:rPr lang="de-DE" dirty="0"/>
              <a:t>.</a:t>
            </a:r>
          </a:p>
          <a:p>
            <a:r>
              <a:rPr lang="de-DE" dirty="0" err="1"/>
              <a:t>Make</a:t>
            </a:r>
            <a:r>
              <a:rPr lang="de-DE" dirty="0"/>
              <a:t> a  fail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E74EA03-F2E0-4BA3-8A1D-6C4DE80A71C4}"/>
              </a:ext>
            </a:extLst>
          </p:cNvPr>
          <p:cNvSpPr txBox="1"/>
          <p:nvPr/>
        </p:nvSpPr>
        <p:spPr>
          <a:xfrm>
            <a:off x="4644008" y="1772816"/>
            <a:ext cx="3274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Note:</a:t>
            </a:r>
            <a:br>
              <a:rPr lang="de-DE" dirty="0"/>
            </a:br>
            <a:r>
              <a:rPr lang="de-DE" dirty="0"/>
              <a:t>The </a:t>
            </a:r>
            <a:r>
              <a:rPr lang="de-DE" dirty="0" err="1"/>
              <a:t>test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short</a:t>
            </a:r>
            <a:br>
              <a:rPr lang="de-DE" dirty="0"/>
            </a:br>
            <a:r>
              <a:rPr lang="de-DE" dirty="0"/>
              <a:t>code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14DA633A-675F-4BC2-9915-9B2205DAE9B6}"/>
              </a:ext>
            </a:extLst>
          </p:cNvPr>
          <p:cNvSpPr/>
          <p:nvPr/>
        </p:nvSpPr>
        <p:spPr>
          <a:xfrm>
            <a:off x="323528" y="47971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2BC4BD-0D0C-418A-AC59-98345D031668}"/>
              </a:ext>
            </a:extLst>
          </p:cNvPr>
          <p:cNvSpPr txBox="1"/>
          <p:nvPr/>
        </p:nvSpPr>
        <p:spPr>
          <a:xfrm>
            <a:off x="1619672" y="4869160"/>
            <a:ext cx="209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/>
              <a:t>the</a:t>
            </a:r>
            <a:br>
              <a:rPr lang="de-DE" dirty="0"/>
            </a:br>
            <a:r>
              <a:rPr lang="de-DE" dirty="0" err="1"/>
              <a:t>easiest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5F8CD8-83A0-469E-87A6-7BEAF6972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681445"/>
            <a:ext cx="3585393" cy="155718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A6E5A0A-BEC8-4926-919C-5ACF190AB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69383"/>
            <a:ext cx="4572000" cy="1217041"/>
          </a:xfrm>
          <a:prstGeom prst="rect">
            <a:avLst/>
          </a:prstGeom>
        </p:spPr>
      </p:pic>
      <p:sp>
        <p:nvSpPr>
          <p:cNvPr id="5" name="Rechteck: gefaltete Ecke 4">
            <a:extLst>
              <a:ext uri="{FF2B5EF4-FFF2-40B4-BE49-F238E27FC236}">
                <a16:creationId xmlns:a16="http://schemas.microsoft.com/office/drawing/2014/main" id="{5B9ED6F3-707B-445D-AEC0-B7781F5472FA}"/>
              </a:ext>
            </a:extLst>
          </p:cNvPr>
          <p:cNvSpPr/>
          <p:nvPr/>
        </p:nvSpPr>
        <p:spPr>
          <a:xfrm>
            <a:off x="176306" y="1481448"/>
            <a:ext cx="4179669" cy="497188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NOTE: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The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was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0 </a:t>
            </a:r>
            <a:r>
              <a:rPr lang="de-DE" dirty="0" err="1"/>
              <a:t>by</a:t>
            </a:r>
            <a:r>
              <a:rPr lang="de-DE" dirty="0"/>
              <a:t> an </a:t>
            </a:r>
            <a:r>
              <a:rPr lang="de-DE" dirty="0" err="1"/>
              <a:t>empty</a:t>
            </a:r>
            <a:r>
              <a:rPr lang="de-DE" dirty="0"/>
              <a:t> string.</a:t>
            </a:r>
          </a:p>
          <a:p>
            <a:endParaRPr lang="de-DE" dirty="0"/>
          </a:p>
          <a:p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do </a:t>
            </a:r>
            <a:r>
              <a:rPr lang="de-DE" dirty="0" err="1"/>
              <a:t>return</a:t>
            </a:r>
            <a:r>
              <a:rPr lang="de-DE" dirty="0"/>
              <a:t> 0 </a:t>
            </a:r>
            <a:r>
              <a:rPr lang="de-DE" dirty="0" err="1"/>
              <a:t>by</a:t>
            </a:r>
            <a:r>
              <a:rPr lang="de-DE" dirty="0"/>
              <a:t> all</a:t>
            </a:r>
            <a:br>
              <a:rPr lang="de-DE" dirty="0"/>
            </a:b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doesn‘t</a:t>
            </a:r>
            <a:r>
              <a:rPr lang="de-DE" dirty="0"/>
              <a:t> matter.</a:t>
            </a:r>
          </a:p>
          <a:p>
            <a:r>
              <a:rPr lang="de-DE" dirty="0" err="1"/>
              <a:t>Thats</a:t>
            </a:r>
            <a:r>
              <a:rPr lang="de-DE" dirty="0"/>
              <a:t> not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.</a:t>
            </a: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0372941C-30A0-4967-8C6B-DFAF2DED3F3A}"/>
              </a:ext>
            </a:extLst>
          </p:cNvPr>
          <p:cNvSpPr/>
          <p:nvPr/>
        </p:nvSpPr>
        <p:spPr>
          <a:xfrm>
            <a:off x="4684860" y="1497179"/>
            <a:ext cx="4179669" cy="2867925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(additional) </a:t>
            </a:r>
            <a:r>
              <a:rPr lang="de-DE" dirty="0" err="1"/>
              <a:t>tasks</a:t>
            </a:r>
            <a:br>
              <a:rPr lang="de-DE" dirty="0"/>
            </a:br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br>
              <a:rPr lang="de-DE" dirty="0"/>
            </a:br>
            <a:r>
              <a:rPr lang="de-DE" dirty="0" err="1"/>
              <a:t>calculator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9130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50A84A5E-C8B4-4E7C-A268-F6BF56AC01E6}"/>
              </a:ext>
            </a:extLst>
          </p:cNvPr>
          <p:cNvSpPr/>
          <p:nvPr/>
        </p:nvSpPr>
        <p:spPr>
          <a:xfrm>
            <a:off x="107504" y="1586953"/>
            <a:ext cx="8856984" cy="18362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BC2F896-50A8-4BE3-813E-F69063428189}"/>
              </a:ext>
            </a:extLst>
          </p:cNvPr>
          <p:cNvSpPr/>
          <p:nvPr/>
        </p:nvSpPr>
        <p:spPr>
          <a:xfrm>
            <a:off x="107504" y="4113076"/>
            <a:ext cx="8856984" cy="18362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EDCA6C-100B-4CB7-8BD8-A75D7EE3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 </a:t>
            </a:r>
            <a:r>
              <a:rPr lang="de-DE" dirty="0" err="1"/>
              <a:t>meets</a:t>
            </a:r>
            <a:r>
              <a:rPr lang="de-DE" dirty="0"/>
              <a:t> Project live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8F554C-75F0-41FC-A8E2-ED38D547F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73CA2019-559A-4125-80E7-A5F625E9E199}"/>
              </a:ext>
            </a:extLst>
          </p:cNvPr>
          <p:cNvSpPr/>
          <p:nvPr/>
        </p:nvSpPr>
        <p:spPr>
          <a:xfrm>
            <a:off x="789002" y="2527574"/>
            <a:ext cx="3312368" cy="2448272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5025F8-53EF-4896-AC72-4B77C54A1BDB}"/>
              </a:ext>
            </a:extLst>
          </p:cNvPr>
          <p:cNvSpPr txBox="1"/>
          <p:nvPr/>
        </p:nvSpPr>
        <p:spPr>
          <a:xfrm>
            <a:off x="2157154" y="2167534"/>
            <a:ext cx="72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4451CC1-6F90-452E-9D35-31DA0FDFEE8D}"/>
              </a:ext>
            </a:extLst>
          </p:cNvPr>
          <p:cNvSpPr txBox="1"/>
          <p:nvPr/>
        </p:nvSpPr>
        <p:spPr>
          <a:xfrm>
            <a:off x="68922" y="493932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time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8FD086-FDF8-498C-8154-5B516D88F3D0}"/>
              </a:ext>
            </a:extLst>
          </p:cNvPr>
          <p:cNvSpPr txBox="1"/>
          <p:nvPr/>
        </p:nvSpPr>
        <p:spPr>
          <a:xfrm>
            <a:off x="3923928" y="4939329"/>
            <a:ext cx="56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cost</a:t>
            </a:r>
            <a:endParaRPr lang="de-DE" dirty="0"/>
          </a:p>
        </p:txBody>
      </p:sp>
      <p:sp>
        <p:nvSpPr>
          <p:cNvPr id="9" name="Denkblase: wolkenförmig 8">
            <a:extLst>
              <a:ext uri="{FF2B5EF4-FFF2-40B4-BE49-F238E27FC236}">
                <a16:creationId xmlns:a16="http://schemas.microsoft.com/office/drawing/2014/main" id="{58AAAE19-03CE-4F71-B0B6-3B321209380B}"/>
              </a:ext>
            </a:extLst>
          </p:cNvPr>
          <p:cNvSpPr/>
          <p:nvPr/>
        </p:nvSpPr>
        <p:spPr>
          <a:xfrm>
            <a:off x="1509082" y="3463678"/>
            <a:ext cx="1656184" cy="1368152"/>
          </a:xfrm>
          <a:prstGeom prst="cloudCallout">
            <a:avLst>
              <a:gd name="adj1" fmla="val 10667"/>
              <a:gd name="adj2" fmla="val 3178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BE7AAC-39AA-49AF-99DC-CAB3F8F67644}"/>
              </a:ext>
            </a:extLst>
          </p:cNvPr>
          <p:cNvSpPr txBox="1"/>
          <p:nvPr/>
        </p:nvSpPr>
        <p:spPr>
          <a:xfrm rot="16200000">
            <a:off x="8416315" y="2340366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stable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1808CF8-8E7A-4E37-8F8C-2C1BD7973C00}"/>
              </a:ext>
            </a:extLst>
          </p:cNvPr>
          <p:cNvSpPr txBox="1"/>
          <p:nvPr/>
        </p:nvSpPr>
        <p:spPr>
          <a:xfrm rot="16200000">
            <a:off x="8265466" y="4719984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unstable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56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50A84A5E-C8B4-4E7C-A268-F6BF56AC01E6}"/>
              </a:ext>
            </a:extLst>
          </p:cNvPr>
          <p:cNvSpPr/>
          <p:nvPr/>
        </p:nvSpPr>
        <p:spPr>
          <a:xfrm>
            <a:off x="107504" y="1586953"/>
            <a:ext cx="8856984" cy="18362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BC2F896-50A8-4BE3-813E-F69063428189}"/>
              </a:ext>
            </a:extLst>
          </p:cNvPr>
          <p:cNvSpPr/>
          <p:nvPr/>
        </p:nvSpPr>
        <p:spPr>
          <a:xfrm>
            <a:off x="107504" y="4113076"/>
            <a:ext cx="8856984" cy="18362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EDCA6C-100B-4CB7-8BD8-A75D7EE3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 </a:t>
            </a:r>
            <a:r>
              <a:rPr lang="de-DE" dirty="0" err="1"/>
              <a:t>meets</a:t>
            </a:r>
            <a:r>
              <a:rPr lang="de-DE" dirty="0"/>
              <a:t> Project live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8F554C-75F0-41FC-A8E2-ED38D547F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73CA2019-559A-4125-80E7-A5F625E9E199}"/>
              </a:ext>
            </a:extLst>
          </p:cNvPr>
          <p:cNvSpPr/>
          <p:nvPr/>
        </p:nvSpPr>
        <p:spPr>
          <a:xfrm>
            <a:off x="789002" y="2527574"/>
            <a:ext cx="3312368" cy="2448272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5025F8-53EF-4896-AC72-4B77C54A1BDB}"/>
              </a:ext>
            </a:extLst>
          </p:cNvPr>
          <p:cNvSpPr txBox="1"/>
          <p:nvPr/>
        </p:nvSpPr>
        <p:spPr>
          <a:xfrm>
            <a:off x="2157154" y="2167534"/>
            <a:ext cx="72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4451CC1-6F90-452E-9D35-31DA0FDFEE8D}"/>
              </a:ext>
            </a:extLst>
          </p:cNvPr>
          <p:cNvSpPr txBox="1"/>
          <p:nvPr/>
        </p:nvSpPr>
        <p:spPr>
          <a:xfrm>
            <a:off x="68922" y="493932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time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8FD086-FDF8-498C-8154-5B516D88F3D0}"/>
              </a:ext>
            </a:extLst>
          </p:cNvPr>
          <p:cNvSpPr txBox="1"/>
          <p:nvPr/>
        </p:nvSpPr>
        <p:spPr>
          <a:xfrm>
            <a:off x="3923928" y="4939329"/>
            <a:ext cx="56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cost</a:t>
            </a:r>
            <a:endParaRPr lang="de-DE" dirty="0"/>
          </a:p>
        </p:txBody>
      </p:sp>
      <p:sp>
        <p:nvSpPr>
          <p:cNvPr id="9" name="Denkblase: wolkenförmig 8">
            <a:extLst>
              <a:ext uri="{FF2B5EF4-FFF2-40B4-BE49-F238E27FC236}">
                <a16:creationId xmlns:a16="http://schemas.microsoft.com/office/drawing/2014/main" id="{58AAAE19-03CE-4F71-B0B6-3B321209380B}"/>
              </a:ext>
            </a:extLst>
          </p:cNvPr>
          <p:cNvSpPr/>
          <p:nvPr/>
        </p:nvSpPr>
        <p:spPr>
          <a:xfrm>
            <a:off x="1509082" y="3463678"/>
            <a:ext cx="1656184" cy="1368152"/>
          </a:xfrm>
          <a:prstGeom prst="cloudCallout">
            <a:avLst>
              <a:gd name="adj1" fmla="val 10667"/>
              <a:gd name="adj2" fmla="val 3178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BE7AAC-39AA-49AF-99DC-CAB3F8F67644}"/>
              </a:ext>
            </a:extLst>
          </p:cNvPr>
          <p:cNvSpPr txBox="1"/>
          <p:nvPr/>
        </p:nvSpPr>
        <p:spPr>
          <a:xfrm rot="16200000">
            <a:off x="8416315" y="2340366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stable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1808CF8-8E7A-4E37-8F8C-2C1BD7973C00}"/>
              </a:ext>
            </a:extLst>
          </p:cNvPr>
          <p:cNvSpPr txBox="1"/>
          <p:nvPr/>
        </p:nvSpPr>
        <p:spPr>
          <a:xfrm rot="16200000">
            <a:off x="8265466" y="4719984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unstable</a:t>
            </a:r>
            <a:endParaRPr lang="de-DE" dirty="0"/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0858FFE0-EED5-4256-8A3D-4D4580162A50}"/>
              </a:ext>
            </a:extLst>
          </p:cNvPr>
          <p:cNvSpPr/>
          <p:nvPr/>
        </p:nvSpPr>
        <p:spPr>
          <a:xfrm>
            <a:off x="5037353" y="2522430"/>
            <a:ext cx="3312368" cy="2448272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1AD7B41-DE4C-4037-A8AB-C15D1810830B}"/>
              </a:ext>
            </a:extLst>
          </p:cNvPr>
          <p:cNvSpPr txBox="1"/>
          <p:nvPr/>
        </p:nvSpPr>
        <p:spPr>
          <a:xfrm>
            <a:off x="6405505" y="2162390"/>
            <a:ext cx="72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EB750DB-5631-4C20-9E7F-9EA56DB10770}"/>
              </a:ext>
            </a:extLst>
          </p:cNvPr>
          <p:cNvSpPr txBox="1"/>
          <p:nvPr/>
        </p:nvSpPr>
        <p:spPr>
          <a:xfrm>
            <a:off x="7716110" y="49660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787205D-1198-4479-A28B-34797A0CB475}"/>
              </a:ext>
            </a:extLst>
          </p:cNvPr>
          <p:cNvSpPr txBox="1"/>
          <p:nvPr/>
        </p:nvSpPr>
        <p:spPr>
          <a:xfrm>
            <a:off x="4811075" y="495244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757605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50A84A5E-C8B4-4E7C-A268-F6BF56AC01E6}"/>
              </a:ext>
            </a:extLst>
          </p:cNvPr>
          <p:cNvSpPr/>
          <p:nvPr/>
        </p:nvSpPr>
        <p:spPr>
          <a:xfrm>
            <a:off x="107504" y="1586953"/>
            <a:ext cx="8856984" cy="18362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BC2F896-50A8-4BE3-813E-F69063428189}"/>
              </a:ext>
            </a:extLst>
          </p:cNvPr>
          <p:cNvSpPr/>
          <p:nvPr/>
        </p:nvSpPr>
        <p:spPr>
          <a:xfrm>
            <a:off x="107504" y="4113076"/>
            <a:ext cx="8856984" cy="18362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EDCA6C-100B-4CB7-8BD8-A75D7EE3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 </a:t>
            </a:r>
            <a:r>
              <a:rPr lang="de-DE" dirty="0" err="1"/>
              <a:t>meets</a:t>
            </a:r>
            <a:r>
              <a:rPr lang="de-DE" dirty="0"/>
              <a:t> Project live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8F554C-75F0-41FC-A8E2-ED38D547F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73CA2019-559A-4125-80E7-A5F625E9E199}"/>
              </a:ext>
            </a:extLst>
          </p:cNvPr>
          <p:cNvSpPr/>
          <p:nvPr/>
        </p:nvSpPr>
        <p:spPr>
          <a:xfrm>
            <a:off x="2697405" y="2492896"/>
            <a:ext cx="3312368" cy="2448272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5025F8-53EF-4896-AC72-4B77C54A1BDB}"/>
              </a:ext>
            </a:extLst>
          </p:cNvPr>
          <p:cNvSpPr txBox="1"/>
          <p:nvPr/>
        </p:nvSpPr>
        <p:spPr>
          <a:xfrm>
            <a:off x="4065557" y="2132856"/>
            <a:ext cx="19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Releasable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4451CC1-6F90-452E-9D35-31DA0FDFEE8D}"/>
              </a:ext>
            </a:extLst>
          </p:cNvPr>
          <p:cNvSpPr txBox="1"/>
          <p:nvPr/>
        </p:nvSpPr>
        <p:spPr>
          <a:xfrm>
            <a:off x="1977325" y="490465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8FD086-FDF8-498C-8154-5B516D88F3D0}"/>
              </a:ext>
            </a:extLst>
          </p:cNvPr>
          <p:cNvSpPr txBox="1"/>
          <p:nvPr/>
        </p:nvSpPr>
        <p:spPr>
          <a:xfrm>
            <a:off x="5832331" y="4904651"/>
            <a:ext cx="169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Basic </a:t>
            </a:r>
            <a:r>
              <a:rPr lang="de-DE" dirty="0" err="1"/>
              <a:t>conditions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BE7AAC-39AA-49AF-99DC-CAB3F8F67644}"/>
              </a:ext>
            </a:extLst>
          </p:cNvPr>
          <p:cNvSpPr txBox="1"/>
          <p:nvPr/>
        </p:nvSpPr>
        <p:spPr>
          <a:xfrm rot="16200000">
            <a:off x="8416315" y="2340366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stable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1808CF8-8E7A-4E37-8F8C-2C1BD7973C00}"/>
              </a:ext>
            </a:extLst>
          </p:cNvPr>
          <p:cNvSpPr txBox="1"/>
          <p:nvPr/>
        </p:nvSpPr>
        <p:spPr>
          <a:xfrm rot="16200000">
            <a:off x="8265466" y="4719984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unstable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008CDD7-8353-4E99-9FFA-A12224AC39C6}"/>
              </a:ext>
            </a:extLst>
          </p:cNvPr>
          <p:cNvSpPr txBox="1"/>
          <p:nvPr/>
        </p:nvSpPr>
        <p:spPr>
          <a:xfrm>
            <a:off x="5516772" y="6021288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{Agile </a:t>
            </a:r>
            <a:r>
              <a:rPr lang="de-DE" dirty="0" err="1"/>
              <a:t>triangle</a:t>
            </a:r>
            <a:r>
              <a:rPr lang="de-DE" dirty="0"/>
              <a:t>, Jim Highsmith} </a:t>
            </a:r>
          </a:p>
        </p:txBody>
      </p:sp>
    </p:spTree>
    <p:extLst>
      <p:ext uri="{BB962C8B-B14F-4D97-AF65-F5344CB8AC3E}">
        <p14:creationId xmlns:p14="http://schemas.microsoft.com/office/powerpoint/2010/main" val="737542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50A84A5E-C8B4-4E7C-A268-F6BF56AC01E6}"/>
              </a:ext>
            </a:extLst>
          </p:cNvPr>
          <p:cNvSpPr/>
          <p:nvPr/>
        </p:nvSpPr>
        <p:spPr>
          <a:xfrm>
            <a:off x="107504" y="1586953"/>
            <a:ext cx="8856984" cy="18362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BC2F896-50A8-4BE3-813E-F69063428189}"/>
              </a:ext>
            </a:extLst>
          </p:cNvPr>
          <p:cNvSpPr/>
          <p:nvPr/>
        </p:nvSpPr>
        <p:spPr>
          <a:xfrm>
            <a:off x="107504" y="4113076"/>
            <a:ext cx="8856984" cy="18362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EDCA6C-100B-4CB7-8BD8-A75D7EE3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 </a:t>
            </a:r>
            <a:r>
              <a:rPr lang="de-DE" dirty="0" err="1"/>
              <a:t>meets</a:t>
            </a:r>
            <a:r>
              <a:rPr lang="de-DE" dirty="0"/>
              <a:t> Project live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8F554C-75F0-41FC-A8E2-ED38D547F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73CA2019-559A-4125-80E7-A5F625E9E199}"/>
              </a:ext>
            </a:extLst>
          </p:cNvPr>
          <p:cNvSpPr/>
          <p:nvPr/>
        </p:nvSpPr>
        <p:spPr>
          <a:xfrm>
            <a:off x="1115616" y="2492896"/>
            <a:ext cx="3312368" cy="2448272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5025F8-53EF-4896-AC72-4B77C54A1BDB}"/>
              </a:ext>
            </a:extLst>
          </p:cNvPr>
          <p:cNvSpPr txBox="1"/>
          <p:nvPr/>
        </p:nvSpPr>
        <p:spPr>
          <a:xfrm>
            <a:off x="2483768" y="2132856"/>
            <a:ext cx="72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4451CC1-6F90-452E-9D35-31DA0FDFEE8D}"/>
              </a:ext>
            </a:extLst>
          </p:cNvPr>
          <p:cNvSpPr txBox="1"/>
          <p:nvPr/>
        </p:nvSpPr>
        <p:spPr>
          <a:xfrm>
            <a:off x="395536" y="490465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time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8FD086-FDF8-498C-8154-5B516D88F3D0}"/>
              </a:ext>
            </a:extLst>
          </p:cNvPr>
          <p:cNvSpPr txBox="1"/>
          <p:nvPr/>
        </p:nvSpPr>
        <p:spPr>
          <a:xfrm>
            <a:off x="4250542" y="4904651"/>
            <a:ext cx="56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cost</a:t>
            </a:r>
            <a:endParaRPr lang="de-DE" dirty="0"/>
          </a:p>
        </p:txBody>
      </p:sp>
      <p:sp>
        <p:nvSpPr>
          <p:cNvPr id="9" name="Denkblase: wolkenförmig 8">
            <a:extLst>
              <a:ext uri="{FF2B5EF4-FFF2-40B4-BE49-F238E27FC236}">
                <a16:creationId xmlns:a16="http://schemas.microsoft.com/office/drawing/2014/main" id="{58AAAE19-03CE-4F71-B0B6-3B321209380B}"/>
              </a:ext>
            </a:extLst>
          </p:cNvPr>
          <p:cNvSpPr/>
          <p:nvPr/>
        </p:nvSpPr>
        <p:spPr>
          <a:xfrm>
            <a:off x="1835696" y="3429000"/>
            <a:ext cx="1656184" cy="1368152"/>
          </a:xfrm>
          <a:prstGeom prst="cloudCallout">
            <a:avLst>
              <a:gd name="adj1" fmla="val 10667"/>
              <a:gd name="adj2" fmla="val 3178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D9D6BA0B-438E-4521-A72C-2131FC2E7972}"/>
              </a:ext>
            </a:extLst>
          </p:cNvPr>
          <p:cNvSpPr/>
          <p:nvPr/>
        </p:nvSpPr>
        <p:spPr>
          <a:xfrm flipV="1">
            <a:off x="5148064" y="2502188"/>
            <a:ext cx="3024336" cy="243898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6BC969A-9D46-436A-9B28-40716DC208B6}"/>
              </a:ext>
            </a:extLst>
          </p:cNvPr>
          <p:cNvSpPr txBox="1"/>
          <p:nvPr/>
        </p:nvSpPr>
        <p:spPr>
          <a:xfrm>
            <a:off x="6372200" y="4904689"/>
            <a:ext cx="72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44278D-762D-4179-96DC-FEB7439A6F3E}"/>
              </a:ext>
            </a:extLst>
          </p:cNvPr>
          <p:cNvSpPr txBox="1"/>
          <p:nvPr/>
        </p:nvSpPr>
        <p:spPr>
          <a:xfrm>
            <a:off x="4716018" y="212356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time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8F1FE11-D064-4358-9610-896C46AD0C4C}"/>
              </a:ext>
            </a:extLst>
          </p:cNvPr>
          <p:cNvSpPr txBox="1"/>
          <p:nvPr/>
        </p:nvSpPr>
        <p:spPr>
          <a:xfrm>
            <a:off x="7812360" y="2132856"/>
            <a:ext cx="56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cost</a:t>
            </a:r>
            <a:endParaRPr lang="de-DE" dirty="0"/>
          </a:p>
        </p:txBody>
      </p:sp>
      <p:sp>
        <p:nvSpPr>
          <p:cNvPr id="19" name="Denkblase: wolkenförmig 18">
            <a:extLst>
              <a:ext uri="{FF2B5EF4-FFF2-40B4-BE49-F238E27FC236}">
                <a16:creationId xmlns:a16="http://schemas.microsoft.com/office/drawing/2014/main" id="{549E8E29-27B1-47C1-8E63-B5A963CA52C8}"/>
              </a:ext>
            </a:extLst>
          </p:cNvPr>
          <p:cNvSpPr/>
          <p:nvPr/>
        </p:nvSpPr>
        <p:spPr>
          <a:xfrm>
            <a:off x="5868145" y="2590843"/>
            <a:ext cx="1656184" cy="1368152"/>
          </a:xfrm>
          <a:prstGeom prst="cloudCallout">
            <a:avLst>
              <a:gd name="adj1" fmla="val 10667"/>
              <a:gd name="adj2" fmla="val 3178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BE7AAC-39AA-49AF-99DC-CAB3F8F67644}"/>
              </a:ext>
            </a:extLst>
          </p:cNvPr>
          <p:cNvSpPr txBox="1"/>
          <p:nvPr/>
        </p:nvSpPr>
        <p:spPr>
          <a:xfrm rot="16200000">
            <a:off x="8416315" y="2340366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stable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1808CF8-8E7A-4E37-8F8C-2C1BD7973C00}"/>
              </a:ext>
            </a:extLst>
          </p:cNvPr>
          <p:cNvSpPr txBox="1"/>
          <p:nvPr/>
        </p:nvSpPr>
        <p:spPr>
          <a:xfrm rot="16200000">
            <a:off x="8265466" y="4719984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unstable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7794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50A84A5E-C8B4-4E7C-A268-F6BF56AC01E6}"/>
              </a:ext>
            </a:extLst>
          </p:cNvPr>
          <p:cNvSpPr/>
          <p:nvPr/>
        </p:nvSpPr>
        <p:spPr>
          <a:xfrm>
            <a:off x="107504" y="1586953"/>
            <a:ext cx="8856984" cy="18362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BC2F896-50A8-4BE3-813E-F69063428189}"/>
              </a:ext>
            </a:extLst>
          </p:cNvPr>
          <p:cNvSpPr/>
          <p:nvPr/>
        </p:nvSpPr>
        <p:spPr>
          <a:xfrm>
            <a:off x="107504" y="4113076"/>
            <a:ext cx="8856984" cy="18362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EDCA6C-100B-4CB7-8BD8-A75D7EE3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 </a:t>
            </a:r>
            <a:r>
              <a:rPr lang="de-DE" dirty="0" err="1"/>
              <a:t>meets</a:t>
            </a:r>
            <a:r>
              <a:rPr lang="de-DE" dirty="0"/>
              <a:t> Project live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8F554C-75F0-41FC-A8E2-ED38D547F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73CA2019-559A-4125-80E7-A5F625E9E199}"/>
              </a:ext>
            </a:extLst>
          </p:cNvPr>
          <p:cNvSpPr/>
          <p:nvPr/>
        </p:nvSpPr>
        <p:spPr>
          <a:xfrm>
            <a:off x="1115616" y="2492896"/>
            <a:ext cx="3312368" cy="2448272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5025F8-53EF-4896-AC72-4B77C54A1BDB}"/>
              </a:ext>
            </a:extLst>
          </p:cNvPr>
          <p:cNvSpPr txBox="1"/>
          <p:nvPr/>
        </p:nvSpPr>
        <p:spPr>
          <a:xfrm>
            <a:off x="2483768" y="2132856"/>
            <a:ext cx="72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4451CC1-6F90-452E-9D35-31DA0FDFEE8D}"/>
              </a:ext>
            </a:extLst>
          </p:cNvPr>
          <p:cNvSpPr txBox="1"/>
          <p:nvPr/>
        </p:nvSpPr>
        <p:spPr>
          <a:xfrm>
            <a:off x="395536" y="490465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time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8FD086-FDF8-498C-8154-5B516D88F3D0}"/>
              </a:ext>
            </a:extLst>
          </p:cNvPr>
          <p:cNvSpPr txBox="1"/>
          <p:nvPr/>
        </p:nvSpPr>
        <p:spPr>
          <a:xfrm>
            <a:off x="4250542" y="490465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D9D6BA0B-438E-4521-A72C-2131FC2E7972}"/>
              </a:ext>
            </a:extLst>
          </p:cNvPr>
          <p:cNvSpPr/>
          <p:nvPr/>
        </p:nvSpPr>
        <p:spPr>
          <a:xfrm flipV="1">
            <a:off x="5148064" y="2502188"/>
            <a:ext cx="3024336" cy="2438980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6BC969A-9D46-436A-9B28-40716DC208B6}"/>
              </a:ext>
            </a:extLst>
          </p:cNvPr>
          <p:cNvSpPr txBox="1"/>
          <p:nvPr/>
        </p:nvSpPr>
        <p:spPr>
          <a:xfrm>
            <a:off x="6372200" y="4904689"/>
            <a:ext cx="72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44278D-762D-4179-96DC-FEB7439A6F3E}"/>
              </a:ext>
            </a:extLst>
          </p:cNvPr>
          <p:cNvSpPr txBox="1"/>
          <p:nvPr/>
        </p:nvSpPr>
        <p:spPr>
          <a:xfrm>
            <a:off x="4716018" y="212356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time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8F1FE11-D064-4358-9610-896C46AD0C4C}"/>
              </a:ext>
            </a:extLst>
          </p:cNvPr>
          <p:cNvSpPr txBox="1"/>
          <p:nvPr/>
        </p:nvSpPr>
        <p:spPr>
          <a:xfrm>
            <a:off x="7812360" y="213285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BE7AAC-39AA-49AF-99DC-CAB3F8F67644}"/>
              </a:ext>
            </a:extLst>
          </p:cNvPr>
          <p:cNvSpPr txBox="1"/>
          <p:nvPr/>
        </p:nvSpPr>
        <p:spPr>
          <a:xfrm rot="16200000">
            <a:off x="8416315" y="2340366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stable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1808CF8-8E7A-4E37-8F8C-2C1BD7973C00}"/>
              </a:ext>
            </a:extLst>
          </p:cNvPr>
          <p:cNvSpPr txBox="1"/>
          <p:nvPr/>
        </p:nvSpPr>
        <p:spPr>
          <a:xfrm rot="16200000">
            <a:off x="8265466" y="4719984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unstable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C20C1B-372D-4D56-B6FC-D2BD842B218B}"/>
              </a:ext>
            </a:extLst>
          </p:cNvPr>
          <p:cNvSpPr txBox="1"/>
          <p:nvPr/>
        </p:nvSpPr>
        <p:spPr>
          <a:xfrm>
            <a:off x="5832981" y="6065634"/>
            <a:ext cx="180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Typical</a:t>
            </a:r>
            <a:r>
              <a:rPr lang="de-DE" dirty="0"/>
              <a:t> agile </a:t>
            </a:r>
            <a:r>
              <a:rPr lang="de-DE" dirty="0" err="1"/>
              <a:t>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12193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F3FB9-882A-4100-8F71-3513A289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Verification</a:t>
            </a:r>
            <a:r>
              <a:rPr lang="de-DE" dirty="0"/>
              <a:t> and Validation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245AA4-35D4-4EC5-96BA-7321B9CED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Verification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088DEA-0A78-4E47-9CFC-0A0B5B226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118221"/>
          </a:xfrm>
        </p:spPr>
        <p:txBody>
          <a:bodyPr/>
          <a:lstStyle/>
          <a:p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artifact</a:t>
            </a:r>
            <a:r>
              <a:rPr lang="de-DE" dirty="0"/>
              <a:t> (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) </a:t>
            </a:r>
            <a:r>
              <a:rPr lang="de-DE" dirty="0" err="1"/>
              <a:t>establishes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creation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6716A2D-2FA3-4372-8380-3B877A63A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Validation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FC1193D-CE2D-47EC-8E5F-D564BE3BD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118221"/>
          </a:xfrm>
        </p:spPr>
        <p:txBody>
          <a:bodyPr/>
          <a:lstStyle/>
          <a:p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meets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expectation</a:t>
            </a:r>
            <a:r>
              <a:rPr lang="de-DE" dirty="0"/>
              <a:t>(s)</a:t>
            </a:r>
          </a:p>
          <a:p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meets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attended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5AAEA87-A683-40CC-A532-073A364218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7173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F3FB9-882A-4100-8F71-3513A289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Verification</a:t>
            </a:r>
            <a:r>
              <a:rPr lang="de-DE" dirty="0"/>
              <a:t> and Validation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245AA4-35D4-4EC5-96BA-7321B9CED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Verification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088DEA-0A78-4E47-9CFC-0A0B5B226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118221"/>
          </a:xfrm>
        </p:spPr>
        <p:txBody>
          <a:bodyPr/>
          <a:lstStyle/>
          <a:p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artifact</a:t>
            </a:r>
            <a:r>
              <a:rPr lang="de-DE" dirty="0"/>
              <a:t> (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) </a:t>
            </a:r>
            <a:r>
              <a:rPr lang="de-DE" dirty="0" err="1"/>
              <a:t>establishes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creation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6716A2D-2FA3-4372-8380-3B877A63A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Validation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FC1193D-CE2D-47EC-8E5F-D564BE3BD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118221"/>
          </a:xfrm>
        </p:spPr>
        <p:txBody>
          <a:bodyPr/>
          <a:lstStyle/>
          <a:p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meets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expectation</a:t>
            </a:r>
            <a:r>
              <a:rPr lang="de-DE" dirty="0"/>
              <a:t>(s)</a:t>
            </a:r>
          </a:p>
          <a:p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meets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attended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5AAEA87-A683-40CC-A532-073A364218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68B10FF0-7EB8-4609-AE2F-E28BBC5E3297}"/>
              </a:ext>
            </a:extLst>
          </p:cNvPr>
          <p:cNvSpPr/>
          <p:nvPr/>
        </p:nvSpPr>
        <p:spPr>
          <a:xfrm>
            <a:off x="467544" y="4314775"/>
            <a:ext cx="3240360" cy="2016224"/>
          </a:xfrm>
          <a:prstGeom prst="donut">
            <a:avLst>
              <a:gd name="adj" fmla="val 10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Kreis: nicht ausgefüllt 9">
            <a:extLst>
              <a:ext uri="{FF2B5EF4-FFF2-40B4-BE49-F238E27FC236}">
                <a16:creationId xmlns:a16="http://schemas.microsoft.com/office/drawing/2014/main" id="{6F8475E0-44C6-4972-BE86-AB4F07520076}"/>
              </a:ext>
            </a:extLst>
          </p:cNvPr>
          <p:cNvSpPr/>
          <p:nvPr/>
        </p:nvSpPr>
        <p:spPr>
          <a:xfrm>
            <a:off x="4652947" y="4149080"/>
            <a:ext cx="3240360" cy="2016224"/>
          </a:xfrm>
          <a:prstGeom prst="donut">
            <a:avLst>
              <a:gd name="adj" fmla="val 10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9A6389B-55F9-415B-969A-C4CACBF9EFE0}"/>
              </a:ext>
            </a:extLst>
          </p:cNvPr>
          <p:cNvSpPr txBox="1"/>
          <p:nvPr/>
        </p:nvSpPr>
        <p:spPr>
          <a:xfrm rot="20551124">
            <a:off x="5436096" y="4834026"/>
            <a:ext cx="1892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Focused</a:t>
            </a:r>
            <a:r>
              <a:rPr lang="de-DE" dirty="0"/>
              <a:t> on: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(final) </a:t>
            </a:r>
            <a:r>
              <a:rPr lang="de-DE" dirty="0" err="1"/>
              <a:t>product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E967E1B-EA58-4041-AD23-8E3F0F5C8387}"/>
              </a:ext>
            </a:extLst>
          </p:cNvPr>
          <p:cNvSpPr txBox="1"/>
          <p:nvPr/>
        </p:nvSpPr>
        <p:spPr>
          <a:xfrm rot="20551124">
            <a:off x="1288373" y="4778511"/>
            <a:ext cx="1798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Focused</a:t>
            </a:r>
            <a:r>
              <a:rPr lang="de-DE" dirty="0"/>
              <a:t> on: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2216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E3CAE-8165-4790-9F9F-F0CA1D3B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QA: Quality Assurance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FB8F03-3D6A-44EB-B5B2-5E941DBDE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objectives</a:t>
            </a:r>
            <a:endParaRPr lang="de-DE" dirty="0"/>
          </a:p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meeting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objectives</a:t>
            </a:r>
            <a:endParaRPr lang="de-DE" dirty="0"/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63F0B5-659C-42BF-9314-E5E2B4D464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05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40DDCAA-A25B-4E38-A8C0-41A43D76508A}"/>
              </a:ext>
            </a:extLst>
          </p:cNvPr>
          <p:cNvSpPr txBox="1"/>
          <p:nvPr/>
        </p:nvSpPr>
        <p:spPr>
          <a:xfrm>
            <a:off x="395536" y="404664"/>
            <a:ext cx="534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 after a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software</a:t>
            </a:r>
            <a:r>
              <a:rPr lang="de-DE" dirty="0"/>
              <a:t> release …</a:t>
            </a:r>
          </a:p>
        </p:txBody>
      </p:sp>
      <p:sp>
        <p:nvSpPr>
          <p:cNvPr id="3" name="Sprechblase: oval 2">
            <a:extLst>
              <a:ext uri="{FF2B5EF4-FFF2-40B4-BE49-F238E27FC236}">
                <a16:creationId xmlns:a16="http://schemas.microsoft.com/office/drawing/2014/main" id="{139C2980-0E04-4E4E-9C0C-BDFAF24C5BDE}"/>
              </a:ext>
            </a:extLst>
          </p:cNvPr>
          <p:cNvSpPr/>
          <p:nvPr/>
        </p:nvSpPr>
        <p:spPr>
          <a:xfrm>
            <a:off x="683568" y="1124744"/>
            <a:ext cx="7488832" cy="2520280"/>
          </a:xfrm>
          <a:prstGeom prst="wedgeEllipseCallout">
            <a:avLst>
              <a:gd name="adj1" fmla="val -58953"/>
              <a:gd name="adj2" fmla="val 541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Oh </a:t>
            </a:r>
            <a:r>
              <a:rPr lang="de-DE" dirty="0" err="1"/>
              <a:t>oh</a:t>
            </a:r>
            <a:r>
              <a:rPr lang="de-DE" dirty="0"/>
              <a:t> …</a:t>
            </a:r>
          </a:p>
          <a:p>
            <a:pPr algn="ctr"/>
            <a:endParaRPr lang="de-DE" dirty="0"/>
          </a:p>
          <a:p>
            <a:pPr algn="ctr"/>
            <a:r>
              <a:rPr lang="de-DE" dirty="0" err="1"/>
              <a:t>Now</a:t>
            </a:r>
            <a:r>
              <a:rPr lang="de-DE" dirty="0"/>
              <a:t>,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20 </a:t>
            </a:r>
            <a:r>
              <a:rPr lang="de-DE" dirty="0" err="1"/>
              <a:t>tests</a:t>
            </a:r>
            <a:r>
              <a:rPr lang="de-DE" dirty="0"/>
              <a:t> will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, and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4" name="Sprechblase: oval 3">
            <a:extLst>
              <a:ext uri="{FF2B5EF4-FFF2-40B4-BE49-F238E27FC236}">
                <a16:creationId xmlns:a16="http://schemas.microsoft.com/office/drawing/2014/main" id="{0B18B832-BA81-40E9-B25D-385228B68D2A}"/>
              </a:ext>
            </a:extLst>
          </p:cNvPr>
          <p:cNvSpPr/>
          <p:nvPr/>
        </p:nvSpPr>
        <p:spPr>
          <a:xfrm>
            <a:off x="1187624" y="4581128"/>
            <a:ext cx="7488832" cy="1656184"/>
          </a:xfrm>
          <a:prstGeom prst="wedgeEllipseCallout">
            <a:avLst>
              <a:gd name="adj1" fmla="val 56129"/>
              <a:gd name="adj2" fmla="val 5517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???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3F6C2-D136-43EA-ACCA-CECC66755D34}"/>
              </a:ext>
            </a:extLst>
          </p:cNvPr>
          <p:cNvSpPr txBox="1"/>
          <p:nvPr/>
        </p:nvSpPr>
        <p:spPr>
          <a:xfrm>
            <a:off x="2771800" y="414908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 </a:t>
            </a:r>
            <a:r>
              <a:rPr lang="de-DE" dirty="0" err="1"/>
              <a:t>answer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57895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5000">
        <p15:prstTrans prst="drape"/>
      </p:transition>
    </mc:Choice>
    <mc:Fallback xmlns="">
      <p:transition spd="slow" advClick="0" advTm="1500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64FDD-95C9-4666-95E7-F14B809C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Term: Quality </a:t>
            </a:r>
            <a:r>
              <a:rPr lang="de-DE" dirty="0" err="1"/>
              <a:t>assurance</a:t>
            </a:r>
            <a:r>
              <a:rPr lang="de-DE" dirty="0"/>
              <a:t> (QA)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B4DC8E-2210-486F-8E2E-985DA62AB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1944216"/>
          </a:xfrm>
        </p:spPr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guards</a:t>
            </a:r>
            <a:endParaRPr lang="de-DE" dirty="0"/>
          </a:p>
          <a:p>
            <a:pPr lvl="1"/>
            <a:r>
              <a:rPr lang="de-DE" dirty="0" err="1"/>
              <a:t>Ensure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meets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guards</a:t>
            </a:r>
            <a:endParaRPr lang="de-DE" dirty="0"/>
          </a:p>
          <a:p>
            <a:pPr lvl="1"/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lifecycle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99C0BC-C638-49F7-B896-2944FCF3DF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3640D68-D971-4026-B97C-77B6CD8E8BB6}"/>
              </a:ext>
            </a:extLst>
          </p:cNvPr>
          <p:cNvSpPr/>
          <p:nvPr/>
        </p:nvSpPr>
        <p:spPr>
          <a:xfrm>
            <a:off x="395536" y="1592908"/>
            <a:ext cx="2160240" cy="79208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Activities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40267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6A4CDAC-849B-44C6-9EDF-4962CE36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Testscope</a:t>
            </a:r>
            <a:r>
              <a:rPr lang="de-DE" dirty="0"/>
              <a:t>: Unit-Test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8A90E09-FBD1-4902-8ADD-A3BA39DE4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2A9FBE-5B7A-454F-A224-7F86B51DEBAB}"/>
              </a:ext>
            </a:extLst>
          </p:cNvPr>
          <p:cNvSpPr/>
          <p:nvPr/>
        </p:nvSpPr>
        <p:spPr>
          <a:xfrm>
            <a:off x="2195736" y="2472476"/>
            <a:ext cx="3888432" cy="2160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Magnetplattenspeicher 7">
            <a:extLst>
              <a:ext uri="{FF2B5EF4-FFF2-40B4-BE49-F238E27FC236}">
                <a16:creationId xmlns:a16="http://schemas.microsoft.com/office/drawing/2014/main" id="{B843FA1B-94AB-4484-81CB-84E82055AF11}"/>
              </a:ext>
            </a:extLst>
          </p:cNvPr>
          <p:cNvSpPr/>
          <p:nvPr/>
        </p:nvSpPr>
        <p:spPr>
          <a:xfrm>
            <a:off x="3491880" y="5136772"/>
            <a:ext cx="2354560" cy="10446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857156F-6931-41B5-9F5A-AB68E10401F2}"/>
              </a:ext>
            </a:extLst>
          </p:cNvPr>
          <p:cNvSpPr/>
          <p:nvPr/>
        </p:nvSpPr>
        <p:spPr>
          <a:xfrm>
            <a:off x="2555776" y="2652496"/>
            <a:ext cx="113805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Class1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37527D2-C825-4CE8-97C3-F6846C6C68A1}"/>
              </a:ext>
            </a:extLst>
          </p:cNvPr>
          <p:cNvSpPr/>
          <p:nvPr/>
        </p:nvSpPr>
        <p:spPr>
          <a:xfrm>
            <a:off x="6660232" y="3140968"/>
            <a:ext cx="2304256" cy="15121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6D9015B-747B-46FA-ACBC-634F9476DF58}"/>
              </a:ext>
            </a:extLst>
          </p:cNvPr>
          <p:cNvCxnSpPr/>
          <p:nvPr/>
        </p:nvCxnSpPr>
        <p:spPr>
          <a:xfrm>
            <a:off x="6084168" y="4200668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41D2855-EAA4-406C-9B93-BF7FD182A494}"/>
              </a:ext>
            </a:extLst>
          </p:cNvPr>
          <p:cNvCxnSpPr/>
          <p:nvPr/>
        </p:nvCxnSpPr>
        <p:spPr>
          <a:xfrm>
            <a:off x="4860032" y="463271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9DEE1A9-5F5E-4F94-811A-867BE37AE25E}"/>
              </a:ext>
            </a:extLst>
          </p:cNvPr>
          <p:cNvSpPr/>
          <p:nvPr/>
        </p:nvSpPr>
        <p:spPr>
          <a:xfrm>
            <a:off x="4642763" y="2960948"/>
            <a:ext cx="113805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Class2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618276F-88AE-4EB9-B362-7F80CA19E706}"/>
              </a:ext>
            </a:extLst>
          </p:cNvPr>
          <p:cNvSpPr/>
          <p:nvPr/>
        </p:nvSpPr>
        <p:spPr>
          <a:xfrm>
            <a:off x="2771800" y="3516592"/>
            <a:ext cx="1944216" cy="9721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Class2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dosomething</a:t>
            </a:r>
            <a:r>
              <a:rPr lang="de-DE" dirty="0"/>
              <a:t>()</a:t>
            </a:r>
          </a:p>
        </p:txBody>
      </p:sp>
      <p:pic>
        <p:nvPicPr>
          <p:cNvPr id="1026" name="Picture 2" descr="https://www.aquaristika.de/images/product_images/popup_images/Pipette_42.jpg">
            <a:extLst>
              <a:ext uri="{FF2B5EF4-FFF2-40B4-BE49-F238E27FC236}">
                <a16:creationId xmlns:a16="http://schemas.microsoft.com/office/drawing/2014/main" id="{8E99B70A-8893-47DE-A640-B026F93D1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27" y="255675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26EBE7F5-F42B-4EBB-B019-20960FCBBB10}"/>
              </a:ext>
            </a:extLst>
          </p:cNvPr>
          <p:cNvSpPr/>
          <p:nvPr/>
        </p:nvSpPr>
        <p:spPr>
          <a:xfrm>
            <a:off x="212244" y="1546663"/>
            <a:ext cx="1479436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EEF21E7-3926-4936-81AF-1F8E8E92F036}"/>
              </a:ext>
            </a:extLst>
          </p:cNvPr>
          <p:cNvSpPr txBox="1"/>
          <p:nvPr/>
        </p:nvSpPr>
        <p:spPr>
          <a:xfrm>
            <a:off x="1904075" y="1599088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Tests a </a:t>
            </a:r>
            <a:r>
              <a:rPr lang="de-DE" dirty="0" err="1"/>
              <a:t>module</a:t>
            </a:r>
            <a:r>
              <a:rPr lang="de-DE" dirty="0"/>
              <a:t>/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methode</a:t>
            </a:r>
            <a:r>
              <a:rPr lang="de-DE" dirty="0"/>
              <a:t>/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973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6A4CDAC-849B-44C6-9EDF-4962CE36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Testscope</a:t>
            </a:r>
            <a:r>
              <a:rPr lang="de-DE" dirty="0"/>
              <a:t>: </a:t>
            </a:r>
            <a:r>
              <a:rPr lang="de-DE" dirty="0" err="1"/>
              <a:t>Integrationtest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8A90E09-FBD1-4902-8ADD-A3BA39DE4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2A9FBE-5B7A-454F-A224-7F86B51DEBAB}"/>
              </a:ext>
            </a:extLst>
          </p:cNvPr>
          <p:cNvSpPr/>
          <p:nvPr/>
        </p:nvSpPr>
        <p:spPr>
          <a:xfrm>
            <a:off x="2195736" y="2472476"/>
            <a:ext cx="3888432" cy="2160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Magnetplattenspeicher 7">
            <a:extLst>
              <a:ext uri="{FF2B5EF4-FFF2-40B4-BE49-F238E27FC236}">
                <a16:creationId xmlns:a16="http://schemas.microsoft.com/office/drawing/2014/main" id="{B843FA1B-94AB-4484-81CB-84E82055AF11}"/>
              </a:ext>
            </a:extLst>
          </p:cNvPr>
          <p:cNvSpPr/>
          <p:nvPr/>
        </p:nvSpPr>
        <p:spPr>
          <a:xfrm>
            <a:off x="3491880" y="5136772"/>
            <a:ext cx="2354560" cy="10446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857156F-6931-41B5-9F5A-AB68E10401F2}"/>
              </a:ext>
            </a:extLst>
          </p:cNvPr>
          <p:cNvSpPr/>
          <p:nvPr/>
        </p:nvSpPr>
        <p:spPr>
          <a:xfrm>
            <a:off x="2555776" y="2652496"/>
            <a:ext cx="113805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Class1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37527D2-C825-4CE8-97C3-F6846C6C68A1}"/>
              </a:ext>
            </a:extLst>
          </p:cNvPr>
          <p:cNvSpPr/>
          <p:nvPr/>
        </p:nvSpPr>
        <p:spPr>
          <a:xfrm>
            <a:off x="6660232" y="3140968"/>
            <a:ext cx="2304256" cy="15121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6D9015B-747B-46FA-ACBC-634F9476DF58}"/>
              </a:ext>
            </a:extLst>
          </p:cNvPr>
          <p:cNvCxnSpPr/>
          <p:nvPr/>
        </p:nvCxnSpPr>
        <p:spPr>
          <a:xfrm>
            <a:off x="6084168" y="4200668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41D2855-EAA4-406C-9B93-BF7FD182A494}"/>
              </a:ext>
            </a:extLst>
          </p:cNvPr>
          <p:cNvCxnSpPr/>
          <p:nvPr/>
        </p:nvCxnSpPr>
        <p:spPr>
          <a:xfrm>
            <a:off x="4860032" y="463271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9DEE1A9-5F5E-4F94-811A-867BE37AE25E}"/>
              </a:ext>
            </a:extLst>
          </p:cNvPr>
          <p:cNvSpPr/>
          <p:nvPr/>
        </p:nvSpPr>
        <p:spPr>
          <a:xfrm>
            <a:off x="4642763" y="2960948"/>
            <a:ext cx="113805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Class2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618276F-88AE-4EB9-B362-7F80CA19E706}"/>
              </a:ext>
            </a:extLst>
          </p:cNvPr>
          <p:cNvSpPr/>
          <p:nvPr/>
        </p:nvSpPr>
        <p:spPr>
          <a:xfrm>
            <a:off x="2771800" y="3516592"/>
            <a:ext cx="1944216" cy="9721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Class2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dosomething</a:t>
            </a:r>
            <a:r>
              <a:rPr lang="de-DE" dirty="0"/>
              <a:t>()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26EBE7F5-F42B-4EBB-B019-20960FCBBB10}"/>
              </a:ext>
            </a:extLst>
          </p:cNvPr>
          <p:cNvSpPr/>
          <p:nvPr/>
        </p:nvSpPr>
        <p:spPr>
          <a:xfrm>
            <a:off x="212244" y="1546663"/>
            <a:ext cx="1479436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EEF21E7-3926-4936-81AF-1F8E8E92F036}"/>
              </a:ext>
            </a:extLst>
          </p:cNvPr>
          <p:cNvSpPr txBox="1"/>
          <p:nvPr/>
        </p:nvSpPr>
        <p:spPr>
          <a:xfrm>
            <a:off x="1904075" y="1599088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Tests a </a:t>
            </a:r>
            <a:r>
              <a:rPr lang="de-DE" dirty="0" err="1"/>
              <a:t>subsystem</a:t>
            </a:r>
            <a:endParaRPr lang="de-DE" dirty="0"/>
          </a:p>
        </p:txBody>
      </p:sp>
      <p:pic>
        <p:nvPicPr>
          <p:cNvPr id="19" name="Picture 2" descr="https://www.aquaristika.de/images/product_images/popup_images/Pipette_42.jpg">
            <a:extLst>
              <a:ext uri="{FF2B5EF4-FFF2-40B4-BE49-F238E27FC236}">
                <a16:creationId xmlns:a16="http://schemas.microsoft.com/office/drawing/2014/main" id="{7899806E-E44C-4041-9C61-CDFF7B808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66297">
            <a:off x="3494128" y="1278876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1107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6A4CDAC-849B-44C6-9EDF-4962CE36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Testscope</a:t>
            </a:r>
            <a:r>
              <a:rPr lang="de-DE" dirty="0"/>
              <a:t>: </a:t>
            </a:r>
            <a:r>
              <a:rPr lang="de-DE" dirty="0" err="1"/>
              <a:t>Integrationtest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8A90E09-FBD1-4902-8ADD-A3BA39DE4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2A9FBE-5B7A-454F-A224-7F86B51DEBAB}"/>
              </a:ext>
            </a:extLst>
          </p:cNvPr>
          <p:cNvSpPr/>
          <p:nvPr/>
        </p:nvSpPr>
        <p:spPr>
          <a:xfrm>
            <a:off x="2195736" y="2472476"/>
            <a:ext cx="3888432" cy="2160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Magnetplattenspeicher 7">
            <a:extLst>
              <a:ext uri="{FF2B5EF4-FFF2-40B4-BE49-F238E27FC236}">
                <a16:creationId xmlns:a16="http://schemas.microsoft.com/office/drawing/2014/main" id="{B843FA1B-94AB-4484-81CB-84E82055AF11}"/>
              </a:ext>
            </a:extLst>
          </p:cNvPr>
          <p:cNvSpPr/>
          <p:nvPr/>
        </p:nvSpPr>
        <p:spPr>
          <a:xfrm>
            <a:off x="3491880" y="5136772"/>
            <a:ext cx="2354560" cy="10446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857156F-6931-41B5-9F5A-AB68E10401F2}"/>
              </a:ext>
            </a:extLst>
          </p:cNvPr>
          <p:cNvSpPr/>
          <p:nvPr/>
        </p:nvSpPr>
        <p:spPr>
          <a:xfrm>
            <a:off x="2555776" y="2652496"/>
            <a:ext cx="113805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Class1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37527D2-C825-4CE8-97C3-F6846C6C68A1}"/>
              </a:ext>
            </a:extLst>
          </p:cNvPr>
          <p:cNvSpPr/>
          <p:nvPr/>
        </p:nvSpPr>
        <p:spPr>
          <a:xfrm>
            <a:off x="6660232" y="3140968"/>
            <a:ext cx="2304256" cy="15121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6D9015B-747B-46FA-ACBC-634F9476DF58}"/>
              </a:ext>
            </a:extLst>
          </p:cNvPr>
          <p:cNvCxnSpPr/>
          <p:nvPr/>
        </p:nvCxnSpPr>
        <p:spPr>
          <a:xfrm>
            <a:off x="6084168" y="4200668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41D2855-EAA4-406C-9B93-BF7FD182A494}"/>
              </a:ext>
            </a:extLst>
          </p:cNvPr>
          <p:cNvCxnSpPr/>
          <p:nvPr/>
        </p:nvCxnSpPr>
        <p:spPr>
          <a:xfrm>
            <a:off x="4860032" y="463271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9DEE1A9-5F5E-4F94-811A-867BE37AE25E}"/>
              </a:ext>
            </a:extLst>
          </p:cNvPr>
          <p:cNvSpPr/>
          <p:nvPr/>
        </p:nvSpPr>
        <p:spPr>
          <a:xfrm>
            <a:off x="4642763" y="2960948"/>
            <a:ext cx="113805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Class2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618276F-88AE-4EB9-B362-7F80CA19E706}"/>
              </a:ext>
            </a:extLst>
          </p:cNvPr>
          <p:cNvSpPr/>
          <p:nvPr/>
        </p:nvSpPr>
        <p:spPr>
          <a:xfrm>
            <a:off x="2771800" y="3516592"/>
            <a:ext cx="1944216" cy="9721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Class2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dosomething</a:t>
            </a:r>
            <a:r>
              <a:rPr lang="de-DE" dirty="0"/>
              <a:t>()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26EBE7F5-F42B-4EBB-B019-20960FCBBB10}"/>
              </a:ext>
            </a:extLst>
          </p:cNvPr>
          <p:cNvSpPr/>
          <p:nvPr/>
        </p:nvSpPr>
        <p:spPr>
          <a:xfrm>
            <a:off x="212244" y="1546663"/>
            <a:ext cx="1479436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EEF21E7-3926-4936-81AF-1F8E8E92F036}"/>
              </a:ext>
            </a:extLst>
          </p:cNvPr>
          <p:cNvSpPr txBox="1"/>
          <p:nvPr/>
        </p:nvSpPr>
        <p:spPr>
          <a:xfrm>
            <a:off x="1904075" y="1599088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Tests a </a:t>
            </a:r>
            <a:r>
              <a:rPr lang="de-DE" dirty="0" err="1"/>
              <a:t>subsystem</a:t>
            </a:r>
            <a:endParaRPr lang="de-DE" dirty="0"/>
          </a:p>
        </p:txBody>
      </p:sp>
      <p:pic>
        <p:nvPicPr>
          <p:cNvPr id="19" name="Picture 2" descr="https://www.aquaristika.de/images/product_images/popup_images/Pipette_42.jpg">
            <a:extLst>
              <a:ext uri="{FF2B5EF4-FFF2-40B4-BE49-F238E27FC236}">
                <a16:creationId xmlns:a16="http://schemas.microsoft.com/office/drawing/2014/main" id="{7899806E-E44C-4041-9C61-CDFF7B808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66297">
            <a:off x="3494128" y="1278876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00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6A4CDAC-849B-44C6-9EDF-4962CE36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Testscope</a:t>
            </a:r>
            <a:r>
              <a:rPr lang="de-DE" dirty="0"/>
              <a:t>: Systemtest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8A90E09-FBD1-4902-8ADD-A3BA39DE4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2A9FBE-5B7A-454F-A224-7F86B51DEBAB}"/>
              </a:ext>
            </a:extLst>
          </p:cNvPr>
          <p:cNvSpPr/>
          <p:nvPr/>
        </p:nvSpPr>
        <p:spPr>
          <a:xfrm>
            <a:off x="2195736" y="2472476"/>
            <a:ext cx="3888432" cy="2160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Magnetplattenspeicher 7">
            <a:extLst>
              <a:ext uri="{FF2B5EF4-FFF2-40B4-BE49-F238E27FC236}">
                <a16:creationId xmlns:a16="http://schemas.microsoft.com/office/drawing/2014/main" id="{B843FA1B-94AB-4484-81CB-84E82055AF11}"/>
              </a:ext>
            </a:extLst>
          </p:cNvPr>
          <p:cNvSpPr/>
          <p:nvPr/>
        </p:nvSpPr>
        <p:spPr>
          <a:xfrm>
            <a:off x="3491880" y="5136772"/>
            <a:ext cx="2354560" cy="10446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857156F-6931-41B5-9F5A-AB68E10401F2}"/>
              </a:ext>
            </a:extLst>
          </p:cNvPr>
          <p:cNvSpPr/>
          <p:nvPr/>
        </p:nvSpPr>
        <p:spPr>
          <a:xfrm>
            <a:off x="2555776" y="2652496"/>
            <a:ext cx="113805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Class1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37527D2-C825-4CE8-97C3-F6846C6C68A1}"/>
              </a:ext>
            </a:extLst>
          </p:cNvPr>
          <p:cNvSpPr/>
          <p:nvPr/>
        </p:nvSpPr>
        <p:spPr>
          <a:xfrm>
            <a:off x="6660232" y="3140968"/>
            <a:ext cx="2304256" cy="15121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6D9015B-747B-46FA-ACBC-634F9476DF58}"/>
              </a:ext>
            </a:extLst>
          </p:cNvPr>
          <p:cNvCxnSpPr/>
          <p:nvPr/>
        </p:nvCxnSpPr>
        <p:spPr>
          <a:xfrm>
            <a:off x="6084168" y="4200668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41D2855-EAA4-406C-9B93-BF7FD182A494}"/>
              </a:ext>
            </a:extLst>
          </p:cNvPr>
          <p:cNvCxnSpPr/>
          <p:nvPr/>
        </p:nvCxnSpPr>
        <p:spPr>
          <a:xfrm>
            <a:off x="4860032" y="463271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9DEE1A9-5F5E-4F94-811A-867BE37AE25E}"/>
              </a:ext>
            </a:extLst>
          </p:cNvPr>
          <p:cNvSpPr/>
          <p:nvPr/>
        </p:nvSpPr>
        <p:spPr>
          <a:xfrm>
            <a:off x="4642763" y="2960948"/>
            <a:ext cx="113805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Class2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618276F-88AE-4EB9-B362-7F80CA19E706}"/>
              </a:ext>
            </a:extLst>
          </p:cNvPr>
          <p:cNvSpPr/>
          <p:nvPr/>
        </p:nvSpPr>
        <p:spPr>
          <a:xfrm>
            <a:off x="2771800" y="3516592"/>
            <a:ext cx="1944216" cy="9721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Class2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dosomething</a:t>
            </a:r>
            <a:r>
              <a:rPr lang="de-DE" dirty="0"/>
              <a:t>()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26EBE7F5-F42B-4EBB-B019-20960FCBBB10}"/>
              </a:ext>
            </a:extLst>
          </p:cNvPr>
          <p:cNvSpPr/>
          <p:nvPr/>
        </p:nvSpPr>
        <p:spPr>
          <a:xfrm>
            <a:off x="212244" y="1546663"/>
            <a:ext cx="1479436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EEF21E7-3926-4936-81AF-1F8E8E92F036}"/>
              </a:ext>
            </a:extLst>
          </p:cNvPr>
          <p:cNvSpPr txBox="1"/>
          <p:nvPr/>
        </p:nvSpPr>
        <p:spPr>
          <a:xfrm>
            <a:off x="1904075" y="1599088"/>
            <a:ext cx="5279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Tests an 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parameterized</a:t>
            </a:r>
            <a:br>
              <a:rPr lang="de-DE" dirty="0"/>
            </a:b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and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characteristics</a:t>
            </a:r>
            <a:endParaRPr lang="de-DE" dirty="0"/>
          </a:p>
        </p:txBody>
      </p:sp>
      <p:pic>
        <p:nvPicPr>
          <p:cNvPr id="19" name="Picture 2" descr="https://www.aquaristika.de/images/product_images/popup_images/Pipette_42.jpg">
            <a:extLst>
              <a:ext uri="{FF2B5EF4-FFF2-40B4-BE49-F238E27FC236}">
                <a16:creationId xmlns:a16="http://schemas.microsoft.com/office/drawing/2014/main" id="{7899806E-E44C-4041-9C61-CDFF7B808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66297">
            <a:off x="6307974" y="812205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3953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777E0-EC8A-4221-878A-0C0B63AC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Impact </a:t>
            </a:r>
            <a:r>
              <a:rPr lang="de-DE" dirty="0" err="1"/>
              <a:t>for</a:t>
            </a:r>
            <a:r>
              <a:rPr lang="de-DE" dirty="0"/>
              <a:t> test-level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2CA673-57ED-48F9-833B-2F6764E58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1329011"/>
          </a:xfrm>
        </p:spPr>
        <p:txBody>
          <a:bodyPr/>
          <a:lstStyle/>
          <a:p>
            <a:r>
              <a:rPr lang="de-DE" dirty="0"/>
              <a:t>Start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early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D47508-43D0-4661-93C2-EB6E0C266E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6530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777E0-EC8A-4221-878A-0C0B63AC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2CA673-57ED-48F9-833B-2F6764E58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1329011"/>
          </a:xfrm>
        </p:spPr>
        <p:txBody>
          <a:bodyPr/>
          <a:lstStyle/>
          <a:p>
            <a:r>
              <a:rPr lang="de-DE" dirty="0"/>
              <a:t>Start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early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D47508-43D0-4661-93C2-EB6E0C266E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61EB888D-B506-43C2-A343-6764328B6055}"/>
              </a:ext>
            </a:extLst>
          </p:cNvPr>
          <p:cNvSpPr/>
          <p:nvPr/>
        </p:nvSpPr>
        <p:spPr>
          <a:xfrm>
            <a:off x="457200" y="2924944"/>
            <a:ext cx="2098576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allone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5D07810-D044-43A1-AFBD-6D89CA5257B9}"/>
              </a:ext>
            </a:extLst>
          </p:cNvPr>
          <p:cNvSpPr txBox="1"/>
          <p:nvPr/>
        </p:nvSpPr>
        <p:spPr>
          <a:xfrm>
            <a:off x="2699792" y="3105834"/>
            <a:ext cx="1749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Unit-Tests</a:t>
            </a:r>
            <a:br>
              <a:rPr lang="de-DE" dirty="0"/>
            </a:br>
            <a:r>
              <a:rPr lang="de-DE" dirty="0"/>
              <a:t>Integration-Tests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6F941EE-2C5E-4C56-9CA6-B30442BF49A9}"/>
              </a:ext>
            </a:extLst>
          </p:cNvPr>
          <p:cNvSpPr/>
          <p:nvPr/>
        </p:nvSpPr>
        <p:spPr>
          <a:xfrm>
            <a:off x="471428" y="4221088"/>
            <a:ext cx="2084348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together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D89D1-DE92-4297-8A65-F1C5279C5EC6}"/>
              </a:ext>
            </a:extLst>
          </p:cNvPr>
          <p:cNvSpPr txBox="1"/>
          <p:nvPr/>
        </p:nvSpPr>
        <p:spPr>
          <a:xfrm>
            <a:off x="2699792" y="4365104"/>
            <a:ext cx="1982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Pair-</a:t>
            </a:r>
            <a:r>
              <a:rPr lang="de-DE" dirty="0" err="1"/>
              <a:t>programming</a:t>
            </a:r>
            <a:endParaRPr lang="de-DE" dirty="0"/>
          </a:p>
          <a:p>
            <a:r>
              <a:rPr lang="de-DE" dirty="0"/>
              <a:t>Code-review</a:t>
            </a:r>
          </a:p>
          <a:p>
            <a:r>
              <a:rPr lang="de-DE" dirty="0" err="1"/>
              <a:t>Crowd</a:t>
            </a:r>
            <a:r>
              <a:rPr lang="de-DE" dirty="0"/>
              <a:t> </a:t>
            </a:r>
            <a:r>
              <a:rPr lang="de-DE" dirty="0" err="1"/>
              <a:t>developing</a:t>
            </a:r>
            <a:endParaRPr lang="de-DE" dirty="0"/>
          </a:p>
          <a:p>
            <a:r>
              <a:rPr lang="de-DE" dirty="0" err="1"/>
              <a:t>Crowd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4323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331D2-782A-4174-B130-C1377D43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4785DE-48FF-47C6-8F54-047747D7C8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474AD8ED-874B-46CA-B86E-C6C0713E36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214665"/>
              </p:ext>
            </p:extLst>
          </p:nvPr>
        </p:nvGraphicFramePr>
        <p:xfrm>
          <a:off x="7812360" y="188640"/>
          <a:ext cx="1296144" cy="1070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057D1E47-3562-44F5-AB73-6EB2D6E2CEA7}"/>
              </a:ext>
            </a:extLst>
          </p:cNvPr>
          <p:cNvSpPr txBox="1"/>
          <p:nvPr/>
        </p:nvSpPr>
        <p:spPr>
          <a:xfrm>
            <a:off x="323528" y="1628800"/>
            <a:ext cx="39839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a </a:t>
            </a:r>
            <a:r>
              <a:rPr lang="de-DE" dirty="0" err="1"/>
              <a:t>testable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Indication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Indication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Indication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fails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Indication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depts</a:t>
            </a:r>
            <a:endParaRPr lang="de-DE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3A35892-8C7F-426A-8D4F-0A67BF2D9311}"/>
              </a:ext>
            </a:extLst>
          </p:cNvPr>
          <p:cNvSpPr/>
          <p:nvPr/>
        </p:nvSpPr>
        <p:spPr>
          <a:xfrm>
            <a:off x="467544" y="3842464"/>
            <a:ext cx="2098576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note</a:t>
            </a:r>
            <a:r>
              <a:rPr lang="de-DE" dirty="0"/>
              <a:t>: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98EDA89-306E-4EF6-88C1-C4B71579C3D8}"/>
              </a:ext>
            </a:extLst>
          </p:cNvPr>
          <p:cNvSpPr txBox="1"/>
          <p:nvPr/>
        </p:nvSpPr>
        <p:spPr>
          <a:xfrm>
            <a:off x="2843808" y="3842464"/>
            <a:ext cx="56655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lives</a:t>
            </a:r>
            <a:r>
              <a:rPr lang="de-DE" dirty="0"/>
              <a:t>.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questions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time.</a:t>
            </a:r>
          </a:p>
          <a:p>
            <a:endParaRPr lang="de-DE" dirty="0"/>
          </a:p>
          <a:p>
            <a:r>
              <a:rPr lang="de-DE" dirty="0"/>
              <a:t>Be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satisfied</a:t>
            </a:r>
            <a:r>
              <a:rPr lang="de-DE" dirty="0"/>
              <a:t>.</a:t>
            </a:r>
          </a:p>
          <a:p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satisfaction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moment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Do not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.</a:t>
            </a:r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Reality will </a:t>
            </a:r>
            <a:r>
              <a:rPr lang="de-DE" dirty="0" err="1"/>
              <a:t>win</a:t>
            </a:r>
            <a:r>
              <a:rPr lang="de-DE" dirty="0"/>
              <a:t> and </a:t>
            </a:r>
            <a:r>
              <a:rPr lang="de-DE" dirty="0" err="1"/>
              <a:t>overtake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3013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331D2-782A-4174-B130-C1377D43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4785DE-48FF-47C6-8F54-047747D7C8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474AD8ED-874B-46CA-B86E-C6C0713E365E}"/>
              </a:ext>
            </a:extLst>
          </p:cNvPr>
          <p:cNvGraphicFramePr/>
          <p:nvPr/>
        </p:nvGraphicFramePr>
        <p:xfrm>
          <a:off x="7812360" y="188640"/>
          <a:ext cx="1296144" cy="1070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3A35892-8C7F-426A-8D4F-0A67BF2D9311}"/>
              </a:ext>
            </a:extLst>
          </p:cNvPr>
          <p:cNvSpPr/>
          <p:nvPr/>
        </p:nvSpPr>
        <p:spPr>
          <a:xfrm>
            <a:off x="485439" y="2996952"/>
            <a:ext cx="2098576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Quote: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98EDA89-306E-4EF6-88C1-C4B71579C3D8}"/>
              </a:ext>
            </a:extLst>
          </p:cNvPr>
          <p:cNvSpPr txBox="1"/>
          <p:nvPr/>
        </p:nvSpPr>
        <p:spPr>
          <a:xfrm>
            <a:off x="467544" y="1689189"/>
            <a:ext cx="2765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Beatles?</a:t>
            </a:r>
          </a:p>
          <a:p>
            <a:endParaRPr lang="de-DE" dirty="0"/>
          </a:p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John Lennon?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A7E24DC-E587-4577-8790-83E180D8959D}"/>
              </a:ext>
            </a:extLst>
          </p:cNvPr>
          <p:cNvSpPr txBox="1"/>
          <p:nvPr/>
        </p:nvSpPr>
        <p:spPr>
          <a:xfrm>
            <a:off x="2771800" y="3244334"/>
            <a:ext cx="446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Live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plan </a:t>
            </a:r>
            <a:r>
              <a:rPr lang="de-DE" dirty="0" err="1"/>
              <a:t>your</a:t>
            </a:r>
            <a:r>
              <a:rPr lang="de-DE" dirty="0"/>
              <a:t> live.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688351E-DABC-4DA1-A5CD-C3A3180D71CB}"/>
              </a:ext>
            </a:extLst>
          </p:cNvPr>
          <p:cNvSpPr txBox="1"/>
          <p:nvPr/>
        </p:nvSpPr>
        <p:spPr>
          <a:xfrm>
            <a:off x="1547664" y="4365104"/>
            <a:ext cx="6805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Don‘t</a:t>
            </a:r>
            <a:r>
              <a:rPr lang="de-DE" dirty="0"/>
              <a:t> care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will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tomorrow</a:t>
            </a:r>
            <a:r>
              <a:rPr lang="de-DE" dirty="0"/>
              <a:t> ;)</a:t>
            </a:r>
          </a:p>
          <a:p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manage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. So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very</a:t>
            </a:r>
            <a:r>
              <a:rPr lang="de-DE" dirty="0"/>
              <a:t> light </a:t>
            </a:r>
            <a:r>
              <a:rPr lang="de-DE" dirty="0" err="1"/>
              <a:t>way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99895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E4C7A56-3F7B-4FAC-B00E-35FE456E1D8F}"/>
              </a:ext>
            </a:extLst>
          </p:cNvPr>
          <p:cNvSpPr txBox="1"/>
          <p:nvPr/>
        </p:nvSpPr>
        <p:spPr>
          <a:xfrm>
            <a:off x="899592" y="1628800"/>
            <a:ext cx="352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This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reason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73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40DDCAA-A25B-4E38-A8C0-41A43D76508A}"/>
              </a:ext>
            </a:extLst>
          </p:cNvPr>
          <p:cNvSpPr txBox="1"/>
          <p:nvPr/>
        </p:nvSpPr>
        <p:spPr>
          <a:xfrm>
            <a:off x="395536" y="404664"/>
            <a:ext cx="241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 just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…</a:t>
            </a:r>
          </a:p>
        </p:txBody>
      </p:sp>
      <p:sp>
        <p:nvSpPr>
          <p:cNvPr id="3" name="Sprechblase: oval 2">
            <a:extLst>
              <a:ext uri="{FF2B5EF4-FFF2-40B4-BE49-F238E27FC236}">
                <a16:creationId xmlns:a16="http://schemas.microsoft.com/office/drawing/2014/main" id="{139C2980-0E04-4E4E-9C0C-BDFAF24C5BDE}"/>
              </a:ext>
            </a:extLst>
          </p:cNvPr>
          <p:cNvSpPr/>
          <p:nvPr/>
        </p:nvSpPr>
        <p:spPr>
          <a:xfrm>
            <a:off x="683568" y="1124744"/>
            <a:ext cx="7488832" cy="2520280"/>
          </a:xfrm>
          <a:prstGeom prst="wedgeEllipseCallout">
            <a:avLst>
              <a:gd name="adj1" fmla="val -58953"/>
              <a:gd name="adj2" fmla="val 541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ugly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guard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deliver</a:t>
            </a:r>
            <a:br>
              <a:rPr lang="de-DE" dirty="0"/>
            </a:b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 err="1"/>
              <a:t>Please</a:t>
            </a:r>
            <a:r>
              <a:rPr lang="de-DE" dirty="0"/>
              <a:t>,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and </a:t>
            </a:r>
            <a:r>
              <a:rPr lang="de-DE" dirty="0" err="1"/>
              <a:t>quickly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,  </a:t>
            </a:r>
            <a:r>
              <a:rPr lang="de-DE" dirty="0" err="1"/>
              <a:t>looking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result</a:t>
            </a:r>
            <a:r>
              <a:rPr lang="de-DE" dirty="0"/>
              <a:t>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logs </a:t>
            </a:r>
            <a:r>
              <a:rPr lang="de-DE" dirty="0" err="1"/>
              <a:t>it</a:t>
            </a:r>
            <a:r>
              <a:rPr lang="de-DE" dirty="0"/>
              <a:t>) and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requested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.</a:t>
            </a:r>
          </a:p>
        </p:txBody>
      </p:sp>
      <p:sp>
        <p:nvSpPr>
          <p:cNvPr id="4" name="Sprechblase: oval 3">
            <a:extLst>
              <a:ext uri="{FF2B5EF4-FFF2-40B4-BE49-F238E27FC236}">
                <a16:creationId xmlns:a16="http://schemas.microsoft.com/office/drawing/2014/main" id="{0B18B832-BA81-40E9-B25D-385228B68D2A}"/>
              </a:ext>
            </a:extLst>
          </p:cNvPr>
          <p:cNvSpPr/>
          <p:nvPr/>
        </p:nvSpPr>
        <p:spPr>
          <a:xfrm>
            <a:off x="1187624" y="4581128"/>
            <a:ext cx="7488832" cy="1656184"/>
          </a:xfrm>
          <a:prstGeom prst="wedgeEllipseCallout">
            <a:avLst>
              <a:gd name="adj1" fmla="val 56129"/>
              <a:gd name="adj2" fmla="val 5517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Uups</a:t>
            </a:r>
            <a:r>
              <a:rPr lang="de-DE" dirty="0"/>
              <a:t>!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This feature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. </a:t>
            </a:r>
            <a:r>
              <a:rPr lang="de-DE" dirty="0" err="1"/>
              <a:t>Does</a:t>
            </a:r>
            <a:r>
              <a:rPr lang="de-DE" dirty="0"/>
              <a:t> ist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3F6C2-D136-43EA-ACCA-CECC66755D34}"/>
              </a:ext>
            </a:extLst>
          </p:cNvPr>
          <p:cNvSpPr txBox="1"/>
          <p:nvPr/>
        </p:nvSpPr>
        <p:spPr>
          <a:xfrm>
            <a:off x="251520" y="4211796"/>
            <a:ext cx="2830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 </a:t>
            </a:r>
            <a:r>
              <a:rPr lang="de-DE" dirty="0" err="1"/>
              <a:t>weeks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after </a:t>
            </a:r>
            <a:r>
              <a:rPr lang="de-DE" dirty="0" err="1"/>
              <a:t>delivery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69258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5000">
        <p15:prstTrans prst="drape"/>
      </p:transition>
    </mc:Choice>
    <mc:Fallback xmlns="">
      <p:transition spd="slow" advClick="0" advTm="15000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331D2-782A-4174-B130-C1377D43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Test-Level, </a:t>
            </a:r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FA472F28-0AB2-4195-A6CC-7FF3BC286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8435280" cy="233712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Unit-tests check a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/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component</a:t>
            </a:r>
            <a:endParaRPr lang="de-DE" dirty="0"/>
          </a:p>
          <a:p>
            <a:r>
              <a:rPr lang="de-DE" dirty="0"/>
              <a:t>Unit-tests check …</a:t>
            </a:r>
          </a:p>
          <a:p>
            <a:pPr lvl="1"/>
            <a:r>
              <a:rPr lang="de-DE" dirty="0"/>
              <a:t>…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/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/>
              <a:t>…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/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E7D23356-1A9D-4152-A6BC-8ACBBF3F4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474AD8ED-874B-46CA-B86E-C6C0713E365E}"/>
              </a:ext>
            </a:extLst>
          </p:cNvPr>
          <p:cNvGraphicFramePr/>
          <p:nvPr/>
        </p:nvGraphicFramePr>
        <p:xfrm>
          <a:off x="7812360" y="188640"/>
          <a:ext cx="1296144" cy="1070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ube 13">
            <a:extLst>
              <a:ext uri="{FF2B5EF4-FFF2-40B4-BE49-F238E27FC236}">
                <a16:creationId xmlns:a16="http://schemas.microsoft.com/office/drawing/2014/main" id="{C76D612B-780C-4E5A-AB21-ACA8E6915038}"/>
              </a:ext>
            </a:extLst>
          </p:cNvPr>
          <p:cNvSpPr/>
          <p:nvPr/>
        </p:nvSpPr>
        <p:spPr>
          <a:xfrm>
            <a:off x="491810" y="4236645"/>
            <a:ext cx="1919950" cy="1352595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6EE8260F-D142-4C94-8385-C389F046AB5D}"/>
              </a:ext>
            </a:extLst>
          </p:cNvPr>
          <p:cNvSpPr/>
          <p:nvPr/>
        </p:nvSpPr>
        <p:spPr>
          <a:xfrm>
            <a:off x="3347864" y="4221088"/>
            <a:ext cx="2135974" cy="1352595"/>
          </a:xfrm>
          <a:prstGeom prst="cub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AE3B8E22-4BD8-4D85-B8A1-AA125F0FFDFA}"/>
              </a:ext>
            </a:extLst>
          </p:cNvPr>
          <p:cNvSpPr/>
          <p:nvPr/>
        </p:nvSpPr>
        <p:spPr>
          <a:xfrm>
            <a:off x="6948264" y="4221088"/>
            <a:ext cx="1872208" cy="1352595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3B700B9-1CA8-4D5A-B872-B9BC8947FAEC}"/>
              </a:ext>
            </a:extLst>
          </p:cNvPr>
          <p:cNvSpPr txBox="1"/>
          <p:nvPr/>
        </p:nvSpPr>
        <p:spPr>
          <a:xfrm>
            <a:off x="681423" y="4245354"/>
            <a:ext cx="841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TestClass</a:t>
            </a:r>
            <a:endParaRPr lang="de-DE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68B4700-A85A-4DB3-ACEE-30F472B1A1AE}"/>
              </a:ext>
            </a:extLst>
          </p:cNvPr>
          <p:cNvSpPr txBox="1"/>
          <p:nvPr/>
        </p:nvSpPr>
        <p:spPr>
          <a:xfrm>
            <a:off x="3741960" y="4221088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SUT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4CFFDC7-87F7-47AE-9A3E-2DC674508E3E}"/>
              </a:ext>
            </a:extLst>
          </p:cNvPr>
          <p:cNvSpPr txBox="1"/>
          <p:nvPr/>
        </p:nvSpPr>
        <p:spPr>
          <a:xfrm>
            <a:off x="7361336" y="4216900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DOC</a:t>
            </a:r>
          </a:p>
        </p:txBody>
      </p:sp>
      <p:sp>
        <p:nvSpPr>
          <p:cNvPr id="20" name="Rechteck: gefaltete Ecke 19">
            <a:extLst>
              <a:ext uri="{FF2B5EF4-FFF2-40B4-BE49-F238E27FC236}">
                <a16:creationId xmlns:a16="http://schemas.microsoft.com/office/drawing/2014/main" id="{8693761D-1D61-46CF-9072-218ADF0C7F75}"/>
              </a:ext>
            </a:extLst>
          </p:cNvPr>
          <p:cNvSpPr/>
          <p:nvPr/>
        </p:nvSpPr>
        <p:spPr>
          <a:xfrm>
            <a:off x="3419872" y="4797152"/>
            <a:ext cx="1487902" cy="456682"/>
          </a:xfrm>
          <a:prstGeom prst="foldedCorner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21" name="Rechteck: gefaltete Ecke 20">
            <a:extLst>
              <a:ext uri="{FF2B5EF4-FFF2-40B4-BE49-F238E27FC236}">
                <a16:creationId xmlns:a16="http://schemas.microsoft.com/office/drawing/2014/main" id="{D6F93E3A-2035-40F5-A433-A6A168FD361E}"/>
              </a:ext>
            </a:extLst>
          </p:cNvPr>
          <p:cNvSpPr/>
          <p:nvPr/>
        </p:nvSpPr>
        <p:spPr>
          <a:xfrm>
            <a:off x="539552" y="4772518"/>
            <a:ext cx="1440160" cy="52869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testmethod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hteck: gefaltete Ecke 21">
            <a:extLst>
              <a:ext uri="{FF2B5EF4-FFF2-40B4-BE49-F238E27FC236}">
                <a16:creationId xmlns:a16="http://schemas.microsoft.com/office/drawing/2014/main" id="{B3F1F6F7-5857-49AE-AE62-93FC6F27A170}"/>
              </a:ext>
            </a:extLst>
          </p:cNvPr>
          <p:cNvSpPr/>
          <p:nvPr/>
        </p:nvSpPr>
        <p:spPr>
          <a:xfrm>
            <a:off x="7020272" y="4684601"/>
            <a:ext cx="1296144" cy="45668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Methode</a:t>
            </a:r>
          </a:p>
        </p:txBody>
      </p:sp>
      <p:sp>
        <p:nvSpPr>
          <p:cNvPr id="23" name="Rechteck: gefaltete Ecke 22">
            <a:extLst>
              <a:ext uri="{FF2B5EF4-FFF2-40B4-BE49-F238E27FC236}">
                <a16:creationId xmlns:a16="http://schemas.microsoft.com/office/drawing/2014/main" id="{A1EEAA01-6299-4ED9-92DA-6E7DC97A99B5}"/>
              </a:ext>
            </a:extLst>
          </p:cNvPr>
          <p:cNvSpPr/>
          <p:nvPr/>
        </p:nvSpPr>
        <p:spPr>
          <a:xfrm>
            <a:off x="7092280" y="4772518"/>
            <a:ext cx="1296144" cy="45668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Methode</a:t>
            </a:r>
          </a:p>
        </p:txBody>
      </p:sp>
      <p:sp>
        <p:nvSpPr>
          <p:cNvPr id="24" name="Rechteck: gefaltete Ecke 23">
            <a:extLst>
              <a:ext uri="{FF2B5EF4-FFF2-40B4-BE49-F238E27FC236}">
                <a16:creationId xmlns:a16="http://schemas.microsoft.com/office/drawing/2014/main" id="{BEDF827D-111F-4604-BA7F-4F53E5543B83}"/>
              </a:ext>
            </a:extLst>
          </p:cNvPr>
          <p:cNvSpPr/>
          <p:nvPr/>
        </p:nvSpPr>
        <p:spPr>
          <a:xfrm>
            <a:off x="7164288" y="4844526"/>
            <a:ext cx="1296144" cy="45668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C7139AD5-D594-4188-AD11-25F42BC64A29}"/>
              </a:ext>
            </a:extLst>
          </p:cNvPr>
          <p:cNvSpPr/>
          <p:nvPr/>
        </p:nvSpPr>
        <p:spPr>
          <a:xfrm>
            <a:off x="7164288" y="5330582"/>
            <a:ext cx="1872208" cy="1352595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E362459-4C99-4701-AD3C-B369FF40E719}"/>
              </a:ext>
            </a:extLst>
          </p:cNvPr>
          <p:cNvSpPr txBox="1"/>
          <p:nvPr/>
        </p:nvSpPr>
        <p:spPr>
          <a:xfrm>
            <a:off x="7577360" y="5326394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DOC</a:t>
            </a:r>
          </a:p>
        </p:txBody>
      </p:sp>
      <p:sp>
        <p:nvSpPr>
          <p:cNvPr id="27" name="Rechteck: gefaltete Ecke 26">
            <a:extLst>
              <a:ext uri="{FF2B5EF4-FFF2-40B4-BE49-F238E27FC236}">
                <a16:creationId xmlns:a16="http://schemas.microsoft.com/office/drawing/2014/main" id="{5FCBDBE1-14D4-4652-B52E-78AB14CA9F26}"/>
              </a:ext>
            </a:extLst>
          </p:cNvPr>
          <p:cNvSpPr/>
          <p:nvPr/>
        </p:nvSpPr>
        <p:spPr>
          <a:xfrm>
            <a:off x="7236296" y="5794095"/>
            <a:ext cx="1296144" cy="45668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Methode</a:t>
            </a:r>
          </a:p>
        </p:txBody>
      </p:sp>
      <p:sp>
        <p:nvSpPr>
          <p:cNvPr id="28" name="Rechteck: gefaltete Ecke 27">
            <a:extLst>
              <a:ext uri="{FF2B5EF4-FFF2-40B4-BE49-F238E27FC236}">
                <a16:creationId xmlns:a16="http://schemas.microsoft.com/office/drawing/2014/main" id="{2096A4F9-AB5E-425F-8164-6677BA55B734}"/>
              </a:ext>
            </a:extLst>
          </p:cNvPr>
          <p:cNvSpPr/>
          <p:nvPr/>
        </p:nvSpPr>
        <p:spPr>
          <a:xfrm>
            <a:off x="7308304" y="5882012"/>
            <a:ext cx="1296144" cy="45668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Methode</a:t>
            </a:r>
          </a:p>
        </p:txBody>
      </p: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8DC97E3A-197D-49B1-93B3-4BDDD5CFCEC2}"/>
              </a:ext>
            </a:extLst>
          </p:cNvPr>
          <p:cNvSpPr/>
          <p:nvPr/>
        </p:nvSpPr>
        <p:spPr>
          <a:xfrm>
            <a:off x="7380312" y="5954020"/>
            <a:ext cx="1296144" cy="45668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method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817B4B8-44C3-4459-BE15-314402933456}"/>
              </a:ext>
            </a:extLst>
          </p:cNvPr>
          <p:cNvCxnSpPr>
            <a:stCxn id="21" idx="3"/>
            <a:endCxn id="20" idx="1"/>
          </p:cNvCxnSpPr>
          <p:nvPr/>
        </p:nvCxnSpPr>
        <p:spPr>
          <a:xfrm flipV="1">
            <a:off x="1979712" y="5025493"/>
            <a:ext cx="1440160" cy="1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11E6055-4016-4A27-9027-C763A8421FBD}"/>
              </a:ext>
            </a:extLst>
          </p:cNvPr>
          <p:cNvCxnSpPr>
            <a:stCxn id="20" idx="3"/>
          </p:cNvCxnSpPr>
          <p:nvPr/>
        </p:nvCxnSpPr>
        <p:spPr>
          <a:xfrm flipV="1">
            <a:off x="4907774" y="4941168"/>
            <a:ext cx="2112498" cy="8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43C5D2C-49F0-4D09-A976-16A0AF78F78B}"/>
              </a:ext>
            </a:extLst>
          </p:cNvPr>
          <p:cNvCxnSpPr/>
          <p:nvPr/>
        </p:nvCxnSpPr>
        <p:spPr>
          <a:xfrm>
            <a:off x="4884298" y="5141283"/>
            <a:ext cx="2279990" cy="6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D4E107A-9CFE-4E28-BDD8-8BBA304FBBA7}"/>
              </a:ext>
            </a:extLst>
          </p:cNvPr>
          <p:cNvCxnSpPr>
            <a:stCxn id="24" idx="2"/>
          </p:cNvCxnSpPr>
          <p:nvPr/>
        </p:nvCxnSpPr>
        <p:spPr>
          <a:xfrm>
            <a:off x="7812360" y="5301208"/>
            <a:ext cx="360040" cy="56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CB7B66C-676C-49A4-83BF-1B14FBDE431D}"/>
              </a:ext>
            </a:extLst>
          </p:cNvPr>
          <p:cNvCxnSpPr>
            <a:endCxn id="29" idx="1"/>
          </p:cNvCxnSpPr>
          <p:nvPr/>
        </p:nvCxnSpPr>
        <p:spPr>
          <a:xfrm>
            <a:off x="4907774" y="5209326"/>
            <a:ext cx="2472538" cy="97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925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F34C8-DF8C-45DD-BF8C-72DD192A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C97E61-5952-4A79-8D9D-AD538880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6203032" cy="4785395"/>
          </a:xfrm>
        </p:spPr>
        <p:txBody>
          <a:bodyPr>
            <a:normAutofit/>
          </a:bodyPr>
          <a:lstStyle/>
          <a:p>
            <a:r>
              <a:rPr lang="de-DE" dirty="0"/>
              <a:t>Test </a:t>
            </a:r>
            <a:r>
              <a:rPr lang="de-DE" dirty="0" err="1"/>
              <a:t>fails</a:t>
            </a:r>
            <a:r>
              <a:rPr lang="de-DE" dirty="0"/>
              <a:t> and </a:t>
            </a:r>
            <a:r>
              <a:rPr lang="de-DE" dirty="0" err="1"/>
              <a:t>proceeds</a:t>
            </a:r>
            <a:r>
              <a:rPr lang="de-DE" dirty="0"/>
              <a:t> </a:t>
            </a:r>
            <a:r>
              <a:rPr lang="de-DE" dirty="0" err="1"/>
              <a:t>accidental</a:t>
            </a:r>
            <a:endParaRPr lang="de-DE" dirty="0"/>
          </a:p>
          <a:p>
            <a:r>
              <a:rPr lang="de-DE" dirty="0"/>
              <a:t>After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fails</a:t>
            </a:r>
            <a:endParaRPr lang="de-DE" dirty="0"/>
          </a:p>
          <a:p>
            <a:r>
              <a:rPr lang="de-DE" dirty="0"/>
              <a:t>Test </a:t>
            </a:r>
            <a:r>
              <a:rPr lang="de-DE" dirty="0" err="1"/>
              <a:t>fails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, e.g. time</a:t>
            </a:r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fail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proceed</a:t>
            </a:r>
            <a:r>
              <a:rPr lang="de-DE" dirty="0"/>
              <a:t> 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F18B72-9AA3-45BC-9D78-38ACEE25F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4756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71E22-B069-4ABC-9114-1532AA6B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Hotspots in </a:t>
            </a:r>
            <a:r>
              <a:rPr lang="de-DE" dirty="0" err="1"/>
              <a:t>UnitTests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24DCBA-4015-4835-815B-0D7C3234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Tests check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endParaRPr lang="de-DE" dirty="0"/>
          </a:p>
          <a:p>
            <a:pPr lvl="1"/>
            <a:r>
              <a:rPr lang="de-DE" dirty="0"/>
              <a:t>E.g. SUT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endParaRPr lang="de-DE" dirty="0"/>
          </a:p>
          <a:p>
            <a:r>
              <a:rPr lang="de-DE" dirty="0"/>
              <a:t>Tests pass on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/>
              <a:t>Tests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time</a:t>
            </a:r>
          </a:p>
          <a:p>
            <a:r>
              <a:rPr lang="de-DE" dirty="0"/>
              <a:t>Tests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r>
              <a:rPr lang="de-DE" dirty="0"/>
              <a:t>Tests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658406-E0E5-40D3-BD62-A6F77F1F5E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2585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91E5C-2297-4069-A647-419A0B41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inputs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E20703-CCD1-4658-B506-129B6601CC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5FD6583-AC53-48CB-8A93-89601FB2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8"/>
            <a:ext cx="5337488" cy="4037434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D88B3DB-F6AE-455E-B5F4-F861FD66D248}"/>
              </a:ext>
            </a:extLst>
          </p:cNvPr>
          <p:cNvSpPr/>
          <p:nvPr/>
        </p:nvSpPr>
        <p:spPr>
          <a:xfrm>
            <a:off x="4752020" y="4456536"/>
            <a:ext cx="1368152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Problem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385D250-B733-4CF7-B587-C5CAF9D7D7EF}"/>
              </a:ext>
            </a:extLst>
          </p:cNvPr>
          <p:cNvSpPr txBox="1"/>
          <p:nvPr/>
        </p:nvSpPr>
        <p:spPr>
          <a:xfrm>
            <a:off x="5436096" y="4941168"/>
            <a:ext cx="3541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inputs</a:t>
            </a:r>
            <a:r>
              <a:rPr lang="de-DE" dirty="0"/>
              <a:t> </a:t>
            </a:r>
            <a:r>
              <a:rPr lang="de-DE" dirty="0" err="1"/>
              <a:t>isn‘t</a:t>
            </a:r>
            <a:r>
              <a:rPr lang="de-DE" dirty="0"/>
              <a:t> possible.</a:t>
            </a:r>
            <a:br>
              <a:rPr lang="de-DE" dirty="0"/>
            </a:br>
            <a:r>
              <a:rPr lang="de-DE" dirty="0"/>
              <a:t>BUT: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realistic</a:t>
            </a:r>
            <a:r>
              <a:rPr lang="de-DE" dirty="0"/>
              <a:t> </a:t>
            </a:r>
            <a:r>
              <a:rPr lang="de-DE" dirty="0" err="1"/>
              <a:t>inputs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9180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FCF11-0F9E-4CC8-9609-75177A34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partition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, </a:t>
            </a:r>
            <a:r>
              <a:rPr lang="de-DE" dirty="0" err="1"/>
              <a:t>equivalence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84C6C2-6902-4A54-8CEF-F4AB2EC76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38E1410-ADA8-4191-9825-41606D689199}"/>
              </a:ext>
            </a:extLst>
          </p:cNvPr>
          <p:cNvSpPr txBox="1"/>
          <p:nvPr/>
        </p:nvSpPr>
        <p:spPr>
          <a:xfrm>
            <a:off x="323528" y="1772816"/>
            <a:ext cx="6854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Devide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possible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(</a:t>
            </a:r>
            <a:r>
              <a:rPr lang="de-DE" dirty="0" err="1"/>
              <a:t>partitions</a:t>
            </a:r>
            <a:r>
              <a:rPr lang="de-DE" dirty="0"/>
              <a:t>)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Take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partition</a:t>
            </a:r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C21A91C-80AA-4BB4-99DB-A170C46FEF10}"/>
              </a:ext>
            </a:extLst>
          </p:cNvPr>
          <p:cNvSpPr/>
          <p:nvPr/>
        </p:nvSpPr>
        <p:spPr>
          <a:xfrm>
            <a:off x="1547664" y="2636912"/>
            <a:ext cx="5904656" cy="19442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4CC4076-0AEF-4F71-87DC-A249469CB18A}"/>
              </a:ext>
            </a:extLst>
          </p:cNvPr>
          <p:cNvCxnSpPr>
            <a:endCxn id="5" idx="7"/>
          </p:cNvCxnSpPr>
          <p:nvPr/>
        </p:nvCxnSpPr>
        <p:spPr>
          <a:xfrm flipV="1">
            <a:off x="2123728" y="2921636"/>
            <a:ext cx="4463875" cy="1227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B19706C-B8DD-4D21-B4AC-CA250E6FABC0}"/>
              </a:ext>
            </a:extLst>
          </p:cNvPr>
          <p:cNvCxnSpPr/>
          <p:nvPr/>
        </p:nvCxnSpPr>
        <p:spPr>
          <a:xfrm>
            <a:off x="4716016" y="3429000"/>
            <a:ext cx="648072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2891294-C99F-4DEE-897D-4577E8AB525C}"/>
              </a:ext>
            </a:extLst>
          </p:cNvPr>
          <p:cNvCxnSpPr>
            <a:cxnSpLocks/>
          </p:cNvCxnSpPr>
          <p:nvPr/>
        </p:nvCxnSpPr>
        <p:spPr>
          <a:xfrm flipH="1" flipV="1">
            <a:off x="2595544" y="2851195"/>
            <a:ext cx="320272" cy="1081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8EE5F0F-DD3A-45EC-96EA-1545FDFC6A54}"/>
              </a:ext>
            </a:extLst>
          </p:cNvPr>
          <p:cNvSpPr txBox="1"/>
          <p:nvPr/>
        </p:nvSpPr>
        <p:spPr>
          <a:xfrm>
            <a:off x="3563888" y="407707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E64B2E5-7144-4680-95AF-E686CE72C7D9}"/>
              </a:ext>
            </a:extLst>
          </p:cNvPr>
          <p:cNvSpPr txBox="1"/>
          <p:nvPr/>
        </p:nvSpPr>
        <p:spPr>
          <a:xfrm>
            <a:off x="3931456" y="285119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701D727-3BC1-4086-9885-C5A48B99D411}"/>
              </a:ext>
            </a:extLst>
          </p:cNvPr>
          <p:cNvSpPr txBox="1"/>
          <p:nvPr/>
        </p:nvSpPr>
        <p:spPr>
          <a:xfrm>
            <a:off x="2056560" y="328498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23A71A0-85C6-4D26-9D3E-1BAC1055DD67}"/>
              </a:ext>
            </a:extLst>
          </p:cNvPr>
          <p:cNvSpPr txBox="1"/>
          <p:nvPr/>
        </p:nvSpPr>
        <p:spPr>
          <a:xfrm>
            <a:off x="5364088" y="35306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A4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C15DF997-94DD-44E5-AFA9-04CBEF570725}"/>
              </a:ext>
            </a:extLst>
          </p:cNvPr>
          <p:cNvSpPr/>
          <p:nvPr/>
        </p:nvSpPr>
        <p:spPr>
          <a:xfrm>
            <a:off x="467544" y="486916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Hope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7AFBA66-D2F6-44FC-9A52-7587CA80C8C4}"/>
              </a:ext>
            </a:extLst>
          </p:cNvPr>
          <p:cNvSpPr txBox="1"/>
          <p:nvPr/>
        </p:nvSpPr>
        <p:spPr>
          <a:xfrm>
            <a:off x="1628728" y="4944476"/>
            <a:ext cx="6174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passes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input-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partition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passes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partition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EDADF66-5FAF-4841-AC2E-DECEB675C120}"/>
              </a:ext>
            </a:extLst>
          </p:cNvPr>
          <p:cNvSpPr txBox="1"/>
          <p:nvPr/>
        </p:nvSpPr>
        <p:spPr>
          <a:xfrm>
            <a:off x="1628727" y="5564524"/>
            <a:ext cx="5684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input-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partition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fails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partition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16305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4B174-9924-48B1-BC19-D9B94665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Partition: </a:t>
            </a:r>
            <a:r>
              <a:rPr lang="de-DE" dirty="0" err="1"/>
              <a:t>Strategies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5B3627-79E5-4548-97FE-90643D02D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Boundaries</a:t>
            </a:r>
            <a:r>
              <a:rPr lang="de-DE" dirty="0"/>
              <a:t> (MAX_LONG, …)</a:t>
            </a:r>
          </a:p>
          <a:p>
            <a:pPr lvl="1"/>
            <a:r>
              <a:rPr lang="de-DE" dirty="0"/>
              <a:t>Max possible </a:t>
            </a:r>
            <a:r>
              <a:rPr lang="de-DE" dirty="0" err="1"/>
              <a:t>amount</a:t>
            </a:r>
            <a:endParaRPr lang="de-DE" dirty="0"/>
          </a:p>
          <a:p>
            <a:pPr lvl="1"/>
            <a:r>
              <a:rPr lang="de-DE" dirty="0"/>
              <a:t>Value „</a:t>
            </a:r>
            <a:r>
              <a:rPr lang="de-DE" dirty="0" err="1"/>
              <a:t>above</a:t>
            </a:r>
            <a:r>
              <a:rPr lang="de-DE" dirty="0"/>
              <a:t>“ </a:t>
            </a:r>
            <a:r>
              <a:rPr lang="de-DE" dirty="0" err="1"/>
              <a:t>boundaries</a:t>
            </a:r>
            <a:r>
              <a:rPr lang="de-DE" dirty="0"/>
              <a:t> (</a:t>
            </a:r>
            <a:r>
              <a:rPr lang="de-DE" dirty="0" err="1"/>
              <a:t>look</a:t>
            </a:r>
            <a:r>
              <a:rPr lang="de-DE" dirty="0"/>
              <a:t> „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sence</a:t>
            </a:r>
            <a:r>
              <a:rPr lang="de-DE" dirty="0"/>
              <a:t>“)</a:t>
            </a:r>
          </a:p>
          <a:p>
            <a:r>
              <a:rPr lang="de-DE" dirty="0"/>
              <a:t>Values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center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range</a:t>
            </a:r>
            <a:endParaRPr lang="de-DE" dirty="0"/>
          </a:p>
          <a:p>
            <a:r>
              <a:rPr lang="de-DE" dirty="0"/>
              <a:t>Well </a:t>
            </a:r>
            <a:r>
              <a:rPr lang="de-DE" dirty="0" err="1"/>
              <a:t>known</a:t>
            </a:r>
            <a:r>
              <a:rPr lang="de-DE" dirty="0"/>
              <a:t> relevant </a:t>
            </a:r>
            <a:r>
              <a:rPr lang="de-DE" dirty="0" err="1"/>
              <a:t>values</a:t>
            </a:r>
            <a:r>
              <a:rPr lang="de-DE" dirty="0"/>
              <a:t> (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)</a:t>
            </a:r>
          </a:p>
          <a:p>
            <a:r>
              <a:rPr lang="de-DE" dirty="0"/>
              <a:t>Values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sence</a:t>
            </a:r>
            <a:endParaRPr lang="de-DE" dirty="0"/>
          </a:p>
          <a:p>
            <a:r>
              <a:rPr lang="de-DE" dirty="0"/>
              <a:t>Values </a:t>
            </a:r>
            <a:r>
              <a:rPr lang="de-DE" dirty="0" err="1"/>
              <a:t>which</a:t>
            </a:r>
            <a:r>
              <a:rPr lang="de-DE" dirty="0"/>
              <a:t> must </a:t>
            </a:r>
            <a:r>
              <a:rPr lang="de-DE" dirty="0" err="1"/>
              <a:t>trigger</a:t>
            </a:r>
            <a:r>
              <a:rPr lang="de-DE" dirty="0"/>
              <a:t> an </a:t>
            </a:r>
            <a:r>
              <a:rPr lang="de-DE" dirty="0" err="1"/>
              <a:t>error</a:t>
            </a:r>
            <a:r>
              <a:rPr lang="de-DE" dirty="0"/>
              <a:t>/</a:t>
            </a:r>
            <a:r>
              <a:rPr lang="de-DE" dirty="0" err="1"/>
              <a:t>exception</a:t>
            </a:r>
            <a:endParaRPr lang="de-DE" dirty="0"/>
          </a:p>
          <a:p>
            <a:pPr lvl="1"/>
            <a:r>
              <a:rPr lang="de-DE" dirty="0"/>
              <a:t>null</a:t>
            </a:r>
          </a:p>
          <a:p>
            <a:pPr lvl="1"/>
            <a:r>
              <a:rPr lang="de-DE" dirty="0"/>
              <a:t>Zero-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pPr lvl="1"/>
            <a:r>
              <a:rPr lang="de-DE" dirty="0"/>
              <a:t>Not (</a:t>
            </a:r>
            <a:r>
              <a:rPr lang="de-DE" dirty="0" err="1"/>
              <a:t>completly</a:t>
            </a:r>
            <a:r>
              <a:rPr lang="de-DE" dirty="0"/>
              <a:t>) </a:t>
            </a:r>
            <a:r>
              <a:rPr lang="de-DE" dirty="0" err="1"/>
              <a:t>initialized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8089CB-D7BB-4D5A-A3E8-D9FBE0FBF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172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9E08B-BC4C-4271-83FF-1A11F2BB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Partition: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97FB75-87B8-4F7F-8746-B03071A2B5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79522B-1A9C-46F1-8971-D6CFDB62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9" y="1484784"/>
            <a:ext cx="65722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888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9E08B-BC4C-4271-83FF-1A11F2BB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Partition: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97FB75-87B8-4F7F-8746-B03071A2B5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642F9C6-380B-4763-AD8A-242904E79C04}"/>
              </a:ext>
            </a:extLst>
          </p:cNvPr>
          <p:cNvSpPr txBox="1"/>
          <p:nvPr/>
        </p:nvSpPr>
        <p:spPr>
          <a:xfrm>
            <a:off x="107504" y="2195572"/>
            <a:ext cx="1986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Month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 1, 12, 6</a:t>
            </a:r>
            <a:br>
              <a:rPr lang="de-DE" dirty="0"/>
            </a:br>
            <a:r>
              <a:rPr lang="de-DE" dirty="0"/>
              <a:t> -1, 13, MAX_LONG</a:t>
            </a:r>
            <a:br>
              <a:rPr lang="de-DE" dirty="0"/>
            </a:br>
            <a:r>
              <a:rPr lang="de-DE" dirty="0"/>
              <a:t> null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773D6D3-5C86-426F-A157-A229A86DF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478"/>
            <a:ext cx="9144000" cy="5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836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9E08B-BC4C-4271-83FF-1A11F2BB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Partition: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97FB75-87B8-4F7F-8746-B03071A2B5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642F9C6-380B-4763-AD8A-242904E79C04}"/>
              </a:ext>
            </a:extLst>
          </p:cNvPr>
          <p:cNvSpPr txBox="1"/>
          <p:nvPr/>
        </p:nvSpPr>
        <p:spPr>
          <a:xfrm>
            <a:off x="107504" y="2195572"/>
            <a:ext cx="1986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Month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 1, 12, 6</a:t>
            </a:r>
            <a:br>
              <a:rPr lang="de-DE" dirty="0"/>
            </a:br>
            <a:r>
              <a:rPr lang="de-DE" dirty="0"/>
              <a:t> -1, 13, MAX_LONG</a:t>
            </a:r>
            <a:br>
              <a:rPr lang="de-DE" dirty="0"/>
            </a:br>
            <a:r>
              <a:rPr lang="de-DE" dirty="0"/>
              <a:t> null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773D6D3-5C86-426F-A157-A229A86DF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478"/>
            <a:ext cx="9144000" cy="55916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48E7D9E-5F3D-4313-A088-C2A90135D111}"/>
              </a:ext>
            </a:extLst>
          </p:cNvPr>
          <p:cNvSpPr txBox="1"/>
          <p:nvPr/>
        </p:nvSpPr>
        <p:spPr>
          <a:xfrm>
            <a:off x="2627784" y="2179572"/>
            <a:ext cx="2126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Year:</a:t>
            </a:r>
            <a:br>
              <a:rPr lang="de-DE" dirty="0"/>
            </a:br>
            <a:r>
              <a:rPr lang="de-DE" dirty="0"/>
              <a:t> 0, 2000, 9999</a:t>
            </a:r>
            <a:br>
              <a:rPr lang="de-DE" dirty="0"/>
            </a:br>
            <a:r>
              <a:rPr lang="de-DE" dirty="0"/>
              <a:t>2100, -9999</a:t>
            </a:r>
            <a:br>
              <a:rPr lang="de-DE" dirty="0"/>
            </a:br>
            <a:r>
              <a:rPr lang="de-DE" dirty="0"/>
              <a:t>2020 (</a:t>
            </a:r>
            <a:r>
              <a:rPr lang="de-DE" dirty="0" err="1"/>
              <a:t>leap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2021 (non </a:t>
            </a:r>
            <a:r>
              <a:rPr lang="de-DE" dirty="0" err="1"/>
              <a:t>leap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81794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9E08B-BC4C-4271-83FF-1A11F2BB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Partition: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97FB75-87B8-4F7F-8746-B03071A2B5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642F9C6-380B-4763-AD8A-242904E79C04}"/>
              </a:ext>
            </a:extLst>
          </p:cNvPr>
          <p:cNvSpPr txBox="1"/>
          <p:nvPr/>
        </p:nvSpPr>
        <p:spPr>
          <a:xfrm>
            <a:off x="107504" y="2195572"/>
            <a:ext cx="1986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Month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 1, 12, 6</a:t>
            </a:r>
            <a:br>
              <a:rPr lang="de-DE" dirty="0"/>
            </a:br>
            <a:r>
              <a:rPr lang="de-DE" dirty="0"/>
              <a:t> -1, 13, MAX_LONG</a:t>
            </a:r>
            <a:br>
              <a:rPr lang="de-DE" dirty="0"/>
            </a:br>
            <a:r>
              <a:rPr lang="de-DE" dirty="0"/>
              <a:t> null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773D6D3-5C86-426F-A157-A229A86DF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478"/>
            <a:ext cx="9144000" cy="55916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48E7D9E-5F3D-4313-A088-C2A90135D111}"/>
              </a:ext>
            </a:extLst>
          </p:cNvPr>
          <p:cNvSpPr txBox="1"/>
          <p:nvPr/>
        </p:nvSpPr>
        <p:spPr>
          <a:xfrm>
            <a:off x="2627784" y="2179572"/>
            <a:ext cx="21262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Year:</a:t>
            </a:r>
            <a:br>
              <a:rPr lang="de-DE" dirty="0"/>
            </a:br>
            <a:r>
              <a:rPr lang="de-DE" dirty="0"/>
              <a:t> 0, 2000, 9999</a:t>
            </a:r>
            <a:br>
              <a:rPr lang="de-DE" dirty="0"/>
            </a:br>
            <a:r>
              <a:rPr lang="de-DE" dirty="0"/>
              <a:t>2100, -9999</a:t>
            </a:r>
            <a:br>
              <a:rPr lang="de-DE" dirty="0"/>
            </a:br>
            <a:r>
              <a:rPr lang="de-DE" dirty="0"/>
              <a:t>2020 (</a:t>
            </a:r>
            <a:r>
              <a:rPr lang="de-DE" dirty="0" err="1"/>
              <a:t>leap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2021 (non </a:t>
            </a:r>
            <a:r>
              <a:rPr lang="de-DE" dirty="0" err="1"/>
              <a:t>leap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null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7AF33C-49F6-43FE-80B0-743ABA400067}"/>
              </a:ext>
            </a:extLst>
          </p:cNvPr>
          <p:cNvSpPr txBox="1"/>
          <p:nvPr/>
        </p:nvSpPr>
        <p:spPr>
          <a:xfrm>
            <a:off x="5724128" y="2179572"/>
            <a:ext cx="2160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day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 1, 15, 31</a:t>
            </a:r>
            <a:br>
              <a:rPr lang="de-DE" dirty="0"/>
            </a:br>
            <a:r>
              <a:rPr lang="de-DE" dirty="0"/>
              <a:t>-1, 0, 32, MAX_LONG</a:t>
            </a:r>
            <a:br>
              <a:rPr lang="de-DE" dirty="0"/>
            </a:br>
            <a:r>
              <a:rPr lang="de-DE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52992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40DDCAA-A25B-4E38-A8C0-41A43D76508A}"/>
              </a:ext>
            </a:extLst>
          </p:cNvPr>
          <p:cNvSpPr txBox="1"/>
          <p:nvPr/>
        </p:nvSpPr>
        <p:spPr>
          <a:xfrm>
            <a:off x="395536" y="404664"/>
            <a:ext cx="390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 just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a XML-fragment …</a:t>
            </a:r>
          </a:p>
        </p:txBody>
      </p:sp>
      <p:sp>
        <p:nvSpPr>
          <p:cNvPr id="3" name="Sprechblase: oval 2">
            <a:extLst>
              <a:ext uri="{FF2B5EF4-FFF2-40B4-BE49-F238E27FC236}">
                <a16:creationId xmlns:a16="http://schemas.microsoft.com/office/drawing/2014/main" id="{139C2980-0E04-4E4E-9C0C-BDFAF24C5BDE}"/>
              </a:ext>
            </a:extLst>
          </p:cNvPr>
          <p:cNvSpPr/>
          <p:nvPr/>
        </p:nvSpPr>
        <p:spPr>
          <a:xfrm>
            <a:off x="683568" y="1124744"/>
            <a:ext cx="7488832" cy="2520280"/>
          </a:xfrm>
          <a:prstGeom prst="wedgeEllipseCallout">
            <a:avLst>
              <a:gd name="adj1" fmla="val -58953"/>
              <a:gd name="adj2" fmla="val 541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shorten</a:t>
            </a:r>
            <a:r>
              <a:rPr lang="de-DE" dirty="0"/>
              <a:t>.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isn‘t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fail.</a:t>
            </a: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do </a:t>
            </a:r>
            <a:r>
              <a:rPr lang="de-DE" dirty="0" err="1"/>
              <a:t>it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3 </a:t>
            </a:r>
            <a:r>
              <a:rPr lang="de-DE" dirty="0" err="1"/>
              <a:t>hours</a:t>
            </a:r>
            <a:r>
              <a:rPr lang="de-DE" dirty="0"/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3F6C2-D136-43EA-ACCA-CECC66755D34}"/>
              </a:ext>
            </a:extLst>
          </p:cNvPr>
          <p:cNvSpPr txBox="1"/>
          <p:nvPr/>
        </p:nvSpPr>
        <p:spPr>
          <a:xfrm>
            <a:off x="107504" y="3928410"/>
            <a:ext cx="8950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 after </a:t>
            </a:r>
            <a:r>
              <a:rPr lang="de-DE" dirty="0" err="1"/>
              <a:t>delivery</a:t>
            </a:r>
            <a:r>
              <a:rPr lang="de-DE" dirty="0"/>
              <a:t>. The </a:t>
            </a:r>
            <a:r>
              <a:rPr lang="de-DE" dirty="0" err="1"/>
              <a:t>requested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couldn‘t</a:t>
            </a:r>
            <a:r>
              <a:rPr lang="de-DE" dirty="0"/>
              <a:t> </a:t>
            </a:r>
            <a:r>
              <a:rPr lang="de-DE" dirty="0" err="1"/>
              <a:t>print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xml</a:t>
            </a:r>
            <a:r>
              <a:rPr lang="de-DE" dirty="0"/>
              <a:t>-fragment </a:t>
            </a:r>
            <a:r>
              <a:rPr lang="de-DE" dirty="0" err="1"/>
              <a:t>wasn‘t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… </a:t>
            </a:r>
            <a:r>
              <a:rPr lang="de-DE" dirty="0" err="1"/>
              <a:t>for</a:t>
            </a:r>
            <a:r>
              <a:rPr lang="de-DE" dirty="0"/>
              <a:t> 3 </a:t>
            </a:r>
            <a:r>
              <a:rPr lang="de-DE" dirty="0" err="1"/>
              <a:t>hours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wasn‘t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re-delivery</a:t>
            </a:r>
            <a:r>
              <a:rPr lang="de-DE" dirty="0"/>
              <a:t>. </a:t>
            </a:r>
          </a:p>
          <a:p>
            <a:r>
              <a:rPr lang="de-DE" dirty="0"/>
              <a:t>… </a:t>
            </a:r>
            <a:r>
              <a:rPr lang="de-DE" dirty="0" err="1"/>
              <a:t>costs</a:t>
            </a:r>
            <a:r>
              <a:rPr lang="de-DE" dirty="0"/>
              <a:t>: 1000EUR per </a:t>
            </a:r>
            <a:r>
              <a:rPr lang="de-DE" dirty="0" err="1"/>
              <a:t>minute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6386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5000">
        <p15:prstTrans prst="drape"/>
      </p:transition>
    </mc:Choice>
    <mc:Fallback xmlns="">
      <p:transition spd="slow" advClick="0" advTm="15000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9E08B-BC4C-4271-83FF-1A11F2BB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Partition: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97FB75-87B8-4F7F-8746-B03071A2B5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642F9C6-380B-4763-AD8A-242904E79C04}"/>
              </a:ext>
            </a:extLst>
          </p:cNvPr>
          <p:cNvSpPr txBox="1"/>
          <p:nvPr/>
        </p:nvSpPr>
        <p:spPr>
          <a:xfrm>
            <a:off x="107504" y="2195572"/>
            <a:ext cx="1986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Month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 1, 12, 6</a:t>
            </a:r>
            <a:br>
              <a:rPr lang="de-DE" dirty="0"/>
            </a:br>
            <a:r>
              <a:rPr lang="de-DE" dirty="0"/>
              <a:t> -1, 13, MAX_LONG</a:t>
            </a:r>
            <a:br>
              <a:rPr lang="de-DE" dirty="0"/>
            </a:br>
            <a:r>
              <a:rPr lang="de-DE" dirty="0"/>
              <a:t> null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773D6D3-5C86-426F-A157-A229A86DF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478"/>
            <a:ext cx="9144000" cy="55916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48E7D9E-5F3D-4313-A088-C2A90135D111}"/>
              </a:ext>
            </a:extLst>
          </p:cNvPr>
          <p:cNvSpPr txBox="1"/>
          <p:nvPr/>
        </p:nvSpPr>
        <p:spPr>
          <a:xfrm>
            <a:off x="2627784" y="2179572"/>
            <a:ext cx="21262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Year:</a:t>
            </a:r>
            <a:br>
              <a:rPr lang="de-DE" dirty="0"/>
            </a:br>
            <a:r>
              <a:rPr lang="de-DE" dirty="0"/>
              <a:t> 0, 2000, 9999</a:t>
            </a:r>
            <a:br>
              <a:rPr lang="de-DE" dirty="0"/>
            </a:br>
            <a:r>
              <a:rPr lang="de-DE" dirty="0"/>
              <a:t>2100, -9999</a:t>
            </a:r>
            <a:br>
              <a:rPr lang="de-DE" dirty="0"/>
            </a:br>
            <a:r>
              <a:rPr lang="de-DE" dirty="0"/>
              <a:t>2020 (</a:t>
            </a:r>
            <a:r>
              <a:rPr lang="de-DE" dirty="0" err="1"/>
              <a:t>leap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2021 (non </a:t>
            </a:r>
            <a:r>
              <a:rPr lang="de-DE" dirty="0" err="1"/>
              <a:t>leap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null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7AF33C-49F6-43FE-80B0-743ABA400067}"/>
              </a:ext>
            </a:extLst>
          </p:cNvPr>
          <p:cNvSpPr txBox="1"/>
          <p:nvPr/>
        </p:nvSpPr>
        <p:spPr>
          <a:xfrm>
            <a:off x="5724128" y="2179572"/>
            <a:ext cx="2160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day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 1, 15, 31</a:t>
            </a:r>
            <a:br>
              <a:rPr lang="de-DE" dirty="0"/>
            </a:br>
            <a:r>
              <a:rPr lang="de-DE" dirty="0"/>
              <a:t>-1, 0, 32, MAX_LONG</a:t>
            </a:r>
            <a:br>
              <a:rPr lang="de-DE" dirty="0"/>
            </a:br>
            <a:r>
              <a:rPr lang="de-DE" dirty="0"/>
              <a:t>null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91745D-0A67-4BF7-9181-7B50957D0FA7}"/>
              </a:ext>
            </a:extLst>
          </p:cNvPr>
          <p:cNvSpPr txBox="1"/>
          <p:nvPr/>
        </p:nvSpPr>
        <p:spPr>
          <a:xfrm>
            <a:off x="179389" y="4286193"/>
            <a:ext cx="58299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combinations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 </a:t>
            </a:r>
            <a:r>
              <a:rPr lang="de-DE" dirty="0" err="1"/>
              <a:t>Month</a:t>
            </a:r>
            <a:r>
              <a:rPr lang="de-DE" dirty="0"/>
              <a:t> 1, </a:t>
            </a:r>
            <a:r>
              <a:rPr lang="de-DE" dirty="0" err="1"/>
              <a:t>day</a:t>
            </a:r>
            <a:r>
              <a:rPr lang="de-DE" dirty="0"/>
              <a:t> 0, 15, 31, 32</a:t>
            </a:r>
            <a:br>
              <a:rPr lang="de-DE" dirty="0"/>
            </a:br>
            <a:r>
              <a:rPr lang="de-DE" dirty="0" err="1"/>
              <a:t>Month</a:t>
            </a:r>
            <a:r>
              <a:rPr lang="de-DE" dirty="0"/>
              <a:t> 2, </a:t>
            </a:r>
            <a:r>
              <a:rPr lang="de-DE" dirty="0" err="1"/>
              <a:t>day</a:t>
            </a:r>
            <a:r>
              <a:rPr lang="de-DE" dirty="0"/>
              <a:t> 0, 14, 28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Leap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, </a:t>
            </a:r>
            <a:r>
              <a:rPr lang="de-DE" dirty="0" err="1"/>
              <a:t>Month</a:t>
            </a:r>
            <a:r>
              <a:rPr lang="de-DE" dirty="0"/>
              <a:t> 2, </a:t>
            </a:r>
            <a:r>
              <a:rPr lang="de-DE" dirty="0" err="1"/>
              <a:t>day</a:t>
            </a:r>
            <a:r>
              <a:rPr lang="de-DE" dirty="0"/>
              <a:t> 28, 29</a:t>
            </a:r>
          </a:p>
          <a:p>
            <a:r>
              <a:rPr lang="de-DE" dirty="0"/>
              <a:t>Non </a:t>
            </a:r>
            <a:r>
              <a:rPr lang="de-DE" dirty="0" err="1"/>
              <a:t>Leap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, </a:t>
            </a:r>
            <a:r>
              <a:rPr lang="de-DE" dirty="0" err="1"/>
              <a:t>Month</a:t>
            </a:r>
            <a:r>
              <a:rPr lang="de-DE" dirty="0"/>
              <a:t> 2, </a:t>
            </a:r>
            <a:r>
              <a:rPr lang="de-DE" dirty="0" err="1"/>
              <a:t>day</a:t>
            </a:r>
            <a:r>
              <a:rPr lang="de-DE" dirty="0"/>
              <a:t> 28, 29</a:t>
            </a:r>
          </a:p>
          <a:p>
            <a:r>
              <a:rPr lang="de-DE" dirty="0"/>
              <a:t>Same Day &gt;&gt;&gt; </a:t>
            </a:r>
            <a:r>
              <a:rPr lang="de-DE" dirty="0" err="1"/>
              <a:t>Month</a:t>
            </a:r>
            <a:r>
              <a:rPr lang="de-DE" dirty="0"/>
              <a:t> 1, Day 1, Year 2100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equal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5041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92AAD-CB8C-46AB-9C29-7D891893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: „Triple A“-Pattern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2A0148-1C31-4B9B-BBAB-0BD139C437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7964F0E7-72F4-498F-AF76-C36A2760AC77}"/>
              </a:ext>
            </a:extLst>
          </p:cNvPr>
          <p:cNvSpPr/>
          <p:nvPr/>
        </p:nvSpPr>
        <p:spPr>
          <a:xfrm>
            <a:off x="323528" y="18448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D17C6D-2BEA-4A5E-8FD6-62A6411F3134}"/>
              </a:ext>
            </a:extLst>
          </p:cNvPr>
          <p:cNvSpPr txBox="1"/>
          <p:nvPr/>
        </p:nvSpPr>
        <p:spPr>
          <a:xfrm>
            <a:off x="1619672" y="1916832"/>
            <a:ext cx="2640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A</a:t>
            </a:r>
            <a:r>
              <a:rPr lang="de-DE" dirty="0" err="1"/>
              <a:t>rrange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preconditions</a:t>
            </a:r>
            <a:endParaRPr lang="de-DE" dirty="0"/>
          </a:p>
          <a:p>
            <a:r>
              <a:rPr lang="de-DE" b="1" dirty="0"/>
              <a:t>A</a:t>
            </a:r>
            <a:r>
              <a:rPr lang="de-DE" dirty="0"/>
              <a:t>ct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  <a:p>
            <a:r>
              <a:rPr lang="de-DE" b="1" dirty="0" err="1"/>
              <a:t>A</a:t>
            </a:r>
            <a:r>
              <a:rPr lang="de-DE" dirty="0" err="1"/>
              <a:t>ssert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B2B6CEE0-08DC-44F0-9DAA-BD3DF2C679B4}"/>
              </a:ext>
            </a:extLst>
          </p:cNvPr>
          <p:cNvSpPr/>
          <p:nvPr/>
        </p:nvSpPr>
        <p:spPr>
          <a:xfrm>
            <a:off x="323528" y="335699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C7C81A-AA12-4D4E-A1CA-4167B063E6D4}"/>
              </a:ext>
            </a:extLst>
          </p:cNvPr>
          <p:cNvSpPr txBox="1"/>
          <p:nvPr/>
        </p:nvSpPr>
        <p:spPr>
          <a:xfrm>
            <a:off x="1619672" y="3430281"/>
            <a:ext cx="3515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Given </a:t>
            </a:r>
            <a:r>
              <a:rPr lang="de-DE" dirty="0"/>
              <a:t>a </a:t>
            </a:r>
            <a:r>
              <a:rPr lang="de-DE" dirty="0" err="1"/>
              <a:t>precondition</a:t>
            </a:r>
            <a:endParaRPr lang="de-DE" dirty="0"/>
          </a:p>
          <a:p>
            <a:r>
              <a:rPr lang="de-DE" b="1" dirty="0" err="1"/>
              <a:t>When</a:t>
            </a:r>
            <a:r>
              <a:rPr lang="de-DE" b="1" dirty="0"/>
              <a:t> </a:t>
            </a:r>
            <a:r>
              <a:rPr lang="de-DE" dirty="0"/>
              <a:t>a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happens</a:t>
            </a:r>
            <a:endParaRPr lang="de-DE" dirty="0"/>
          </a:p>
          <a:p>
            <a:r>
              <a:rPr lang="de-DE" b="1" dirty="0" err="1"/>
              <a:t>Then</a:t>
            </a:r>
            <a:r>
              <a:rPr lang="de-DE" b="1" dirty="0"/>
              <a:t> </a:t>
            </a:r>
            <a:r>
              <a:rPr lang="de-DE" dirty="0"/>
              <a:t>a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observable</a:t>
            </a:r>
          </a:p>
        </p:txBody>
      </p:sp>
    </p:spTree>
    <p:extLst>
      <p:ext uri="{BB962C8B-B14F-4D97-AF65-F5344CB8AC3E}">
        <p14:creationId xmlns:p14="http://schemas.microsoft.com/office/powerpoint/2010/main" val="2489364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92AAD-CB8C-46AB-9C29-7D891893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teststructure</a:t>
            </a:r>
            <a:r>
              <a:rPr lang="de-DE" dirty="0"/>
              <a:t>: „Triple A“-Pattern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2A0148-1C31-4B9B-BBAB-0BD139C437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7964F0E7-72F4-498F-AF76-C36A2760AC77}"/>
              </a:ext>
            </a:extLst>
          </p:cNvPr>
          <p:cNvSpPr/>
          <p:nvPr/>
        </p:nvSpPr>
        <p:spPr>
          <a:xfrm>
            <a:off x="323528" y="18448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D17C6D-2BEA-4A5E-8FD6-62A6411F3134}"/>
              </a:ext>
            </a:extLst>
          </p:cNvPr>
          <p:cNvSpPr txBox="1"/>
          <p:nvPr/>
        </p:nvSpPr>
        <p:spPr>
          <a:xfrm>
            <a:off x="1619672" y="1916832"/>
            <a:ext cx="2640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A</a:t>
            </a:r>
            <a:r>
              <a:rPr lang="de-DE" dirty="0" err="1"/>
              <a:t>rrange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preconditions</a:t>
            </a:r>
            <a:endParaRPr lang="de-DE" dirty="0"/>
          </a:p>
          <a:p>
            <a:r>
              <a:rPr lang="de-DE" b="1" dirty="0"/>
              <a:t>A</a:t>
            </a:r>
            <a:r>
              <a:rPr lang="de-DE" dirty="0"/>
              <a:t>ct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  <a:p>
            <a:r>
              <a:rPr lang="de-DE" b="1" dirty="0" err="1"/>
              <a:t>A</a:t>
            </a:r>
            <a:r>
              <a:rPr lang="de-DE" dirty="0" err="1"/>
              <a:t>ssert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B2B6CEE0-08DC-44F0-9DAA-BD3DF2C679B4}"/>
              </a:ext>
            </a:extLst>
          </p:cNvPr>
          <p:cNvSpPr/>
          <p:nvPr/>
        </p:nvSpPr>
        <p:spPr>
          <a:xfrm>
            <a:off x="323528" y="335699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C7C81A-AA12-4D4E-A1CA-4167B063E6D4}"/>
              </a:ext>
            </a:extLst>
          </p:cNvPr>
          <p:cNvSpPr txBox="1"/>
          <p:nvPr/>
        </p:nvSpPr>
        <p:spPr>
          <a:xfrm>
            <a:off x="1619672" y="3430281"/>
            <a:ext cx="3515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Given </a:t>
            </a:r>
            <a:r>
              <a:rPr lang="de-DE" dirty="0"/>
              <a:t>a </a:t>
            </a:r>
            <a:r>
              <a:rPr lang="de-DE" dirty="0" err="1"/>
              <a:t>precondition</a:t>
            </a:r>
            <a:endParaRPr lang="de-DE" dirty="0"/>
          </a:p>
          <a:p>
            <a:r>
              <a:rPr lang="de-DE" b="1" dirty="0" err="1"/>
              <a:t>When</a:t>
            </a:r>
            <a:r>
              <a:rPr lang="de-DE" b="1" dirty="0"/>
              <a:t> </a:t>
            </a:r>
            <a:r>
              <a:rPr lang="de-DE" dirty="0"/>
              <a:t>a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happens</a:t>
            </a:r>
            <a:endParaRPr lang="de-DE" dirty="0"/>
          </a:p>
          <a:p>
            <a:r>
              <a:rPr lang="de-DE" b="1" dirty="0" err="1"/>
              <a:t>Then</a:t>
            </a:r>
            <a:r>
              <a:rPr lang="de-DE" b="1" dirty="0"/>
              <a:t> </a:t>
            </a:r>
            <a:r>
              <a:rPr lang="de-DE" dirty="0"/>
              <a:t>a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observable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28267AF-F4EF-4212-B85C-83B878C5A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375019"/>
            <a:ext cx="6804248" cy="20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049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E1C-51A0-43DD-B1A7-C83F0DD4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Cutback 1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78BAB2-1FA4-41A7-A260-586D39B4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28" y="1379909"/>
            <a:ext cx="4762872" cy="4785395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Quality</a:t>
            </a:r>
          </a:p>
          <a:p>
            <a:pPr lvl="1"/>
            <a:r>
              <a:rPr lang="de-DE" dirty="0"/>
              <a:t>Absence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deficits</a:t>
            </a:r>
            <a:endParaRPr lang="de-DE" dirty="0"/>
          </a:p>
          <a:p>
            <a:pPr lvl="1"/>
            <a:r>
              <a:rPr lang="de-DE" dirty="0"/>
              <a:t>Absence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bugs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Quality </a:t>
            </a:r>
            <a:r>
              <a:rPr lang="de-DE" dirty="0" err="1"/>
              <a:t>terms</a:t>
            </a:r>
            <a:endParaRPr lang="de-DE" dirty="0"/>
          </a:p>
          <a:p>
            <a:pPr lvl="1"/>
            <a:r>
              <a:rPr lang="de-DE" dirty="0" err="1"/>
              <a:t>Robustness</a:t>
            </a:r>
            <a:endParaRPr lang="de-DE" dirty="0"/>
          </a:p>
          <a:p>
            <a:pPr lvl="1"/>
            <a:r>
              <a:rPr lang="de-DE" dirty="0" err="1"/>
              <a:t>Efficience</a:t>
            </a:r>
            <a:endParaRPr lang="de-DE" dirty="0"/>
          </a:p>
          <a:p>
            <a:pPr lvl="1"/>
            <a:r>
              <a:rPr lang="de-DE" dirty="0" err="1"/>
              <a:t>Effectife</a:t>
            </a:r>
            <a:endParaRPr lang="de-DE" dirty="0"/>
          </a:p>
          <a:p>
            <a:pPr lvl="1"/>
            <a:r>
              <a:rPr lang="de-DE" dirty="0" err="1"/>
              <a:t>Reliability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4B5E45-D8CF-4F2E-8D14-67D2BF1D5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AF8E9507-2C42-48BF-B1B1-512A3BD1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7379"/>
            <a:ext cx="2051720" cy="117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F316458-1E0E-4840-802B-5838DF40D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38" t="29000" r="16926" b="29000"/>
          <a:stretch/>
        </p:blipFill>
        <p:spPr>
          <a:xfrm>
            <a:off x="683568" y="2564904"/>
            <a:ext cx="31683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40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E1C-51A0-43DD-B1A7-C83F0DD4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Cutback 2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78BAB2-1FA4-41A7-A260-586D39B4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28" y="1379909"/>
            <a:ext cx="4762872" cy="4785395"/>
          </a:xfrm>
        </p:spPr>
        <p:txBody>
          <a:bodyPr>
            <a:normAutofit fontScale="47500" lnSpcReduction="20000"/>
          </a:bodyPr>
          <a:lstStyle/>
          <a:p>
            <a:r>
              <a:rPr lang="de-DE" dirty="0"/>
              <a:t>Errors in </a:t>
            </a:r>
            <a:r>
              <a:rPr lang="de-DE" dirty="0" err="1"/>
              <a:t>software</a:t>
            </a:r>
            <a:endParaRPr lang="de-DE" dirty="0"/>
          </a:p>
          <a:p>
            <a:pPr lvl="1"/>
            <a:r>
              <a:rPr lang="de-DE" dirty="0" err="1"/>
              <a:t>Requirements</a:t>
            </a:r>
            <a:endParaRPr lang="de-DE" dirty="0"/>
          </a:p>
          <a:p>
            <a:pPr lvl="2"/>
            <a:r>
              <a:rPr lang="de-DE" dirty="0" err="1"/>
              <a:t>Unclear</a:t>
            </a:r>
            <a:endParaRPr lang="de-DE" dirty="0"/>
          </a:p>
          <a:p>
            <a:pPr lvl="2"/>
            <a:r>
              <a:rPr lang="de-DE" dirty="0" err="1"/>
              <a:t>Complex</a:t>
            </a:r>
            <a:endParaRPr lang="de-DE" dirty="0"/>
          </a:p>
          <a:p>
            <a:pPr lvl="2"/>
            <a:r>
              <a:rPr lang="de-DE" dirty="0" err="1"/>
              <a:t>incomplete</a:t>
            </a:r>
            <a:endParaRPr lang="de-DE" dirty="0"/>
          </a:p>
          <a:p>
            <a:pPr lvl="1"/>
            <a:r>
              <a:rPr lang="de-DE" dirty="0"/>
              <a:t>Design</a:t>
            </a:r>
          </a:p>
          <a:p>
            <a:pPr lvl="2"/>
            <a:r>
              <a:rPr lang="de-DE" dirty="0"/>
              <a:t>Error</a:t>
            </a:r>
          </a:p>
          <a:p>
            <a:pPr lvl="2"/>
            <a:r>
              <a:rPr lang="de-DE" dirty="0"/>
              <a:t>Not </a:t>
            </a:r>
            <a:r>
              <a:rPr lang="de-DE" dirty="0" err="1"/>
              <a:t>understand</a:t>
            </a:r>
            <a:endParaRPr lang="de-DE" dirty="0"/>
          </a:p>
          <a:p>
            <a:pPr lvl="1"/>
            <a:r>
              <a:rPr lang="de-DE" dirty="0"/>
              <a:t>Architecture</a:t>
            </a:r>
          </a:p>
          <a:p>
            <a:pPr lvl="2"/>
            <a:r>
              <a:rPr lang="de-DE" dirty="0"/>
              <a:t>Error</a:t>
            </a:r>
          </a:p>
          <a:p>
            <a:pPr lvl="2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understand</a:t>
            </a:r>
            <a:endParaRPr lang="de-DE" dirty="0"/>
          </a:p>
          <a:p>
            <a:pPr lvl="1"/>
            <a:r>
              <a:rPr lang="de-DE" dirty="0"/>
              <a:t>Code</a:t>
            </a:r>
          </a:p>
          <a:p>
            <a:pPr lvl="2"/>
            <a:r>
              <a:rPr lang="de-DE" dirty="0" err="1"/>
              <a:t>Complex</a:t>
            </a:r>
            <a:endParaRPr lang="de-DE" dirty="0"/>
          </a:p>
          <a:p>
            <a:pPr lvl="2"/>
            <a:r>
              <a:rPr lang="de-DE" dirty="0"/>
              <a:t>Errors</a:t>
            </a:r>
          </a:p>
          <a:p>
            <a:pPr lvl="2"/>
            <a:r>
              <a:rPr lang="de-DE" dirty="0" err="1"/>
              <a:t>Unpredictable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sometime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QA (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quality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assurance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Defining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quality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guards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Ensure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product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meets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these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guards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Improving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over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lifecycle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/>
              <a:t>Making </a:t>
            </a:r>
            <a:r>
              <a:rPr lang="de-DE" dirty="0" err="1"/>
              <a:t>tests</a:t>
            </a:r>
            <a:endParaRPr lang="de-DE" dirty="0"/>
          </a:p>
          <a:p>
            <a:pPr lvl="2"/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fails</a:t>
            </a:r>
            <a:endParaRPr lang="de-DE" dirty="0"/>
          </a:p>
          <a:p>
            <a:pPr lvl="2"/>
            <a:r>
              <a:rPr lang="de-DE" dirty="0" err="1"/>
              <a:t>Ensuring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  <a:p>
            <a:pPr lvl="1"/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precence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,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absence</a:t>
            </a:r>
            <a:r>
              <a:rPr lang="de-DE" dirty="0"/>
              <a:t>.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4B5E45-D8CF-4F2E-8D14-67D2BF1D5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AF8E9507-2C42-48BF-B1B1-512A3BD1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7379"/>
            <a:ext cx="2051720" cy="117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F316458-1E0E-4840-802B-5838DF40D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38" t="29000" r="16926" b="29000"/>
          <a:stretch/>
        </p:blipFill>
        <p:spPr>
          <a:xfrm>
            <a:off x="683568" y="2564904"/>
            <a:ext cx="31683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045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E1C-51A0-43DD-B1A7-C83F0DD4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Cutback 3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78BAB2-1FA4-41A7-A260-586D39B4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28" y="1379909"/>
            <a:ext cx="4762872" cy="478539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Focus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-tests</a:t>
            </a:r>
          </a:p>
          <a:p>
            <a:pPr lvl="1"/>
            <a:r>
              <a:rPr lang="de-DE" dirty="0" err="1"/>
              <a:t>Subject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(SUT)</a:t>
            </a:r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/ </a:t>
            </a:r>
            <a:r>
              <a:rPr lang="de-DE" dirty="0" err="1"/>
              <a:t>method</a:t>
            </a:r>
            <a:r>
              <a:rPr lang="de-DE" dirty="0"/>
              <a:t> /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/>
              <a:t>Rules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-tests</a:t>
            </a:r>
          </a:p>
          <a:p>
            <a:pPr lvl="1"/>
            <a:r>
              <a:rPr lang="de-DE" dirty="0"/>
              <a:t>Test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lvl="1"/>
            <a:r>
              <a:rPr lang="de-DE" dirty="0"/>
              <a:t>Tests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undependent</a:t>
            </a:r>
            <a:endParaRPr lang="de-DE" dirty="0"/>
          </a:p>
          <a:p>
            <a:pPr lvl="1"/>
            <a:r>
              <a:rPr lang="de-DE" dirty="0"/>
              <a:t>Think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4B5E45-D8CF-4F2E-8D14-67D2BF1D5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AF8E9507-2C42-48BF-B1B1-512A3BD1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7379"/>
            <a:ext cx="2051720" cy="117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F316458-1E0E-4840-802B-5838DF40D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38" t="29000" r="16926" b="29000"/>
          <a:stretch/>
        </p:blipFill>
        <p:spPr>
          <a:xfrm>
            <a:off x="683568" y="2564904"/>
            <a:ext cx="31683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29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E1C-51A0-43DD-B1A7-C83F0DD4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Cutback 4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78BAB2-1FA4-41A7-A260-586D39B4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28" y="1379909"/>
            <a:ext cx="4762872" cy="4785395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Structure</a:t>
            </a:r>
            <a:r>
              <a:rPr lang="de-DE" dirty="0"/>
              <a:t> in </a:t>
            </a:r>
            <a:r>
              <a:rPr lang="de-DE" dirty="0" err="1"/>
              <a:t>tests</a:t>
            </a:r>
            <a:endParaRPr lang="de-DE" dirty="0"/>
          </a:p>
          <a:p>
            <a:pPr lvl="1"/>
            <a:r>
              <a:rPr lang="de-DE" dirty="0"/>
              <a:t>Triple „A“-pattern</a:t>
            </a:r>
          </a:p>
          <a:p>
            <a:pPr lvl="2"/>
            <a:r>
              <a:rPr lang="de-DE" dirty="0"/>
              <a:t>(</a:t>
            </a:r>
            <a:r>
              <a:rPr lang="de-DE" dirty="0" err="1"/>
              <a:t>Arrange</a:t>
            </a:r>
            <a:r>
              <a:rPr lang="de-DE" dirty="0"/>
              <a:t>) GIVEN a</a:t>
            </a:r>
          </a:p>
          <a:p>
            <a:pPr lvl="2"/>
            <a:r>
              <a:rPr lang="de-DE" dirty="0"/>
              <a:t>(Act) WHEN a</a:t>
            </a:r>
          </a:p>
          <a:p>
            <a:pPr lvl="2"/>
            <a:r>
              <a:rPr lang="de-DE" dirty="0"/>
              <a:t>(</a:t>
            </a:r>
            <a:r>
              <a:rPr lang="de-DE" dirty="0" err="1"/>
              <a:t>Assert</a:t>
            </a:r>
            <a:r>
              <a:rPr lang="de-DE" dirty="0"/>
              <a:t>) THEN a</a:t>
            </a:r>
          </a:p>
          <a:p>
            <a:r>
              <a:rPr lang="de-DE" dirty="0"/>
              <a:t>Input-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pPr lvl="1"/>
            <a:r>
              <a:rPr lang="de-DE" dirty="0"/>
              <a:t>Find </a:t>
            </a:r>
            <a:r>
              <a:rPr lang="de-DE" dirty="0" err="1"/>
              <a:t>partitions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equals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lvl="1"/>
            <a:r>
              <a:rPr lang="de-DE" dirty="0"/>
              <a:t>Null-</a:t>
            </a:r>
            <a:r>
              <a:rPr lang="de-DE" dirty="0" err="1"/>
              <a:t>value</a:t>
            </a:r>
            <a:endParaRPr lang="de-DE" dirty="0"/>
          </a:p>
          <a:p>
            <a:pPr lvl="1"/>
            <a:r>
              <a:rPr lang="de-DE" dirty="0"/>
              <a:t>Zero (0)</a:t>
            </a:r>
          </a:p>
          <a:p>
            <a:pPr lvl="1"/>
            <a:r>
              <a:rPr lang="de-DE" dirty="0" err="1"/>
              <a:t>Boundaries</a:t>
            </a:r>
            <a:endParaRPr lang="de-DE" dirty="0"/>
          </a:p>
          <a:p>
            <a:pPr lvl="1"/>
            <a:r>
              <a:rPr lang="de-DE" dirty="0"/>
              <a:t>Above </a:t>
            </a:r>
            <a:r>
              <a:rPr lang="de-DE" dirty="0" err="1"/>
              <a:t>boundaries</a:t>
            </a:r>
            <a:endParaRPr lang="de-DE" dirty="0"/>
          </a:p>
          <a:p>
            <a:pPr lvl="1"/>
            <a:r>
              <a:rPr lang="de-DE" dirty="0"/>
              <a:t>More </a:t>
            </a:r>
            <a:r>
              <a:rPr lang="de-DE" dirty="0" err="1"/>
              <a:t>inputs</a:t>
            </a:r>
            <a:r>
              <a:rPr lang="de-DE" dirty="0"/>
              <a:t>: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inputs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4B5E45-D8CF-4F2E-8D14-67D2BF1D5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AF8E9507-2C42-48BF-B1B1-512A3BD1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7379"/>
            <a:ext cx="2051720" cy="117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F316458-1E0E-4840-802B-5838DF40D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38" t="29000" r="16926" b="29000"/>
          <a:stretch/>
        </p:blipFill>
        <p:spPr>
          <a:xfrm>
            <a:off x="683568" y="2564904"/>
            <a:ext cx="31683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134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B32AB-34CA-4FCB-9361-6945FA38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Tests: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possible </a:t>
            </a:r>
            <a:r>
              <a:rPr lang="de-DE" dirty="0" err="1"/>
              <a:t>tests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recommendable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C641B8-405F-43B3-86E6-9B8F45B31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B0E5AD-6454-4559-A8A7-8370C707E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9" y="1484784"/>
            <a:ext cx="5611431" cy="489654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04F2534-9377-4E1B-9C71-F81578CBC130}"/>
              </a:ext>
            </a:extLst>
          </p:cNvPr>
          <p:cNvSpPr/>
          <p:nvPr/>
        </p:nvSpPr>
        <p:spPr>
          <a:xfrm>
            <a:off x="5724128" y="2276872"/>
            <a:ext cx="316835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de.hegmanns.tdd.task04.AddMaschine</a:t>
            </a:r>
          </a:p>
        </p:txBody>
      </p:sp>
    </p:spTree>
    <p:extLst>
      <p:ext uri="{BB962C8B-B14F-4D97-AF65-F5344CB8AC3E}">
        <p14:creationId xmlns:p14="http://schemas.microsoft.com/office/powerpoint/2010/main" val="20807146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F6311-C36C-4FDC-8D86-A9166145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Coverage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8DADB4-60FF-40CD-9B51-778A2C10F2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1365BCE-623B-416C-B740-9681E1CC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747008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028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48C5D-85ED-448D-A514-92959C70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Coverage: </a:t>
            </a:r>
            <a:r>
              <a:rPr lang="de-DE" dirty="0" err="1"/>
              <a:t>statement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C1B621-ED15-4960-8A4C-7F716CF7C1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2DD49D-0119-4492-81FE-2A8685B4D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9" y="2780928"/>
            <a:ext cx="5364088" cy="341477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BC0DAF1-3C80-493F-BB6A-775B34DB7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734" y="1412776"/>
            <a:ext cx="622197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2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ssdiagramm: Manuelle Verarbeitung 5">
            <a:extLst>
              <a:ext uri="{FF2B5EF4-FFF2-40B4-BE49-F238E27FC236}">
                <a16:creationId xmlns:a16="http://schemas.microsoft.com/office/drawing/2014/main" id="{E7DF2639-D1E3-4D48-BB1D-5DAFE5C4B224}"/>
              </a:ext>
            </a:extLst>
          </p:cNvPr>
          <p:cNvSpPr/>
          <p:nvPr/>
        </p:nvSpPr>
        <p:spPr>
          <a:xfrm>
            <a:off x="2123728" y="3259062"/>
            <a:ext cx="1656184" cy="648072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Theory</a:t>
            </a:r>
          </a:p>
        </p:txBody>
      </p:sp>
      <p:sp>
        <p:nvSpPr>
          <p:cNvPr id="4" name="Flussdiagramm: Manuelle Verarbeitung 3">
            <a:extLst>
              <a:ext uri="{FF2B5EF4-FFF2-40B4-BE49-F238E27FC236}">
                <a16:creationId xmlns:a16="http://schemas.microsoft.com/office/drawing/2014/main" id="{23E80DED-EDED-47C8-9962-3F5984FE0B66}"/>
              </a:ext>
            </a:extLst>
          </p:cNvPr>
          <p:cNvSpPr/>
          <p:nvPr/>
        </p:nvSpPr>
        <p:spPr>
          <a:xfrm>
            <a:off x="5652120" y="3933056"/>
            <a:ext cx="1656184" cy="828672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Practice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C45EB3-6E7C-44EA-85A8-D776E32D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91D1E3-B198-4F4E-A89B-DBB577CB9D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1026" name="Picture 2" descr="https://cdn.pixabay.com/photo/2013/07/12/13/44/justice-147214_960_720.png">
            <a:extLst>
              <a:ext uri="{FF2B5EF4-FFF2-40B4-BE49-F238E27FC236}">
                <a16:creationId xmlns:a16="http://schemas.microsoft.com/office/drawing/2014/main" id="{A854B5B5-C956-4A7F-8B31-9B6FCC58D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76" y="1556792"/>
            <a:ext cx="5335315" cy="46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5732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E6408-EAFE-40C3-96B9-758EBBB9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Coverage: </a:t>
            </a:r>
            <a:r>
              <a:rPr lang="de-DE" dirty="0" err="1"/>
              <a:t>branch</a:t>
            </a:r>
            <a:r>
              <a:rPr lang="de-DE" dirty="0"/>
              <a:t> and </a:t>
            </a:r>
            <a:r>
              <a:rPr lang="de-DE" dirty="0" err="1"/>
              <a:t>path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BA9AA5-5417-4BD9-9D01-39993B55D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D4D134-80D6-4BA1-8640-B1EB3626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628800"/>
            <a:ext cx="5940152" cy="84251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26C995-05D6-46E1-A7AE-964DD23FB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492896"/>
            <a:ext cx="5724128" cy="36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303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A05DA-2EAA-4BBE-B198-3521520C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coverage</a:t>
            </a:r>
            <a:r>
              <a:rPr lang="de-DE" dirty="0"/>
              <a:t> </a:t>
            </a:r>
            <a:r>
              <a:rPr lang="de-DE" dirty="0" err="1"/>
              <a:t>metric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A3FCD-6FAE-4FDE-8876-CA504D5D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2625155"/>
          </a:xfrm>
        </p:spPr>
        <p:txBody>
          <a:bodyPr/>
          <a:lstStyle/>
          <a:p>
            <a:r>
              <a:rPr lang="de-DE" dirty="0"/>
              <a:t>100% </a:t>
            </a:r>
            <a:r>
              <a:rPr lang="de-DE" dirty="0" err="1"/>
              <a:t>coverage</a:t>
            </a:r>
            <a:r>
              <a:rPr lang="de-DE" dirty="0"/>
              <a:t> </a:t>
            </a:r>
            <a:r>
              <a:rPr lang="de-DE" dirty="0" err="1"/>
              <a:t>says</a:t>
            </a:r>
            <a:r>
              <a:rPr lang="de-DE" dirty="0"/>
              <a:t> </a:t>
            </a:r>
            <a:r>
              <a:rPr lang="de-DE" dirty="0" err="1"/>
              <a:t>nothing</a:t>
            </a:r>
            <a:endParaRPr lang="de-DE" dirty="0"/>
          </a:p>
          <a:p>
            <a:pPr lvl="1"/>
            <a:r>
              <a:rPr lang="de-DE" dirty="0"/>
              <a:t>Are all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boundaries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Are all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partitions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A </a:t>
            </a:r>
            <a:r>
              <a:rPr lang="de-DE" dirty="0" err="1"/>
              <a:t>lazy</a:t>
            </a:r>
            <a:r>
              <a:rPr lang="de-DE" dirty="0"/>
              <a:t> and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developer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100% </a:t>
            </a:r>
            <a:r>
              <a:rPr lang="de-DE" dirty="0" err="1"/>
              <a:t>coverage</a:t>
            </a:r>
            <a:r>
              <a:rPr lang="de-DE" dirty="0"/>
              <a:t> in an easy </a:t>
            </a:r>
            <a:r>
              <a:rPr lang="de-DE" dirty="0" err="1"/>
              <a:t>way</a:t>
            </a:r>
            <a:r>
              <a:rPr lang="de-DE" dirty="0"/>
              <a:t> …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A90EA9-B39D-48BC-A97A-280DD99680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3996528D-7B9A-4DF9-9DE0-A21EB9988886}"/>
              </a:ext>
            </a:extLst>
          </p:cNvPr>
          <p:cNvSpPr/>
          <p:nvPr/>
        </p:nvSpPr>
        <p:spPr>
          <a:xfrm>
            <a:off x="395536" y="4221088"/>
            <a:ext cx="4032448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Impact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statement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3A9955-D188-4F99-ADFE-546180B53276}"/>
              </a:ext>
            </a:extLst>
          </p:cNvPr>
          <p:cNvSpPr txBox="1"/>
          <p:nvPr/>
        </p:nvSpPr>
        <p:spPr>
          <a:xfrm>
            <a:off x="1481667" y="4831760"/>
            <a:ext cx="625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Combine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code </a:t>
            </a:r>
            <a:r>
              <a:rPr lang="de-DE" dirty="0" err="1"/>
              <a:t>revision</a:t>
            </a:r>
            <a:r>
              <a:rPr lang="de-DE" dirty="0"/>
              <a:t> / pair </a:t>
            </a:r>
            <a:r>
              <a:rPr lang="de-DE" dirty="0" err="1"/>
              <a:t>programming</a:t>
            </a:r>
            <a:endParaRPr lang="de-DE" dirty="0"/>
          </a:p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guard</a:t>
            </a:r>
            <a:r>
              <a:rPr lang="de-DE" dirty="0"/>
              <a:t>, like „a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not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coverage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3460092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7EC7F-4314-46AD-8F7F-E2AFE2FD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Black-box </a:t>
            </a:r>
            <a:r>
              <a:rPr lang="de-DE" dirty="0" err="1"/>
              <a:t>tests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EDBF7D-7E90-413C-9498-C397BEC26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816" y="1379909"/>
            <a:ext cx="5770984" cy="4785395"/>
          </a:xfrm>
        </p:spPr>
        <p:txBody>
          <a:bodyPr/>
          <a:lstStyle/>
          <a:p>
            <a:r>
              <a:rPr lang="de-DE" dirty="0" err="1"/>
              <a:t>Oriented</a:t>
            </a:r>
            <a:r>
              <a:rPr lang="de-DE" dirty="0"/>
              <a:t> on </a:t>
            </a:r>
            <a:r>
              <a:rPr lang="de-DE" dirty="0" err="1"/>
              <a:t>behave</a:t>
            </a:r>
            <a:br>
              <a:rPr lang="de-DE" dirty="0"/>
            </a:b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implementation</a:t>
            </a:r>
            <a:endParaRPr lang="de-DE" dirty="0"/>
          </a:p>
          <a:p>
            <a:pPr lvl="1"/>
            <a:r>
              <a:rPr lang="de-DE" dirty="0"/>
              <a:t>Check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lvl="1"/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specification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70731F-8235-470A-BE72-B9F238CAA6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 dirty="0"/>
          </a:p>
        </p:txBody>
      </p:sp>
      <p:pic>
        <p:nvPicPr>
          <p:cNvPr id="1026" name="Picture 2" descr="Bildergebnis fÃ¼r back box">
            <a:extLst>
              <a:ext uri="{FF2B5EF4-FFF2-40B4-BE49-F238E27FC236}">
                <a16:creationId xmlns:a16="http://schemas.microsoft.com/office/drawing/2014/main" id="{50E00628-0590-4EFD-94EF-4D5A6D668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49" y="1387718"/>
            <a:ext cx="2996952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4504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7EC7F-4314-46AD-8F7F-E2AFE2FD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White-box </a:t>
            </a:r>
            <a:r>
              <a:rPr lang="de-DE" dirty="0" err="1"/>
              <a:t>tests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EDBF7D-7E90-413C-9498-C397BEC26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816" y="1379909"/>
            <a:ext cx="5770984" cy="4785395"/>
          </a:xfrm>
        </p:spPr>
        <p:txBody>
          <a:bodyPr/>
          <a:lstStyle/>
          <a:p>
            <a:r>
              <a:rPr lang="de-DE" dirty="0" err="1"/>
              <a:t>Oriented</a:t>
            </a:r>
            <a:r>
              <a:rPr lang="de-DE" dirty="0"/>
              <a:t> in </a:t>
            </a:r>
            <a:r>
              <a:rPr lang="de-DE" dirty="0" err="1"/>
              <a:t>structure</a:t>
            </a:r>
            <a:r>
              <a:rPr lang="de-DE" dirty="0"/>
              <a:t> / </a:t>
            </a:r>
            <a:r>
              <a:rPr lang="de-DE" dirty="0" err="1"/>
              <a:t>implementation</a:t>
            </a:r>
            <a:endParaRPr lang="de-DE" dirty="0"/>
          </a:p>
          <a:p>
            <a:pPr lvl="1"/>
            <a:r>
              <a:rPr lang="de-DE" dirty="0"/>
              <a:t>Needs </a:t>
            </a:r>
            <a:r>
              <a:rPr lang="de-DE" dirty="0" err="1"/>
              <a:t>programmcode</a:t>
            </a:r>
            <a:r>
              <a:rPr lang="de-DE" dirty="0"/>
              <a:t> / plan / </a:t>
            </a:r>
            <a:r>
              <a:rPr lang="de-DE" dirty="0" err="1"/>
              <a:t>activity</a:t>
            </a:r>
            <a:r>
              <a:rPr lang="de-DE" dirty="0"/>
              <a:t>-plan</a:t>
            </a:r>
          </a:p>
          <a:p>
            <a:pPr lvl="1"/>
            <a:r>
              <a:rPr lang="de-DE" dirty="0" err="1"/>
              <a:t>Based</a:t>
            </a:r>
            <a:r>
              <a:rPr lang="de-DE" dirty="0"/>
              <a:t> on source code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70731F-8235-470A-BE72-B9F238CAA6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1026" name="Picture 2" descr="Bildergebnis fÃ¼r back box">
            <a:extLst>
              <a:ext uri="{FF2B5EF4-FFF2-40B4-BE49-F238E27FC236}">
                <a16:creationId xmlns:a16="http://schemas.microsoft.com/office/drawing/2014/main" id="{50E00628-0590-4EFD-94EF-4D5A6D668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4130"/>
            <a:ext cx="2996952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1191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7EC7F-4314-46AD-8F7F-E2AFE2FD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White-box </a:t>
            </a:r>
            <a:r>
              <a:rPr lang="de-DE" dirty="0" err="1"/>
              <a:t>tests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EDBF7D-7E90-413C-9498-C397BEC26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816" y="1379909"/>
            <a:ext cx="5770984" cy="4785395"/>
          </a:xfrm>
        </p:spPr>
        <p:txBody>
          <a:bodyPr/>
          <a:lstStyle/>
          <a:p>
            <a:r>
              <a:rPr lang="de-DE" dirty="0" err="1"/>
              <a:t>Oriented</a:t>
            </a:r>
            <a:r>
              <a:rPr lang="de-DE" dirty="0"/>
              <a:t> in </a:t>
            </a:r>
            <a:r>
              <a:rPr lang="de-DE" dirty="0" err="1"/>
              <a:t>structure</a:t>
            </a:r>
            <a:r>
              <a:rPr lang="de-DE" dirty="0"/>
              <a:t> / </a:t>
            </a:r>
            <a:r>
              <a:rPr lang="de-DE" dirty="0" err="1"/>
              <a:t>implementation</a:t>
            </a:r>
            <a:endParaRPr lang="de-DE" dirty="0"/>
          </a:p>
          <a:p>
            <a:pPr lvl="1"/>
            <a:r>
              <a:rPr lang="de-DE" dirty="0"/>
              <a:t>Needs </a:t>
            </a:r>
            <a:r>
              <a:rPr lang="de-DE" dirty="0" err="1"/>
              <a:t>programmcode</a:t>
            </a:r>
            <a:r>
              <a:rPr lang="de-DE" dirty="0"/>
              <a:t> / plan / </a:t>
            </a:r>
            <a:r>
              <a:rPr lang="de-DE" dirty="0" err="1"/>
              <a:t>activity</a:t>
            </a:r>
            <a:r>
              <a:rPr lang="de-DE" dirty="0"/>
              <a:t>-plan</a:t>
            </a:r>
          </a:p>
          <a:p>
            <a:pPr lvl="1"/>
            <a:r>
              <a:rPr lang="de-DE" dirty="0" err="1"/>
              <a:t>Based</a:t>
            </a:r>
            <a:r>
              <a:rPr lang="de-DE" dirty="0"/>
              <a:t> on source code</a:t>
            </a:r>
          </a:p>
          <a:p>
            <a:pPr lvl="1"/>
            <a:r>
              <a:rPr lang="de-DE" dirty="0"/>
              <a:t>Covers </a:t>
            </a:r>
            <a:r>
              <a:rPr lang="de-DE" dirty="0" err="1"/>
              <a:t>the</a:t>
            </a:r>
            <a:r>
              <a:rPr lang="de-DE" dirty="0"/>
              <a:t> code-</a:t>
            </a:r>
            <a:r>
              <a:rPr lang="de-DE" dirty="0" err="1"/>
              <a:t>specification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70731F-8235-470A-BE72-B9F238CAA6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05EF6F4-1802-4B2C-8B60-4260B786C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23" y="2329939"/>
            <a:ext cx="2236093" cy="2198122"/>
          </a:xfrm>
          <a:prstGeom prst="rect">
            <a:avLst/>
          </a:prstGeom>
        </p:spPr>
      </p:pic>
      <p:sp>
        <p:nvSpPr>
          <p:cNvPr id="5" name="Pfeil: nach links 4">
            <a:extLst>
              <a:ext uri="{FF2B5EF4-FFF2-40B4-BE49-F238E27FC236}">
                <a16:creationId xmlns:a16="http://schemas.microsoft.com/office/drawing/2014/main" id="{68B17619-36E6-4EFF-9224-3197B736C2E8}"/>
              </a:ext>
            </a:extLst>
          </p:cNvPr>
          <p:cNvSpPr/>
          <p:nvPr/>
        </p:nvSpPr>
        <p:spPr>
          <a:xfrm rot="1913016">
            <a:off x="2549255" y="4243166"/>
            <a:ext cx="1368152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9304912-7484-4B0C-A170-30C7436FFE7E}"/>
              </a:ext>
            </a:extLst>
          </p:cNvPr>
          <p:cNvSpPr txBox="1"/>
          <p:nvPr/>
        </p:nvSpPr>
        <p:spPr>
          <a:xfrm>
            <a:off x="4139952" y="4941168"/>
            <a:ext cx="393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More </a:t>
            </a:r>
            <a:r>
              <a:rPr lang="de-DE" dirty="0" err="1"/>
              <a:t>fitting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white</a:t>
            </a:r>
            <a:r>
              <a:rPr lang="de-DE" dirty="0"/>
              <a:t> box </a:t>
            </a:r>
            <a:r>
              <a:rPr lang="de-DE" dirty="0" err="1"/>
              <a:t>test</a:t>
            </a:r>
            <a:r>
              <a:rPr lang="de-DE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8431472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7EC7F-4314-46AD-8F7F-E2AFE2FD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Black box </a:t>
            </a:r>
            <a:r>
              <a:rPr lang="de-DE" dirty="0" err="1"/>
              <a:t>test</a:t>
            </a:r>
            <a:r>
              <a:rPr lang="de-DE" dirty="0"/>
              <a:t>: </a:t>
            </a:r>
            <a:r>
              <a:rPr lang="de-DE" dirty="0" err="1"/>
              <a:t>methods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EDBF7D-7E90-413C-9498-C397BEC26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816" y="1379909"/>
            <a:ext cx="5770984" cy="4785395"/>
          </a:xfrm>
        </p:spPr>
        <p:txBody>
          <a:bodyPr>
            <a:normAutofit fontScale="77500" lnSpcReduction="20000"/>
          </a:bodyPr>
          <a:lstStyle/>
          <a:p>
            <a:r>
              <a:rPr lang="de-DE" b="1" dirty="0" err="1"/>
              <a:t>Functional</a:t>
            </a:r>
            <a:r>
              <a:rPr lang="de-DE" b="1" dirty="0"/>
              <a:t> </a:t>
            </a:r>
            <a:r>
              <a:rPr lang="de-DE" b="1" dirty="0" err="1"/>
              <a:t>test</a:t>
            </a:r>
            <a:endParaRPr lang="de-DE" b="1" dirty="0"/>
          </a:p>
          <a:p>
            <a:pPr lvl="1"/>
            <a:r>
              <a:rPr lang="de-DE" dirty="0"/>
              <a:t>Smoke </a:t>
            </a:r>
            <a:r>
              <a:rPr lang="de-DE" dirty="0" err="1"/>
              <a:t>test</a:t>
            </a:r>
            <a:endParaRPr lang="de-DE" dirty="0"/>
          </a:p>
          <a:p>
            <a:pPr lvl="1"/>
            <a:r>
              <a:rPr lang="de-DE" dirty="0" err="1"/>
              <a:t>Sanity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lvl="1"/>
            <a:r>
              <a:rPr lang="de-DE" dirty="0"/>
              <a:t>Regression </a:t>
            </a:r>
            <a:r>
              <a:rPr lang="de-DE" dirty="0" err="1"/>
              <a:t>test</a:t>
            </a:r>
            <a:endParaRPr lang="de-DE" dirty="0"/>
          </a:p>
          <a:p>
            <a:pPr lvl="1"/>
            <a:r>
              <a:rPr lang="de-DE" dirty="0"/>
              <a:t>User </a:t>
            </a:r>
            <a:r>
              <a:rPr lang="de-DE" dirty="0" err="1"/>
              <a:t>acceptance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lvl="1"/>
            <a:r>
              <a:rPr lang="de-DE" dirty="0"/>
              <a:t>Integration </a:t>
            </a:r>
            <a:r>
              <a:rPr lang="de-DE" dirty="0" err="1"/>
              <a:t>test</a:t>
            </a:r>
            <a:endParaRPr lang="de-DE" dirty="0"/>
          </a:p>
          <a:p>
            <a:r>
              <a:rPr lang="de-DE" b="1" dirty="0"/>
              <a:t>Non-</a:t>
            </a:r>
            <a:r>
              <a:rPr lang="de-DE" b="1" dirty="0" err="1"/>
              <a:t>functional</a:t>
            </a:r>
            <a:r>
              <a:rPr lang="de-DE" b="1" dirty="0"/>
              <a:t> </a:t>
            </a:r>
            <a:r>
              <a:rPr lang="de-DE" b="1" dirty="0" err="1"/>
              <a:t>test</a:t>
            </a:r>
            <a:endParaRPr lang="de-DE" b="1" dirty="0"/>
          </a:p>
          <a:p>
            <a:pPr lvl="1"/>
            <a:r>
              <a:rPr lang="de-DE" dirty="0"/>
              <a:t>Usability </a:t>
            </a:r>
            <a:r>
              <a:rPr lang="de-DE" dirty="0" err="1"/>
              <a:t>test</a:t>
            </a:r>
            <a:endParaRPr lang="de-DE" dirty="0"/>
          </a:p>
          <a:p>
            <a:pPr lvl="1"/>
            <a:r>
              <a:rPr lang="de-DE" dirty="0"/>
              <a:t>Load </a:t>
            </a:r>
            <a:r>
              <a:rPr lang="de-DE" dirty="0" err="1"/>
              <a:t>test</a:t>
            </a:r>
            <a:endParaRPr lang="de-DE" dirty="0"/>
          </a:p>
          <a:p>
            <a:pPr lvl="1"/>
            <a:r>
              <a:rPr lang="de-DE" dirty="0"/>
              <a:t>Performance </a:t>
            </a:r>
            <a:r>
              <a:rPr lang="de-DE" dirty="0" err="1"/>
              <a:t>test</a:t>
            </a:r>
            <a:endParaRPr lang="de-DE" dirty="0"/>
          </a:p>
          <a:p>
            <a:pPr lvl="1"/>
            <a:r>
              <a:rPr lang="de-DE" dirty="0"/>
              <a:t>Stress </a:t>
            </a:r>
            <a:r>
              <a:rPr lang="de-DE" dirty="0" err="1"/>
              <a:t>test</a:t>
            </a:r>
            <a:endParaRPr lang="de-DE" dirty="0"/>
          </a:p>
          <a:p>
            <a:pPr lvl="1"/>
            <a:r>
              <a:rPr lang="de-DE" dirty="0" err="1"/>
              <a:t>Scalability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lvl="1"/>
            <a:r>
              <a:rPr lang="de-DE" dirty="0" err="1"/>
              <a:t>Compatibility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70731F-8235-470A-BE72-B9F238CAA6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1026" name="Picture 2" descr="Bildergebnis fÃ¼r back box">
            <a:extLst>
              <a:ext uri="{FF2B5EF4-FFF2-40B4-BE49-F238E27FC236}">
                <a16:creationId xmlns:a16="http://schemas.microsoft.com/office/drawing/2014/main" id="{50E00628-0590-4EFD-94EF-4D5A6D668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4130"/>
            <a:ext cx="2996952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154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7EC7F-4314-46AD-8F7F-E2AFE2FD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white</a:t>
            </a:r>
            <a:r>
              <a:rPr lang="de-DE" dirty="0"/>
              <a:t> box </a:t>
            </a:r>
            <a:r>
              <a:rPr lang="de-DE" dirty="0" err="1"/>
              <a:t>test</a:t>
            </a:r>
            <a:r>
              <a:rPr lang="de-DE" dirty="0"/>
              <a:t>: </a:t>
            </a:r>
            <a:r>
              <a:rPr lang="de-DE" dirty="0" err="1"/>
              <a:t>methods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EDBF7D-7E90-413C-9498-C397BEC26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816" y="1379909"/>
            <a:ext cx="5770984" cy="2481139"/>
          </a:xfrm>
        </p:spPr>
        <p:txBody>
          <a:bodyPr>
            <a:normAutofit/>
          </a:bodyPr>
          <a:lstStyle/>
          <a:p>
            <a:r>
              <a:rPr lang="de-DE" b="1" dirty="0"/>
              <a:t>Basis </a:t>
            </a:r>
            <a:r>
              <a:rPr lang="de-DE" b="1" dirty="0" err="1"/>
              <a:t>path</a:t>
            </a:r>
            <a:r>
              <a:rPr lang="de-DE" b="1" dirty="0"/>
              <a:t> </a:t>
            </a:r>
            <a:r>
              <a:rPr lang="de-DE" b="1" dirty="0" err="1"/>
              <a:t>test</a:t>
            </a:r>
            <a:endParaRPr lang="de-DE" b="1" dirty="0"/>
          </a:p>
          <a:p>
            <a:r>
              <a:rPr lang="de-DE" b="1" dirty="0"/>
              <a:t>Data </a:t>
            </a:r>
            <a:r>
              <a:rPr lang="de-DE" b="1" dirty="0" err="1"/>
              <a:t>flow</a:t>
            </a:r>
            <a:r>
              <a:rPr lang="de-DE" b="1" dirty="0"/>
              <a:t> </a:t>
            </a:r>
            <a:r>
              <a:rPr lang="de-DE" b="1" dirty="0" err="1"/>
              <a:t>test</a:t>
            </a:r>
            <a:endParaRPr lang="de-DE" b="1" dirty="0"/>
          </a:p>
          <a:p>
            <a:r>
              <a:rPr lang="de-DE" b="1" dirty="0"/>
              <a:t>Path </a:t>
            </a:r>
            <a:r>
              <a:rPr lang="de-DE" b="1" dirty="0" err="1"/>
              <a:t>test</a:t>
            </a:r>
            <a:endParaRPr lang="de-DE" b="1" dirty="0"/>
          </a:p>
          <a:p>
            <a:r>
              <a:rPr lang="de-DE" b="1" dirty="0"/>
              <a:t>Loop </a:t>
            </a:r>
            <a:r>
              <a:rPr lang="de-DE" b="1" dirty="0" err="1"/>
              <a:t>test</a:t>
            </a:r>
            <a:endParaRPr lang="de-DE" b="1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70731F-8235-470A-BE72-B9F238CAA6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B374B1E-6E78-4610-B1AB-B71164A04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23" y="2329939"/>
            <a:ext cx="2236093" cy="21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602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08C74-85F4-46E1-829F-CF248800C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JUNIT 4 / 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AE0F95-80D8-4BB6-A92F-F161DE4FF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7201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C8146-65D1-4BF3-8337-B0C1C345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r>
              <a:rPr lang="de-DE" dirty="0"/>
              <a:t>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7E63E-D034-411E-B992-0F7A57773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dirty="0" err="1"/>
              <a:t>unit</a:t>
            </a:r>
            <a:r>
              <a:rPr lang="de-DE" dirty="0"/>
              <a:t>-test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java</a:t>
            </a:r>
            <a:endParaRPr lang="de-DE" dirty="0"/>
          </a:p>
          <a:p>
            <a:r>
              <a:rPr lang="de-DE" dirty="0" err="1"/>
              <a:t>Monolithic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techniques</a:t>
            </a:r>
            <a:endParaRPr lang="de-DE" dirty="0"/>
          </a:p>
          <a:p>
            <a:pPr lvl="1"/>
            <a:r>
              <a:rPr lang="de-DE" dirty="0"/>
              <a:t>Spring</a:t>
            </a:r>
          </a:p>
          <a:p>
            <a:pPr lvl="1"/>
            <a:r>
              <a:rPr lang="de-DE" dirty="0"/>
              <a:t>Java/</a:t>
            </a:r>
            <a:r>
              <a:rPr lang="de-DE" dirty="0" err="1"/>
              <a:t>Jacarta</a:t>
            </a:r>
            <a:r>
              <a:rPr lang="de-DE" dirty="0"/>
              <a:t> EE</a:t>
            </a:r>
          </a:p>
          <a:p>
            <a:r>
              <a:rPr lang="de-DE" dirty="0" err="1"/>
              <a:t>Extendible</a:t>
            </a:r>
            <a:endParaRPr lang="de-DE" dirty="0"/>
          </a:p>
          <a:p>
            <a:pPr lvl="1"/>
            <a:r>
              <a:rPr lang="de-DE" dirty="0"/>
              <a:t>…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limits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6A2861-E7F7-459B-A436-47978CA72F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6692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3C874-F6BA-46B8-A54B-F75A1A01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r>
              <a:rPr lang="de-DE" dirty="0"/>
              <a:t> 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BD167-0A45-4D45-BDED-F861BC38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dirty="0" err="1"/>
              <a:t>unit</a:t>
            </a:r>
            <a:r>
              <a:rPr lang="de-DE" dirty="0"/>
              <a:t>-test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java</a:t>
            </a:r>
            <a:endParaRPr lang="de-DE" dirty="0"/>
          </a:p>
          <a:p>
            <a:r>
              <a:rPr lang="de-DE" dirty="0" err="1"/>
              <a:t>Modularized</a:t>
            </a:r>
            <a:endParaRPr lang="de-DE" dirty="0"/>
          </a:p>
          <a:p>
            <a:r>
              <a:rPr lang="de-DE" dirty="0" err="1"/>
              <a:t>Extendible</a:t>
            </a:r>
            <a:endParaRPr lang="de-DE" dirty="0"/>
          </a:p>
          <a:p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junit4</a:t>
            </a:r>
          </a:p>
          <a:p>
            <a:r>
              <a:rPr lang="de-DE" dirty="0" err="1"/>
              <a:t>Based</a:t>
            </a:r>
            <a:r>
              <a:rPr lang="de-DE" dirty="0"/>
              <a:t> on JAVA 8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BCC059-F737-418F-8966-9BFF7671ED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72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8C1B6-BAA6-4B3D-B3F8-2DDA7AFA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2237E-8EEF-4C17-A9B2-8C2087D2D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Basics</a:t>
            </a:r>
          </a:p>
          <a:p>
            <a:pPr lvl="1"/>
            <a:r>
              <a:rPr lang="de-DE" dirty="0"/>
              <a:t>Tests,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,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TDD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TDD</a:t>
            </a:r>
          </a:p>
          <a:p>
            <a:pPr lvl="1"/>
            <a:r>
              <a:rPr lang="de-DE" dirty="0" err="1"/>
              <a:t>Steps</a:t>
            </a:r>
            <a:r>
              <a:rPr lang="de-DE" dirty="0"/>
              <a:t> in TDD</a:t>
            </a:r>
          </a:p>
          <a:p>
            <a:pPr lvl="1"/>
            <a:r>
              <a:rPr lang="de-DE" dirty="0"/>
              <a:t>Target </a:t>
            </a:r>
            <a:r>
              <a:rPr lang="de-DE" dirty="0" err="1"/>
              <a:t>with</a:t>
            </a:r>
            <a:r>
              <a:rPr lang="de-DE" dirty="0"/>
              <a:t> TDD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A015F3-1F4B-4B91-A3AB-C5BF236374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7958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2FC8B-DDA0-474B-AD91-2F4B1BA1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JUNIT5 </a:t>
            </a:r>
            <a:r>
              <a:rPr lang="de-DE" dirty="0" err="1"/>
              <a:t>dependencies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3610F8-5B06-4F95-BC5B-0D1E2AF95B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CD36C53-CB47-433D-93AE-EF2214D5E30E}"/>
              </a:ext>
            </a:extLst>
          </p:cNvPr>
          <p:cNvSpPr txBox="1"/>
          <p:nvPr/>
        </p:nvSpPr>
        <p:spPr>
          <a:xfrm>
            <a:off x="4139952" y="2348880"/>
            <a:ext cx="44201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  <a:r>
              <a:rPr lang="de-DE" dirty="0" err="1"/>
              <a:t>dependency</a:t>
            </a:r>
            <a:r>
              <a:rPr lang="de-DE" dirty="0"/>
              <a:t>&gt;</a:t>
            </a:r>
          </a:p>
          <a:p>
            <a:r>
              <a:rPr lang="en-US" dirty="0"/>
              <a:t>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org.junit.jupiter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de-DE" dirty="0"/>
              <a:t>   &lt;</a:t>
            </a:r>
            <a:r>
              <a:rPr lang="de-DE" dirty="0" err="1"/>
              <a:t>artifactId</a:t>
            </a:r>
            <a:r>
              <a:rPr lang="de-DE" dirty="0"/>
              <a:t>&gt;</a:t>
            </a:r>
            <a:r>
              <a:rPr lang="de-DE" u="sng" dirty="0" err="1"/>
              <a:t>junit</a:t>
            </a:r>
            <a:r>
              <a:rPr lang="de-DE" u="sng" dirty="0"/>
              <a:t>-jupiter-</a:t>
            </a:r>
            <a:r>
              <a:rPr lang="de-DE" u="sng" dirty="0" err="1"/>
              <a:t>api</a:t>
            </a:r>
            <a:r>
              <a:rPr lang="de-DE" u="sng" dirty="0"/>
              <a:t>&lt;/</a:t>
            </a:r>
            <a:r>
              <a:rPr lang="de-DE" u="sng" dirty="0" err="1"/>
              <a:t>artifactId</a:t>
            </a:r>
            <a:r>
              <a:rPr lang="de-DE" u="sng" dirty="0"/>
              <a:t>&gt;</a:t>
            </a:r>
          </a:p>
          <a:p>
            <a:r>
              <a:rPr lang="de-DE" dirty="0"/>
              <a:t>   &lt;</a:t>
            </a:r>
            <a:r>
              <a:rPr lang="de-DE" dirty="0" err="1"/>
              <a:t>version</a:t>
            </a:r>
            <a:r>
              <a:rPr lang="de-DE" dirty="0"/>
              <a:t>&gt;${</a:t>
            </a:r>
            <a:r>
              <a:rPr lang="de-DE" dirty="0" err="1"/>
              <a:t>junit.jupiter.version</a:t>
            </a:r>
            <a:r>
              <a:rPr lang="de-DE" dirty="0"/>
              <a:t>}&lt;/</a:t>
            </a:r>
            <a:r>
              <a:rPr lang="de-DE" dirty="0" err="1"/>
              <a:t>version</a:t>
            </a:r>
            <a:r>
              <a:rPr lang="de-DE" dirty="0"/>
              <a:t>&gt;</a:t>
            </a:r>
          </a:p>
          <a:p>
            <a:r>
              <a:rPr lang="de-DE" dirty="0"/>
              <a:t>   &lt;</a:t>
            </a:r>
            <a:r>
              <a:rPr lang="de-DE" dirty="0" err="1"/>
              <a:t>scope</a:t>
            </a:r>
            <a:r>
              <a:rPr lang="de-DE" dirty="0"/>
              <a:t>&gt;</a:t>
            </a:r>
            <a:r>
              <a:rPr lang="de-DE" dirty="0" err="1"/>
              <a:t>test</a:t>
            </a:r>
            <a:r>
              <a:rPr lang="de-DE" dirty="0"/>
              <a:t>&lt;/</a:t>
            </a:r>
            <a:r>
              <a:rPr lang="de-DE" dirty="0" err="1"/>
              <a:t>scope</a:t>
            </a:r>
            <a:r>
              <a:rPr lang="de-DE" dirty="0"/>
              <a:t>&gt;</a:t>
            </a:r>
          </a:p>
          <a:p>
            <a:r>
              <a:rPr lang="de-DE" dirty="0"/>
              <a:t>&lt;/</a:t>
            </a:r>
            <a:r>
              <a:rPr lang="de-DE" dirty="0" err="1"/>
              <a:t>dependency</a:t>
            </a:r>
            <a:r>
              <a:rPr lang="de-DE" dirty="0"/>
              <a:t>&gt;</a:t>
            </a:r>
          </a:p>
          <a:p>
            <a:r>
              <a:rPr lang="de-DE" dirty="0"/>
              <a:t>&lt;</a:t>
            </a:r>
            <a:r>
              <a:rPr lang="de-DE" dirty="0" err="1"/>
              <a:t>dependency</a:t>
            </a:r>
            <a:r>
              <a:rPr lang="de-DE" dirty="0"/>
              <a:t>&gt;</a:t>
            </a:r>
          </a:p>
          <a:p>
            <a:r>
              <a:rPr lang="en-US" dirty="0"/>
              <a:t>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org.junit.jupiter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de-DE" dirty="0"/>
              <a:t>   &lt;</a:t>
            </a:r>
            <a:r>
              <a:rPr lang="de-DE" dirty="0" err="1"/>
              <a:t>artifactId</a:t>
            </a:r>
            <a:r>
              <a:rPr lang="de-DE" dirty="0"/>
              <a:t>&gt;</a:t>
            </a:r>
            <a:r>
              <a:rPr lang="de-DE" u="sng" dirty="0" err="1"/>
              <a:t>junit</a:t>
            </a:r>
            <a:r>
              <a:rPr lang="de-DE" u="sng" dirty="0"/>
              <a:t>-jupiter-</a:t>
            </a:r>
            <a:r>
              <a:rPr lang="de-DE" u="sng" dirty="0" err="1"/>
              <a:t>engine</a:t>
            </a:r>
            <a:r>
              <a:rPr lang="de-DE" u="sng" dirty="0"/>
              <a:t>&lt;/</a:t>
            </a:r>
            <a:r>
              <a:rPr lang="de-DE" u="sng" dirty="0" err="1"/>
              <a:t>artifactId</a:t>
            </a:r>
            <a:r>
              <a:rPr lang="de-DE" u="sng" dirty="0"/>
              <a:t>&gt;</a:t>
            </a:r>
          </a:p>
          <a:p>
            <a:r>
              <a:rPr lang="de-DE" dirty="0"/>
              <a:t>   &lt;</a:t>
            </a:r>
            <a:r>
              <a:rPr lang="de-DE" dirty="0" err="1"/>
              <a:t>version</a:t>
            </a:r>
            <a:r>
              <a:rPr lang="de-DE" dirty="0"/>
              <a:t>&gt;${</a:t>
            </a:r>
            <a:r>
              <a:rPr lang="de-DE" dirty="0" err="1"/>
              <a:t>junit.jupiter.version</a:t>
            </a:r>
            <a:r>
              <a:rPr lang="de-DE" dirty="0"/>
              <a:t>}&lt;/</a:t>
            </a:r>
            <a:r>
              <a:rPr lang="de-DE" dirty="0" err="1"/>
              <a:t>version</a:t>
            </a:r>
            <a:r>
              <a:rPr lang="de-DE" dirty="0"/>
              <a:t>&gt;</a:t>
            </a:r>
          </a:p>
          <a:p>
            <a:r>
              <a:rPr lang="de-DE" dirty="0"/>
              <a:t>   &lt;</a:t>
            </a:r>
            <a:r>
              <a:rPr lang="de-DE" dirty="0" err="1"/>
              <a:t>scope</a:t>
            </a:r>
            <a:r>
              <a:rPr lang="de-DE" dirty="0"/>
              <a:t>&gt;</a:t>
            </a:r>
            <a:r>
              <a:rPr lang="de-DE" dirty="0" err="1"/>
              <a:t>test</a:t>
            </a:r>
            <a:r>
              <a:rPr lang="de-DE" dirty="0"/>
              <a:t>&lt;/</a:t>
            </a:r>
            <a:r>
              <a:rPr lang="de-DE" dirty="0" err="1"/>
              <a:t>scope</a:t>
            </a:r>
            <a:r>
              <a:rPr lang="de-DE" dirty="0"/>
              <a:t>&gt;</a:t>
            </a:r>
          </a:p>
          <a:p>
            <a:r>
              <a:rPr lang="de-DE" dirty="0"/>
              <a:t>&lt;/</a:t>
            </a:r>
            <a:r>
              <a:rPr lang="de-DE" dirty="0" err="1"/>
              <a:t>dependency</a:t>
            </a:r>
            <a:r>
              <a:rPr lang="de-DE" dirty="0"/>
              <a:t>&gt;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902DF9F-D729-42AA-B926-DAB2E638D66C}"/>
              </a:ext>
            </a:extLst>
          </p:cNvPr>
          <p:cNvSpPr txBox="1"/>
          <p:nvPr/>
        </p:nvSpPr>
        <p:spPr>
          <a:xfrm>
            <a:off x="179389" y="1628800"/>
            <a:ext cx="3272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&lt;</a:t>
            </a:r>
            <a:r>
              <a:rPr lang="de-DE" sz="1200" dirty="0" err="1"/>
              <a:t>junit.jupiter.version</a:t>
            </a:r>
            <a:r>
              <a:rPr lang="de-DE" sz="1200" dirty="0"/>
              <a:t>&gt;5.3.0&lt;/</a:t>
            </a:r>
            <a:r>
              <a:rPr lang="de-DE" sz="1200" dirty="0" err="1"/>
              <a:t>junit.jupiter.version</a:t>
            </a:r>
            <a:r>
              <a:rPr lang="de-DE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770030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2FC8B-DDA0-474B-AD91-2F4B1BA1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JUNIT5: </a:t>
            </a:r>
            <a:r>
              <a:rPr lang="de-DE" dirty="0" err="1"/>
              <a:t>parameterized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3610F8-5B06-4F95-BC5B-0D1E2AF95B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CD36C53-CB47-433D-93AE-EF2214D5E30E}"/>
              </a:ext>
            </a:extLst>
          </p:cNvPr>
          <p:cNvSpPr txBox="1"/>
          <p:nvPr/>
        </p:nvSpPr>
        <p:spPr>
          <a:xfrm>
            <a:off x="3779912" y="2852936"/>
            <a:ext cx="44763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  <a:r>
              <a:rPr lang="de-DE" dirty="0" err="1"/>
              <a:t>dependency</a:t>
            </a:r>
            <a:r>
              <a:rPr lang="de-DE" dirty="0"/>
              <a:t>&gt;</a:t>
            </a:r>
          </a:p>
          <a:p>
            <a:r>
              <a:rPr lang="en-US" dirty="0"/>
              <a:t>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org.junit.jupiter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de-DE" dirty="0"/>
              <a:t>   &lt;</a:t>
            </a:r>
            <a:r>
              <a:rPr lang="de-DE" dirty="0" err="1"/>
              <a:t>artifactId</a:t>
            </a:r>
            <a:r>
              <a:rPr lang="de-DE" dirty="0"/>
              <a:t>&gt;</a:t>
            </a:r>
            <a:r>
              <a:rPr lang="de-DE" u="sng" dirty="0" err="1"/>
              <a:t>junit</a:t>
            </a:r>
            <a:r>
              <a:rPr lang="de-DE" u="sng" dirty="0"/>
              <a:t>-jupiter-</a:t>
            </a:r>
            <a:r>
              <a:rPr lang="de-DE" u="sng" dirty="0" err="1"/>
              <a:t>params</a:t>
            </a:r>
            <a:r>
              <a:rPr lang="de-DE" u="sng" dirty="0"/>
              <a:t>&lt;/</a:t>
            </a:r>
            <a:r>
              <a:rPr lang="de-DE" u="sng" dirty="0" err="1"/>
              <a:t>artifactId</a:t>
            </a:r>
            <a:r>
              <a:rPr lang="de-DE" u="sng" dirty="0"/>
              <a:t>&gt;</a:t>
            </a:r>
          </a:p>
          <a:p>
            <a:r>
              <a:rPr lang="de-DE" dirty="0"/>
              <a:t>   &lt;</a:t>
            </a:r>
            <a:r>
              <a:rPr lang="de-DE" dirty="0" err="1"/>
              <a:t>version</a:t>
            </a:r>
            <a:r>
              <a:rPr lang="de-DE" dirty="0"/>
              <a:t>&gt;${</a:t>
            </a:r>
            <a:r>
              <a:rPr lang="de-DE" dirty="0" err="1"/>
              <a:t>junit.jupiter.version</a:t>
            </a:r>
            <a:r>
              <a:rPr lang="de-DE" dirty="0"/>
              <a:t>}&lt;/</a:t>
            </a:r>
            <a:r>
              <a:rPr lang="de-DE" dirty="0" err="1"/>
              <a:t>version</a:t>
            </a:r>
            <a:r>
              <a:rPr lang="de-DE" dirty="0"/>
              <a:t>&gt;</a:t>
            </a:r>
          </a:p>
          <a:p>
            <a:r>
              <a:rPr lang="de-DE" dirty="0"/>
              <a:t>   &lt;</a:t>
            </a:r>
            <a:r>
              <a:rPr lang="de-DE" dirty="0" err="1"/>
              <a:t>scope</a:t>
            </a:r>
            <a:r>
              <a:rPr lang="de-DE" dirty="0"/>
              <a:t>&gt;</a:t>
            </a:r>
            <a:r>
              <a:rPr lang="de-DE" dirty="0" err="1"/>
              <a:t>test</a:t>
            </a:r>
            <a:r>
              <a:rPr lang="de-DE" dirty="0"/>
              <a:t>&lt;/</a:t>
            </a:r>
            <a:r>
              <a:rPr lang="de-DE" dirty="0" err="1"/>
              <a:t>scope</a:t>
            </a:r>
            <a:r>
              <a:rPr lang="de-DE" dirty="0"/>
              <a:t>&gt;</a:t>
            </a:r>
          </a:p>
          <a:p>
            <a:r>
              <a:rPr lang="de-DE" dirty="0"/>
              <a:t>&lt;/</a:t>
            </a:r>
            <a:r>
              <a:rPr lang="de-DE" dirty="0" err="1"/>
              <a:t>dependency</a:t>
            </a:r>
            <a:r>
              <a:rPr lang="de-DE" dirty="0"/>
              <a:t>&gt;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C73F76D-CFA5-4E14-9211-8A39458293CC}"/>
              </a:ext>
            </a:extLst>
          </p:cNvPr>
          <p:cNvSpPr txBox="1"/>
          <p:nvPr/>
        </p:nvSpPr>
        <p:spPr>
          <a:xfrm>
            <a:off x="179389" y="1628800"/>
            <a:ext cx="3272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&lt;</a:t>
            </a:r>
            <a:r>
              <a:rPr lang="de-DE" sz="1200" dirty="0" err="1"/>
              <a:t>junit.jupiter.version</a:t>
            </a:r>
            <a:r>
              <a:rPr lang="de-DE" sz="1200" dirty="0"/>
              <a:t>&gt;5.3.0&lt;/</a:t>
            </a:r>
            <a:r>
              <a:rPr lang="de-DE" sz="1200" dirty="0" err="1"/>
              <a:t>junit.jupiter.version</a:t>
            </a:r>
            <a:r>
              <a:rPr lang="de-DE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182633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39CF71F-B1E2-4D19-9D7B-C79703A8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JUnit5-Architektur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54E27-60C3-4C3F-ACC1-E5DAB9CE1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0273BF5-87B4-498E-A77D-950FE4213F6B}"/>
              </a:ext>
            </a:extLst>
          </p:cNvPr>
          <p:cNvSpPr/>
          <p:nvPr/>
        </p:nvSpPr>
        <p:spPr>
          <a:xfrm>
            <a:off x="827584" y="2209547"/>
            <a:ext cx="1656184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Vintage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3C0A00B-6C1A-46CB-A546-48757F30A213}"/>
              </a:ext>
            </a:extLst>
          </p:cNvPr>
          <p:cNvSpPr/>
          <p:nvPr/>
        </p:nvSpPr>
        <p:spPr>
          <a:xfrm>
            <a:off x="3419872" y="2204864"/>
            <a:ext cx="1656184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Jupiter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2AD8327F-DC12-427B-84C0-0E79BAC3C942}"/>
              </a:ext>
            </a:extLst>
          </p:cNvPr>
          <p:cNvSpPr/>
          <p:nvPr/>
        </p:nvSpPr>
        <p:spPr>
          <a:xfrm>
            <a:off x="6012160" y="2209303"/>
            <a:ext cx="1656184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3d </a:t>
            </a:r>
            <a:r>
              <a:rPr lang="de-DE" dirty="0" err="1"/>
              <a:t>party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AFE0219E-56D5-46EB-86C7-0DBDBC41D1AB}"/>
              </a:ext>
            </a:extLst>
          </p:cNvPr>
          <p:cNvSpPr/>
          <p:nvPr/>
        </p:nvSpPr>
        <p:spPr>
          <a:xfrm>
            <a:off x="830532" y="3577699"/>
            <a:ext cx="6909819" cy="151216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C4DB89-F876-4D92-AABE-D96CD4C9A1C7}"/>
              </a:ext>
            </a:extLst>
          </p:cNvPr>
          <p:cNvSpPr txBox="1"/>
          <p:nvPr/>
        </p:nvSpPr>
        <p:spPr>
          <a:xfrm>
            <a:off x="899592" y="1609854"/>
            <a:ext cx="130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JUnit4-Tests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E81351C-0DFA-4294-AD63-753DC5AB0D1D}"/>
              </a:ext>
            </a:extLst>
          </p:cNvPr>
          <p:cNvSpPr txBox="1"/>
          <p:nvPr/>
        </p:nvSpPr>
        <p:spPr>
          <a:xfrm>
            <a:off x="3632377" y="1609854"/>
            <a:ext cx="130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JUnit5-Tests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1761238-68C3-43C3-B014-5505E6AC0A14}"/>
              </a:ext>
            </a:extLst>
          </p:cNvPr>
          <p:cNvSpPr txBox="1"/>
          <p:nvPr/>
        </p:nvSpPr>
        <p:spPr>
          <a:xfrm>
            <a:off x="6084168" y="1609854"/>
            <a:ext cx="124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Other Tests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88561FDF-DEB6-4B22-8544-39A9746F9485}"/>
              </a:ext>
            </a:extLst>
          </p:cNvPr>
          <p:cNvSpPr/>
          <p:nvPr/>
        </p:nvSpPr>
        <p:spPr>
          <a:xfrm>
            <a:off x="3419872" y="5445224"/>
            <a:ext cx="1656184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542575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2564B-7E26-46F8-9015-0F93502D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Auto-Import in </a:t>
            </a:r>
            <a:r>
              <a:rPr lang="de-DE" dirty="0" err="1"/>
              <a:t>Eclipse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8020FB-D741-4598-8690-6DEA88CAFF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94EAD6-AFD7-4762-83D3-37CD7481D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04864"/>
            <a:ext cx="4571999" cy="3300412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C1574A5-02A0-4B42-A637-695153272D69}"/>
              </a:ext>
            </a:extLst>
          </p:cNvPr>
          <p:cNvSpPr/>
          <p:nvPr/>
        </p:nvSpPr>
        <p:spPr>
          <a:xfrm>
            <a:off x="5292080" y="22048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8590D0-2064-46B5-BE6C-02A4A0E5E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4005064"/>
            <a:ext cx="287747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858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693ED-EDD8-43AB-BD50-59CC3957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JUnit5-Launcher</a:t>
            </a:r>
            <a:br>
              <a:rPr lang="de-DE" dirty="0"/>
            </a:br>
            <a:r>
              <a:rPr lang="de-DE" dirty="0"/>
              <a:t>(in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-versions)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B47B5A-2766-405C-B048-BBB92BCE99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3AE017-AA80-4B15-9474-42D76673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2" y="1634635"/>
            <a:ext cx="6228184" cy="23418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0806248-E210-4DF6-B581-0D801A42E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006" y="3861048"/>
            <a:ext cx="3059978" cy="272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434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37CB3-735B-413B-9991-C5F8093A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Using</a:t>
            </a:r>
            <a:r>
              <a:rPr lang="de-DE" dirty="0"/>
              <a:t> JUnit4-Launcher</a:t>
            </a:r>
            <a:br>
              <a:rPr lang="de-DE" dirty="0"/>
            </a:br>
            <a:r>
              <a:rPr lang="de-DE" sz="4000" dirty="0"/>
              <a:t>(</a:t>
            </a:r>
            <a:r>
              <a:rPr lang="de-DE" sz="4000" dirty="0" err="1"/>
              <a:t>for</a:t>
            </a:r>
            <a:r>
              <a:rPr lang="de-DE" sz="4000" dirty="0"/>
              <a:t> </a:t>
            </a:r>
            <a:r>
              <a:rPr lang="de-DE" sz="4000" dirty="0" err="1"/>
              <a:t>older</a:t>
            </a:r>
            <a:r>
              <a:rPr lang="de-DE" sz="4000" dirty="0"/>
              <a:t> </a:t>
            </a:r>
            <a:r>
              <a:rPr lang="de-DE" sz="4000" dirty="0" err="1"/>
              <a:t>Eclipse</a:t>
            </a:r>
            <a:r>
              <a:rPr lang="de-DE" sz="4000" dirty="0"/>
              <a:t>-Versionen bzw. Launcher)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F49440-BE5B-47F9-9D03-AFCC2959F1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5" name="Rechteck: gefaltete Ecke 4">
            <a:extLst>
              <a:ext uri="{FF2B5EF4-FFF2-40B4-BE49-F238E27FC236}">
                <a16:creationId xmlns:a16="http://schemas.microsoft.com/office/drawing/2014/main" id="{5C1DE810-74CA-4E1F-86A1-18416D9F3F13}"/>
              </a:ext>
            </a:extLst>
          </p:cNvPr>
          <p:cNvSpPr/>
          <p:nvPr/>
        </p:nvSpPr>
        <p:spPr>
          <a:xfrm>
            <a:off x="395536" y="1700808"/>
            <a:ext cx="4536504" cy="18002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20CD6C-583A-42B2-98AA-5E9F900B2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2" y="2060848"/>
            <a:ext cx="3923928" cy="9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308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599023B-6E9A-43E0-A6C8-7EC9262E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HELPFUL für TDD: Shortcut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4E8D218-632E-4528-984F-5F71A6C2A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3057203"/>
          </a:xfrm>
        </p:spPr>
        <p:txBody>
          <a:bodyPr>
            <a:normAutofit/>
          </a:bodyPr>
          <a:lstStyle/>
          <a:p>
            <a:r>
              <a:rPr lang="de-DE" dirty="0"/>
              <a:t>In </a:t>
            </a:r>
            <a:r>
              <a:rPr lang="de-DE" dirty="0" err="1"/>
              <a:t>focus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TDD:</a:t>
            </a:r>
          </a:p>
          <a:p>
            <a:pPr lvl="1"/>
            <a:r>
              <a:rPr lang="de-DE" dirty="0"/>
              <a:t>Quick </a:t>
            </a:r>
            <a:r>
              <a:rPr lang="de-DE" dirty="0" err="1"/>
              <a:t>retest</a:t>
            </a:r>
            <a:endParaRPr lang="de-DE" dirty="0"/>
          </a:p>
          <a:p>
            <a:pPr lvl="1"/>
            <a:r>
              <a:rPr lang="de-DE" dirty="0"/>
              <a:t>Code and </a:t>
            </a:r>
            <a:r>
              <a:rPr lang="de-DE" dirty="0" err="1"/>
              <a:t>test</a:t>
            </a:r>
            <a:endParaRPr lang="de-DE" dirty="0"/>
          </a:p>
          <a:p>
            <a:r>
              <a:rPr lang="de-DE" dirty="0"/>
              <a:t>Well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shortcut</a:t>
            </a:r>
            <a:r>
              <a:rPr lang="de-DE" dirty="0"/>
              <a:t> „Ctrl+F11“</a:t>
            </a:r>
            <a:br>
              <a:rPr lang="de-DE" dirty="0"/>
            </a:br>
            <a:r>
              <a:rPr lang="de-DE" dirty="0"/>
              <a:t>(Relaunch last Run)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64BE49D-3111-4C90-BF41-C0B118D00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23866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3E381-FA4F-408F-938F-A74223E3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junit4 / 5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D13615-EA39-420B-BFF0-1067539E1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See a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test</a:t>
            </a:r>
            <a:endParaRPr lang="de-DE" dirty="0"/>
          </a:p>
          <a:p>
            <a:pPr lvl="1"/>
            <a:r>
              <a:rPr lang="de-DE" dirty="0" err="1"/>
              <a:t>Condition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At least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„Test“</a:t>
            </a:r>
          </a:p>
          <a:p>
            <a:pPr lvl="1"/>
            <a:r>
              <a:rPr lang="de-DE" dirty="0" err="1"/>
              <a:t>Junit</a:t>
            </a:r>
            <a:r>
              <a:rPr lang="de-DE" dirty="0"/>
              <a:t> 4: </a:t>
            </a:r>
            <a:r>
              <a:rPr lang="de-DE" dirty="0" err="1"/>
              <a:t>org.junit.Test</a:t>
            </a:r>
            <a:endParaRPr lang="de-DE" dirty="0"/>
          </a:p>
          <a:p>
            <a:pPr lvl="1"/>
            <a:r>
              <a:rPr lang="de-DE" dirty="0" err="1"/>
              <a:t>Junit</a:t>
            </a:r>
            <a:r>
              <a:rPr lang="de-DE" dirty="0"/>
              <a:t> 5: </a:t>
            </a:r>
            <a:r>
              <a:rPr lang="de-DE" dirty="0" err="1"/>
              <a:t>org.junit.jupiter.api.Test</a:t>
            </a:r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with</a:t>
            </a:r>
            <a:r>
              <a:rPr lang="de-DE" dirty="0"/>
              <a:t> @Test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proceeded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runner</a:t>
            </a:r>
            <a:endParaRPr lang="de-DE" dirty="0"/>
          </a:p>
          <a:p>
            <a:pPr lvl="1"/>
            <a:r>
              <a:rPr lang="de-DE" dirty="0"/>
              <a:t>Als </a:t>
            </a:r>
            <a:r>
              <a:rPr lang="de-DE" dirty="0" err="1"/>
              <a:t>procceded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runner</a:t>
            </a:r>
            <a:r>
              <a:rPr lang="de-DE" dirty="0"/>
              <a:t> </a:t>
            </a:r>
            <a:r>
              <a:rPr lang="de-DE" dirty="0" err="1"/>
              <a:t>windows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51FB89-7A0E-4204-B9FF-CDC67429D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7489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BDB97-7D2E-4196-9989-491FC531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challenge</a:t>
            </a:r>
            <a:r>
              <a:rPr lang="de-DE" dirty="0"/>
              <a:t> in </a:t>
            </a:r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4E3179-BD6E-43FB-B1BB-C27F718B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2697163"/>
          </a:xfrm>
        </p:spPr>
        <p:txBody>
          <a:bodyPr/>
          <a:lstStyle/>
          <a:p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/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method-call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de-DE" dirty="0"/>
          </a:p>
          <a:p>
            <a:pPr lvl="1"/>
            <a:r>
              <a:rPr lang="de-DE" dirty="0"/>
              <a:t>A </a:t>
            </a:r>
            <a:r>
              <a:rPr lang="de-DE" dirty="0" err="1"/>
              <a:t>method-call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object</a:t>
            </a:r>
            <a:endParaRPr lang="de-DE" dirty="0"/>
          </a:p>
          <a:p>
            <a:pPr lvl="1"/>
            <a:r>
              <a:rPr lang="de-DE" dirty="0"/>
              <a:t>A </a:t>
            </a:r>
            <a:r>
              <a:rPr lang="de-DE" dirty="0" err="1"/>
              <a:t>method-call</a:t>
            </a:r>
            <a:r>
              <a:rPr lang="de-DE" dirty="0"/>
              <a:t> </a:t>
            </a:r>
            <a:r>
              <a:rPr lang="de-DE" dirty="0" err="1"/>
              <a:t>throws</a:t>
            </a:r>
            <a:r>
              <a:rPr lang="de-DE" dirty="0"/>
              <a:t> an </a:t>
            </a:r>
            <a:r>
              <a:rPr lang="de-DE" dirty="0" err="1"/>
              <a:t>exception</a:t>
            </a:r>
            <a:endParaRPr lang="de-DE" dirty="0"/>
          </a:p>
          <a:p>
            <a:pPr lvl="1"/>
            <a:r>
              <a:rPr lang="de-DE" dirty="0"/>
              <a:t>A </a:t>
            </a:r>
            <a:r>
              <a:rPr lang="de-DE" dirty="0" err="1"/>
              <a:t>method</a:t>
            </a:r>
            <a:r>
              <a:rPr lang="de-DE" dirty="0"/>
              <a:t>-cal </a:t>
            </a:r>
            <a:r>
              <a:rPr lang="de-DE" dirty="0" err="1"/>
              <a:t>creates</a:t>
            </a:r>
            <a:r>
              <a:rPr lang="de-DE" dirty="0"/>
              <a:t> an </a:t>
            </a:r>
            <a:r>
              <a:rPr lang="de-DE" dirty="0" err="1"/>
              <a:t>event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2F44C3-BCB9-46BA-B16A-5BB6D8FCB6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9970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376F1-3C09-4816-80E1-8FBB3131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Assertions</a:t>
            </a:r>
            <a:r>
              <a:rPr lang="de-DE" dirty="0"/>
              <a:t> / Checks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6463E-712C-415F-B3E6-97D2B8C62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281339"/>
          </a:xfrm>
        </p:spPr>
        <p:txBody>
          <a:bodyPr>
            <a:normAutofit/>
          </a:bodyPr>
          <a:lstStyle/>
          <a:p>
            <a:r>
              <a:rPr lang="de-DE" dirty="0"/>
              <a:t>By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junit</a:t>
            </a:r>
            <a:r>
              <a:rPr lang="de-DE" dirty="0"/>
              <a:t> 5:  „</a:t>
            </a:r>
            <a:r>
              <a:rPr lang="de-DE" dirty="0" err="1"/>
              <a:t>org.junit.jupiter.Assertions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Very large</a:t>
            </a:r>
          </a:p>
          <a:p>
            <a:r>
              <a:rPr lang="de-DE" dirty="0"/>
              <a:t>Third-Party: </a:t>
            </a:r>
            <a:r>
              <a:rPr lang="de-DE" dirty="0" err="1"/>
              <a:t>hamcrest</a:t>
            </a:r>
            <a:endParaRPr lang="de-DE" dirty="0"/>
          </a:p>
          <a:p>
            <a:pPr lvl="1"/>
            <a:r>
              <a:rPr lang="de-DE" dirty="0"/>
              <a:t>Talking </a:t>
            </a:r>
            <a:r>
              <a:rPr lang="de-DE" dirty="0" err="1"/>
              <a:t>syntax</a:t>
            </a:r>
            <a:endParaRPr lang="de-DE" dirty="0"/>
          </a:p>
          <a:p>
            <a:pPr lvl="1"/>
            <a:r>
              <a:rPr lang="de-DE" dirty="0" err="1"/>
              <a:t>Typesafe</a:t>
            </a:r>
            <a:endParaRPr lang="de-DE" dirty="0"/>
          </a:p>
          <a:p>
            <a:pPr lvl="1"/>
            <a:r>
              <a:rPr lang="de-DE" dirty="0" err="1"/>
              <a:t>Typesafe</a:t>
            </a:r>
            <a:r>
              <a:rPr lang="de-DE" dirty="0"/>
              <a:t> </a:t>
            </a:r>
            <a:r>
              <a:rPr lang="de-DE" dirty="0" err="1"/>
              <a:t>assertions</a:t>
            </a:r>
            <a:endParaRPr lang="de-DE" dirty="0"/>
          </a:p>
          <a:p>
            <a:pPr lvl="1"/>
            <a:r>
              <a:rPr lang="de-DE" dirty="0" err="1"/>
              <a:t>Extendible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8F8824-84ED-468F-872F-E5CF755FC6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528080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_ithegmann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training_ithegmanns</Template>
  <TotalTime>0</TotalTime>
  <Words>3807</Words>
  <Application>Microsoft Office PowerPoint</Application>
  <PresentationFormat>Bildschirmpräsentation (4:3)</PresentationFormat>
  <Paragraphs>951</Paragraphs>
  <Slides>136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136</vt:i4>
      </vt:variant>
    </vt:vector>
  </HeadingPairs>
  <TitlesOfParts>
    <vt:vector size="140" baseType="lpstr">
      <vt:lpstr>Aharoni</vt:lpstr>
      <vt:lpstr>Arial</vt:lpstr>
      <vt:lpstr>Calibri</vt:lpstr>
      <vt:lpstr>training_ithegmanns</vt:lpstr>
      <vt:lpstr>QA TDD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Content</vt:lpstr>
      <vt:lpstr>Agenda</vt:lpstr>
      <vt:lpstr>Basics and deep dive into tests</vt:lpstr>
      <vt:lpstr>Term: Quality</vt:lpstr>
      <vt:lpstr>Term: Quality</vt:lpstr>
      <vt:lpstr>Term: Quality</vt:lpstr>
      <vt:lpstr>Quality: Reusable</vt:lpstr>
      <vt:lpstr>Quality: Effective and efficient</vt:lpstr>
      <vt:lpstr>Quality: effective and efficient</vt:lpstr>
      <vt:lpstr>Quality: a numeric definition</vt:lpstr>
      <vt:lpstr>Quality: Robustness</vt:lpstr>
      <vt:lpstr>Quality: Reliability</vt:lpstr>
      <vt:lpstr>Quality: Reliability</vt:lpstr>
      <vt:lpstr>Quality: in one sentence</vt:lpstr>
      <vt:lpstr>Quality: IEEE</vt:lpstr>
      <vt:lpstr>Faults in Software: Reasons (1)</vt:lpstr>
      <vt:lpstr>Faults in Software: Reasons (2)</vt:lpstr>
      <vt:lpstr>Fails in Software</vt:lpstr>
      <vt:lpstr>Fails in Software</vt:lpstr>
      <vt:lpstr>Fails in Software</vt:lpstr>
      <vt:lpstr>Fault, Error, Failure</vt:lpstr>
      <vt:lpstr>Fault, Error, Failure</vt:lpstr>
      <vt:lpstr>Fault, Error, Failure</vt:lpstr>
      <vt:lpstr>Fault, Error, Failure</vt:lpstr>
      <vt:lpstr>PowerPoint-Präsentation</vt:lpstr>
      <vt:lpstr>Test-Level</vt:lpstr>
      <vt:lpstr>Test-Level</vt:lpstr>
      <vt:lpstr>QA: Tests</vt:lpstr>
      <vt:lpstr>Aspects for tests</vt:lpstr>
      <vt:lpstr>Cutback </vt:lpstr>
      <vt:lpstr>Cutback </vt:lpstr>
      <vt:lpstr>Go forward in making test for demonstrating a correct requirement </vt:lpstr>
      <vt:lpstr>Go forward in making test for demonstrating a correct requirement </vt:lpstr>
      <vt:lpstr>Go forward in making test for demonstrating a correct requirement </vt:lpstr>
      <vt:lpstr>Quality meets Project live</vt:lpstr>
      <vt:lpstr>Quality meets Project live</vt:lpstr>
      <vt:lpstr>Quality meets Project live</vt:lpstr>
      <vt:lpstr>Quality meets Project live</vt:lpstr>
      <vt:lpstr>Quality meets Project live</vt:lpstr>
      <vt:lpstr>Verification and Validation</vt:lpstr>
      <vt:lpstr>Verification and Validation</vt:lpstr>
      <vt:lpstr>QA: Quality Assurance</vt:lpstr>
      <vt:lpstr>Term: Quality assurance (QA)</vt:lpstr>
      <vt:lpstr>Testscope: Unit-Test</vt:lpstr>
      <vt:lpstr>Testscope: Integrationtest</vt:lpstr>
      <vt:lpstr>Testscope: Integrationtest</vt:lpstr>
      <vt:lpstr>Testscope: Systemtest</vt:lpstr>
      <vt:lpstr>Impact for test-level</vt:lpstr>
      <vt:lpstr>Types of tests</vt:lpstr>
      <vt:lpstr>Where can tests help you</vt:lpstr>
      <vt:lpstr>Where can tests help you</vt:lpstr>
      <vt:lpstr>PowerPoint-Präsentation</vt:lpstr>
      <vt:lpstr>Test-Level, JUnit</vt:lpstr>
      <vt:lpstr>Examples wrong created tests</vt:lpstr>
      <vt:lpstr>Hotspots in UnitTests</vt:lpstr>
      <vt:lpstr>How to find good inputs</vt:lpstr>
      <vt:lpstr>Finding input: partition testing, equivalence class</vt:lpstr>
      <vt:lpstr>Partition: Strategies</vt:lpstr>
      <vt:lpstr>Partition: Example</vt:lpstr>
      <vt:lpstr>Partition: Example</vt:lpstr>
      <vt:lpstr>Partition: Example</vt:lpstr>
      <vt:lpstr>Partition: Example</vt:lpstr>
      <vt:lpstr>Partition: Example</vt:lpstr>
      <vt:lpstr>Structure for test: „Triple A“-Pattern</vt:lpstr>
      <vt:lpstr>teststructure: „Triple A“-Pattern</vt:lpstr>
      <vt:lpstr>Cutback 1 </vt:lpstr>
      <vt:lpstr>Cutback 2 </vt:lpstr>
      <vt:lpstr>Cutback 3 </vt:lpstr>
      <vt:lpstr>Cutback 4 </vt:lpstr>
      <vt:lpstr>Tests: what are possible tests? How many tests are recommendable?</vt:lpstr>
      <vt:lpstr>Coverage</vt:lpstr>
      <vt:lpstr>Coverage: statement</vt:lpstr>
      <vt:lpstr>Coverage: branch and path</vt:lpstr>
      <vt:lpstr>Some words of coverage metric</vt:lpstr>
      <vt:lpstr>Black-box tests</vt:lpstr>
      <vt:lpstr>White-box tests</vt:lpstr>
      <vt:lpstr>White-box tests</vt:lpstr>
      <vt:lpstr>Black box test: methods</vt:lpstr>
      <vt:lpstr>white box test: methods</vt:lpstr>
      <vt:lpstr>JUNIT 4 / 5</vt:lpstr>
      <vt:lpstr>Junit 4</vt:lpstr>
      <vt:lpstr>Junit 5</vt:lpstr>
      <vt:lpstr>JUNIT5 dependencies</vt:lpstr>
      <vt:lpstr>JUNIT5: parameterized tests</vt:lpstr>
      <vt:lpstr>JUnit5-Architektur</vt:lpstr>
      <vt:lpstr>Auto-Import in Eclipse</vt:lpstr>
      <vt:lpstr>JUnit5-Launcher (in new Eclipse-versions)</vt:lpstr>
      <vt:lpstr>Using JUnit4-Launcher (for older Eclipse-Versionen bzw. Launcher)</vt:lpstr>
      <vt:lpstr>HELPFUL für TDD: Shortcut</vt:lpstr>
      <vt:lpstr>What make junit4 / 5</vt:lpstr>
      <vt:lpstr>Typical challenge in junit</vt:lpstr>
      <vt:lpstr>Assertions / Checks</vt:lpstr>
      <vt:lpstr>JUnit5-Assertions</vt:lpstr>
      <vt:lpstr>Assertions.assertAll</vt:lpstr>
      <vt:lpstr>Assertions.assertAll: more asserts</vt:lpstr>
      <vt:lpstr>Assertions.assertAll: more assert</vt:lpstr>
      <vt:lpstr>Assertions.assertThrows</vt:lpstr>
      <vt:lpstr>Assertions.assertThrows</vt:lpstr>
      <vt:lpstr>Assertions.assertTimeout</vt:lpstr>
      <vt:lpstr>Unit-tests</vt:lpstr>
      <vt:lpstr>Good name inside unit-test</vt:lpstr>
      <vt:lpstr>Good name inside unit-test</vt:lpstr>
      <vt:lpstr>Good name inside unit-test</vt:lpstr>
      <vt:lpstr>Unit-test idea: look the test-result und you know all</vt:lpstr>
      <vt:lpstr>Typical work in a junit test</vt:lpstr>
      <vt:lpstr>Benefits of unit-tests</vt:lpstr>
      <vt:lpstr>maintainable software with unittest</vt:lpstr>
      <vt:lpstr>From problem/use-case to solution with unit-test</vt:lpstr>
      <vt:lpstr>Rules for developing</vt:lpstr>
      <vt:lpstr>TDD</vt:lpstr>
      <vt:lpstr>TDD-activities</vt:lpstr>
      <vt:lpstr>TDD process</vt:lpstr>
      <vt:lpstr>Cutback 1 </vt:lpstr>
      <vt:lpstr>Cutback 2 </vt:lpstr>
      <vt:lpstr>Cutback 3 </vt:lpstr>
      <vt:lpstr>Cutback 4 </vt:lpstr>
      <vt:lpstr>Cutback 5 </vt:lpstr>
      <vt:lpstr>Cutback 6 </vt:lpstr>
      <vt:lpstr>Cutback 7 </vt:lpstr>
      <vt:lpstr>TDD-step example</vt:lpstr>
      <vt:lpstr>Testing more than one class</vt:lpstr>
      <vt:lpstr>More Objects: Example</vt:lpstr>
      <vt:lpstr>Testing more than one class</vt:lpstr>
      <vt:lpstr>Proxy-Objects or Mocks</vt:lpstr>
      <vt:lpstr>creating and using proxy objects</vt:lpstr>
      <vt:lpstr>Benefits for using proxies</vt:lpstr>
      <vt:lpstr>Mock</vt:lpstr>
      <vt:lpstr>Mock example</vt:lpstr>
      <vt:lpstr>Mock: other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Bernd Hegmanns</dc:creator>
  <cp:lastModifiedBy>Bernd Hegmanns</cp:lastModifiedBy>
  <cp:revision>754</cp:revision>
  <dcterms:created xsi:type="dcterms:W3CDTF">2011-04-19T21:01:33Z</dcterms:created>
  <dcterms:modified xsi:type="dcterms:W3CDTF">2019-07-10T22:06:49Z</dcterms:modified>
</cp:coreProperties>
</file>