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CCFFCC"/>
    <a:srgbClr val="00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31" autoAdjust="0"/>
    <p:restoredTop sz="94622" autoAdjust="0"/>
  </p:normalViewPr>
  <p:slideViewPr>
    <p:cSldViewPr>
      <p:cViewPr varScale="1">
        <p:scale>
          <a:sx n="112" d="100"/>
          <a:sy n="112" d="100"/>
        </p:scale>
        <p:origin x="11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79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A6A62-8300-4B59-9BDC-57352C344B88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F70AE-4446-4B68-B0B8-3578A24D7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30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79389" y="-27384"/>
            <a:ext cx="7344940" cy="215726"/>
          </a:xfrm>
        </p:spPr>
        <p:txBody>
          <a:bodyPr>
            <a:normAutofit/>
          </a:bodyPr>
          <a:lstStyle>
            <a:lvl1pPr>
              <a:buFontTx/>
              <a:buNone/>
              <a:defRPr sz="1100">
                <a:solidFill>
                  <a:srgbClr val="0070C0"/>
                </a:solidFill>
                <a:latin typeface="Aharoni" pitchFamily="2" charset="-79"/>
                <a:cs typeface="Aharoni" pitchFamily="2" charset="-79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/>
              <a:t>Brotkrumen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 flipV="1">
            <a:off x="0" y="188640"/>
            <a:ext cx="9144000" cy="15240"/>
          </a:xfrm>
          <a:prstGeom prst="line">
            <a:avLst/>
          </a:prstGeom>
          <a:ln>
            <a:solidFill>
              <a:srgbClr val="00C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>
          <a:xfrm flipV="1">
            <a:off x="167640" y="1340768"/>
            <a:ext cx="8991600" cy="15240"/>
          </a:xfrm>
          <a:prstGeom prst="line">
            <a:avLst/>
          </a:prstGeom>
          <a:ln>
            <a:solidFill>
              <a:srgbClr val="00C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79389" y="-27384"/>
            <a:ext cx="7344940" cy="215726"/>
          </a:xfrm>
        </p:spPr>
        <p:txBody>
          <a:bodyPr>
            <a:normAutofit/>
          </a:bodyPr>
          <a:lstStyle>
            <a:lvl1pPr>
              <a:buFontTx/>
              <a:buNone/>
              <a:defRPr sz="1100">
                <a:solidFill>
                  <a:srgbClr val="0070C0"/>
                </a:solidFill>
                <a:latin typeface="Aharoni" pitchFamily="2" charset="-79"/>
                <a:cs typeface="Aharoni" pitchFamily="2" charset="-79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/>
              <a:t>Brotkrumen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197768"/>
            <a:ext cx="8856984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79389" y="-27384"/>
            <a:ext cx="7344940" cy="215726"/>
          </a:xfrm>
        </p:spPr>
        <p:txBody>
          <a:bodyPr>
            <a:normAutofit/>
          </a:bodyPr>
          <a:lstStyle>
            <a:lvl1pPr>
              <a:buFontTx/>
              <a:buNone/>
              <a:defRPr sz="1100">
                <a:solidFill>
                  <a:srgbClr val="0070C0"/>
                </a:solidFill>
                <a:latin typeface="Aharoni" pitchFamily="2" charset="-79"/>
                <a:cs typeface="Aharoni" pitchFamily="2" charset="-79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/>
              <a:t>Brotkrumen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 flipV="1">
            <a:off x="0" y="188640"/>
            <a:ext cx="9144000" cy="15240"/>
          </a:xfrm>
          <a:prstGeom prst="line">
            <a:avLst/>
          </a:prstGeom>
          <a:ln>
            <a:solidFill>
              <a:srgbClr val="00C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 flipV="1">
            <a:off x="167640" y="1340768"/>
            <a:ext cx="8991600" cy="15240"/>
          </a:xfrm>
          <a:prstGeom prst="line">
            <a:avLst/>
          </a:prstGeom>
          <a:ln>
            <a:solidFill>
              <a:srgbClr val="00C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1728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79389" y="-27384"/>
            <a:ext cx="7344940" cy="215726"/>
          </a:xfrm>
        </p:spPr>
        <p:txBody>
          <a:bodyPr>
            <a:normAutofit/>
          </a:bodyPr>
          <a:lstStyle>
            <a:lvl1pPr>
              <a:buFontTx/>
              <a:buNone/>
              <a:defRPr sz="1100">
                <a:solidFill>
                  <a:srgbClr val="0070C0"/>
                </a:solidFill>
                <a:latin typeface="Aharoni" pitchFamily="2" charset="-79"/>
                <a:cs typeface="Aharoni" pitchFamily="2" charset="-79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/>
              <a:t>Brotkrumen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 flipV="1">
            <a:off x="0" y="188640"/>
            <a:ext cx="9144000" cy="15240"/>
          </a:xfrm>
          <a:prstGeom prst="line">
            <a:avLst/>
          </a:prstGeom>
          <a:ln>
            <a:solidFill>
              <a:srgbClr val="00C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>
          <a:xfrm flipV="1">
            <a:off x="167640" y="1340768"/>
            <a:ext cx="8991600" cy="15240"/>
          </a:xfrm>
          <a:prstGeom prst="line">
            <a:avLst/>
          </a:prstGeom>
          <a:ln>
            <a:solidFill>
              <a:srgbClr val="00C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1728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79389" y="-27384"/>
            <a:ext cx="7344940" cy="215726"/>
          </a:xfrm>
        </p:spPr>
        <p:txBody>
          <a:bodyPr>
            <a:normAutofit/>
          </a:bodyPr>
          <a:lstStyle>
            <a:lvl1pPr>
              <a:buFontTx/>
              <a:buNone/>
              <a:defRPr sz="1100">
                <a:solidFill>
                  <a:srgbClr val="0070C0"/>
                </a:solidFill>
                <a:latin typeface="Aharoni" pitchFamily="2" charset="-79"/>
                <a:cs typeface="Aharoni" pitchFamily="2" charset="-79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/>
              <a:t>Brotkrumen</a:t>
            </a:r>
          </a:p>
        </p:txBody>
      </p:sp>
      <p:cxnSp>
        <p:nvCxnSpPr>
          <p:cNvPr id="11" name="Gerade Verbindung 10"/>
          <p:cNvCxnSpPr/>
          <p:nvPr userDrawn="1"/>
        </p:nvCxnSpPr>
        <p:spPr>
          <a:xfrm flipV="1">
            <a:off x="0" y="188640"/>
            <a:ext cx="9144000" cy="15240"/>
          </a:xfrm>
          <a:prstGeom prst="line">
            <a:avLst/>
          </a:prstGeom>
          <a:ln>
            <a:solidFill>
              <a:srgbClr val="00C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 flipV="1">
            <a:off x="167640" y="1340768"/>
            <a:ext cx="8991600" cy="15240"/>
          </a:xfrm>
          <a:prstGeom prst="line">
            <a:avLst/>
          </a:prstGeom>
          <a:ln>
            <a:solidFill>
              <a:srgbClr val="00C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1728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79389" y="-27384"/>
            <a:ext cx="7344940" cy="215726"/>
          </a:xfrm>
        </p:spPr>
        <p:txBody>
          <a:bodyPr>
            <a:normAutofit/>
          </a:bodyPr>
          <a:lstStyle>
            <a:lvl1pPr>
              <a:buFontTx/>
              <a:buNone/>
              <a:defRPr sz="1100">
                <a:solidFill>
                  <a:srgbClr val="0070C0"/>
                </a:solidFill>
                <a:latin typeface="Aharoni" pitchFamily="2" charset="-79"/>
                <a:cs typeface="Aharoni" pitchFamily="2" charset="-79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/>
              <a:t>Brotkrumen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 flipV="1">
            <a:off x="0" y="188640"/>
            <a:ext cx="9144000" cy="15240"/>
          </a:xfrm>
          <a:prstGeom prst="line">
            <a:avLst/>
          </a:prstGeom>
          <a:ln>
            <a:solidFill>
              <a:srgbClr val="00C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 flipV="1">
            <a:off x="167640" y="1340768"/>
            <a:ext cx="8991600" cy="15240"/>
          </a:xfrm>
          <a:prstGeom prst="line">
            <a:avLst/>
          </a:prstGeom>
          <a:ln>
            <a:solidFill>
              <a:srgbClr val="00C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1728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856984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78539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96" y="6448251"/>
            <a:ext cx="1018456" cy="365125"/>
          </a:xfrm>
        </p:spPr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23728" y="6448251"/>
            <a:ext cx="541588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68344" y="6448251"/>
            <a:ext cx="1368152" cy="365125"/>
          </a:xfrm>
        </p:spPr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79389" y="-27384"/>
            <a:ext cx="7344940" cy="215726"/>
          </a:xfrm>
        </p:spPr>
        <p:txBody>
          <a:bodyPr>
            <a:normAutofit/>
          </a:bodyPr>
          <a:lstStyle>
            <a:lvl1pPr>
              <a:buFontTx/>
              <a:buNone/>
              <a:defRPr sz="1100">
                <a:solidFill>
                  <a:srgbClr val="0070C0"/>
                </a:solidFill>
                <a:latin typeface="Aharoni" pitchFamily="2" charset="-79"/>
                <a:cs typeface="Aharoni" pitchFamily="2" charset="-79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/>
              <a:t>Brotkrumen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17282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3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79389" y="-27384"/>
            <a:ext cx="7344940" cy="215726"/>
          </a:xfrm>
        </p:spPr>
        <p:txBody>
          <a:bodyPr>
            <a:normAutofit/>
          </a:bodyPr>
          <a:lstStyle>
            <a:lvl1pPr>
              <a:buFontTx/>
              <a:buNone/>
              <a:defRPr sz="1100">
                <a:solidFill>
                  <a:srgbClr val="0070C0"/>
                </a:solidFill>
                <a:latin typeface="Aharoni" pitchFamily="2" charset="-79"/>
                <a:cs typeface="Aharoni" pitchFamily="2" charset="-79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/>
              <a:t>Brotkrumen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79512" y="197768"/>
            <a:ext cx="88569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79909"/>
            <a:ext cx="8507288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7CAB9-9D64-4ABA-9F32-0A99B1FC490C}" type="datetimeFigureOut">
              <a:rPr lang="de-DE" smtClean="0"/>
              <a:pPr/>
              <a:t>09.07.2019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23728" y="6448251"/>
            <a:ext cx="5832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28384" y="6448251"/>
            <a:ext cx="1080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EDA18-7B4A-4A6E-8F6A-35D720473855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2" descr="H:\ithegmanns\it_hegmanns_transpar_logo.gif"/>
          <p:cNvPicPr>
            <a:picLocks noChangeAspect="1" noChangeArrowheads="1"/>
          </p:cNvPicPr>
          <p:nvPr/>
        </p:nvPicPr>
        <p:blipFill>
          <a:blip r:embed="rId83" cstate="print"/>
          <a:srcRect/>
          <a:stretch>
            <a:fillRect/>
          </a:stretch>
        </p:blipFill>
        <p:spPr bwMode="auto">
          <a:xfrm>
            <a:off x="-20588" y="6419328"/>
            <a:ext cx="2000300" cy="46605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QA</a:t>
            </a:r>
            <a:br>
              <a:rPr lang="de-DE" dirty="0"/>
            </a:br>
            <a:r>
              <a:rPr lang="de-DE" dirty="0"/>
              <a:t>TDD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scoring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7B674-41C4-4B59-A09E-0E783C6A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: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90B4BD-FFF1-4DF3-9E61-440ACA814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065315"/>
          </a:xfrm>
        </p:spPr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software</a:t>
            </a:r>
            <a:endParaRPr lang="de-DE" dirty="0"/>
          </a:p>
          <a:p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plan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TDD-</a:t>
            </a:r>
            <a:r>
              <a:rPr lang="de-DE" dirty="0" err="1"/>
              <a:t>concepts</a:t>
            </a:r>
            <a:endParaRPr lang="de-DE" dirty="0"/>
          </a:p>
          <a:p>
            <a:pPr lvl="1"/>
            <a:r>
              <a:rPr lang="de-DE" dirty="0" err="1"/>
              <a:t>Make</a:t>
            </a:r>
            <a:r>
              <a:rPr lang="de-DE" dirty="0"/>
              <a:t> a plan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solving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TDD-</a:t>
            </a:r>
            <a:r>
              <a:rPr lang="de-DE" dirty="0" err="1"/>
              <a:t>steps</a:t>
            </a:r>
            <a:endParaRPr lang="de-DE" dirty="0"/>
          </a:p>
          <a:p>
            <a:pPr lvl="1"/>
            <a:r>
              <a:rPr lang="de-DE" dirty="0"/>
              <a:t>The plan must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10 </a:t>
            </a:r>
            <a:r>
              <a:rPr lang="de-DE" dirty="0" err="1"/>
              <a:t>steps</a:t>
            </a:r>
            <a:r>
              <a:rPr lang="de-DE" dirty="0"/>
              <a:t> but not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15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CE31FD-D8D3-41E4-A3C7-5EDEBEF0C8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4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C7881-8891-46E9-8510-55DF4313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6FC142-96C7-4CC8-9DFB-5B5A0066E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do not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laptop</a:t>
            </a:r>
            <a:r>
              <a:rPr lang="de-DE" dirty="0"/>
              <a:t> / IDE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951E55-7BAB-4E8A-A8C5-92DC44951E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Realize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de-DE" dirty="0"/>
          </a:p>
          <a:p>
            <a:pPr lvl="1"/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step</a:t>
            </a:r>
            <a:endParaRPr lang="de-DE" dirty="0"/>
          </a:p>
          <a:p>
            <a:pPr lvl="2"/>
            <a:r>
              <a:rPr lang="de-DE" dirty="0"/>
              <a:t>Writing </a:t>
            </a:r>
            <a:r>
              <a:rPr lang="de-DE" dirty="0" err="1"/>
              <a:t>red</a:t>
            </a:r>
            <a:r>
              <a:rPr lang="de-DE" dirty="0"/>
              <a:t> </a:t>
            </a:r>
            <a:r>
              <a:rPr lang="de-DE" dirty="0" err="1"/>
              <a:t>unit</a:t>
            </a:r>
            <a:r>
              <a:rPr lang="de-DE" dirty="0"/>
              <a:t>-test</a:t>
            </a:r>
          </a:p>
          <a:p>
            <a:pPr lvl="2"/>
            <a:r>
              <a:rPr lang="de-DE" dirty="0" err="1"/>
              <a:t>Solving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requested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r>
              <a:rPr lang="de-DE" dirty="0"/>
              <a:t>Write all </a:t>
            </a:r>
            <a:r>
              <a:rPr lang="de-DE" dirty="0" err="1"/>
              <a:t>tests</a:t>
            </a:r>
            <a:r>
              <a:rPr lang="de-DE" dirty="0"/>
              <a:t> in ONE </a:t>
            </a:r>
            <a:r>
              <a:rPr lang="de-DE" dirty="0" err="1"/>
              <a:t>class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33C3E6-B7B3-483E-A570-2710C43B7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/ </a:t>
            </a:r>
            <a:r>
              <a:rPr lang="de-DE" dirty="0" err="1"/>
              <a:t>textfile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9C22D8-A4E3-4A48-A5FA-54AF125478E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Write down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unit</a:t>
            </a:r>
            <a:r>
              <a:rPr lang="de-DE" dirty="0"/>
              <a:t>-tests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unit</a:t>
            </a:r>
            <a:r>
              <a:rPr lang="de-DE" dirty="0"/>
              <a:t>-test </a:t>
            </a:r>
            <a:r>
              <a:rPr lang="de-DE" dirty="0" err="1"/>
              <a:t>write</a:t>
            </a:r>
            <a:r>
              <a:rPr lang="de-DE" dirty="0"/>
              <a:t> down pseudo code so </a:t>
            </a:r>
            <a:r>
              <a:rPr lang="de-DE" dirty="0" err="1"/>
              <a:t>that</a:t>
            </a:r>
            <a:r>
              <a:rPr lang="de-DE" dirty="0"/>
              <a:t> I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will do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CC58DAC-1F2B-4E92-ACAF-36FA1ED6E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07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317EA-3918-45A7-B028-4ACC107C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Common </a:t>
            </a:r>
            <a:r>
              <a:rPr lang="de-DE" dirty="0" err="1"/>
              <a:t>rules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C6BB49-AFEC-49B5-B6CB-61D1854E4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develop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endParaRPr lang="de-DE" dirty="0"/>
          </a:p>
          <a:p>
            <a:pPr lvl="1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familiar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</a:p>
          <a:p>
            <a:r>
              <a:rPr lang="de-DE" dirty="0" err="1"/>
              <a:t>Estimated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jobs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60min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C253DD-06BA-41A3-B81B-0A12C67F17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29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5CC89-286D-4DF6-AE57-37DA2078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solution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5BF421-B875-4840-9CBC-2DC7DD1EF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solutions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submitted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</a:t>
            </a:r>
            <a:endParaRPr lang="de-DE" dirty="0"/>
          </a:p>
          <a:p>
            <a:pPr lvl="1"/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flatfiles</a:t>
            </a:r>
            <a:endParaRPr lang="de-DE" dirty="0"/>
          </a:p>
          <a:p>
            <a:pPr lvl="2"/>
            <a:r>
              <a:rPr lang="de-DE" dirty="0"/>
              <a:t>Source-code-files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, …)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3232FB-173F-4D09-BA93-1B0FFAA54A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789962"/>
      </p:ext>
    </p:extLst>
  </p:cSld>
  <p:clrMapOvr>
    <a:masterClrMapping/>
  </p:clrMapOvr>
</p:sld>
</file>

<file path=ppt/theme/theme1.xml><?xml version="1.0" encoding="utf-8"?>
<a:theme xmlns:a="http://schemas.openxmlformats.org/drawingml/2006/main" name="training_ithegmanns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training_ithegmanns</Template>
  <TotalTime>0</TotalTime>
  <Words>173</Words>
  <Application>Microsoft Office PowerPoint</Application>
  <PresentationFormat>Bildschirmpräsentation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Aharoni</vt:lpstr>
      <vt:lpstr>Arial</vt:lpstr>
      <vt:lpstr>Calibri</vt:lpstr>
      <vt:lpstr>training_ithegmanns</vt:lpstr>
      <vt:lpstr>QA TDD</vt:lpstr>
      <vt:lpstr>What you have to do in the first part:</vt:lpstr>
      <vt:lpstr>What you have to do in the second part:</vt:lpstr>
      <vt:lpstr>Common rules</vt:lpstr>
      <vt:lpstr>What happens with your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Bernd Hegmanns</dc:creator>
  <cp:lastModifiedBy>Bernd Hegmanns</cp:lastModifiedBy>
  <cp:revision>756</cp:revision>
  <dcterms:created xsi:type="dcterms:W3CDTF">2011-04-19T21:01:33Z</dcterms:created>
  <dcterms:modified xsi:type="dcterms:W3CDTF">2019-07-09T17:46:17Z</dcterms:modified>
</cp:coreProperties>
</file>