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9" r:id="rId4"/>
    <p:sldId id="267" r:id="rId5"/>
    <p:sldId id="270" r:id="rId6"/>
    <p:sldId id="271" r:id="rId7"/>
    <p:sldId id="263" r:id="rId8"/>
    <p:sldId id="262" r:id="rId9"/>
    <p:sldId id="268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19E7-85DE-31B4-7EA0-75AE6FD41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E52BB-DE7A-1CB2-8F21-385DAB68B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8A8BC-4645-20B2-1558-C9CD74E7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8A98-6E8B-4A4E-BBE1-1D2C67DEB1E5}" type="datetimeFigureOut">
              <a:rPr lang="en-ZA" smtClean="0"/>
              <a:t>2023/10/05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0E127-E6E4-F1C8-BE0B-746A2B37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9204C-9500-0DEB-3E29-3F60AEA3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D98C-2AAA-495E-AB73-7160C7802B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982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332A-E120-AE4C-10D4-B766DDE7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699DC-2777-ED7B-491F-BE81C6178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896A-67E3-C30A-2CCF-740C7233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8A98-6E8B-4A4E-BBE1-1D2C67DEB1E5}" type="datetimeFigureOut">
              <a:rPr lang="en-ZA" smtClean="0"/>
              <a:t>2023/10/05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A08D7-628D-DF09-B2DE-F1B0E7B9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8EF16-3CDE-5C43-97AD-16079134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D98C-2AAA-495E-AB73-7160C7802B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9635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FE320-6132-BD55-98FA-63D810E24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71F5B-E531-1FA0-1918-EFBA63321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9C59C-E3E3-3FDA-E5F8-116B16D4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8A98-6E8B-4A4E-BBE1-1D2C67DEB1E5}" type="datetimeFigureOut">
              <a:rPr lang="en-ZA" smtClean="0"/>
              <a:t>2023/10/05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70BBF-275D-E196-BFEC-D207EFFA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A2C33-D289-A11C-9ED6-D7FB20AD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D98C-2AAA-495E-AB73-7160C7802B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43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8620-DDD6-7B1B-0E2A-72B96EC8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2AC9-449D-E69A-AA76-54E23EAEC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904AB-829B-4224-3975-EC9714CC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8A98-6E8B-4A4E-BBE1-1D2C67DEB1E5}" type="datetimeFigureOut">
              <a:rPr lang="en-ZA" smtClean="0"/>
              <a:t>2023/10/05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5AA4E-0071-D049-C6DF-624718A3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EB87F-8B10-AA5C-B016-3BEA7556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D98C-2AAA-495E-AB73-7160C7802B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88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9FA7-0637-D54C-8860-3BD88104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DB4CA-4984-0340-2A14-200D022AF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237D6-76D5-81CA-B151-58339416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8A98-6E8B-4A4E-BBE1-1D2C67DEB1E5}" type="datetimeFigureOut">
              <a:rPr lang="en-ZA" smtClean="0"/>
              <a:t>2023/10/05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3D13D-53D4-E790-CE20-EA8C9E51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989B4-D04E-CC9E-8AE9-0A753473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D98C-2AAA-495E-AB73-7160C7802B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683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61CC-06AC-4A53-6DD8-86AC0D7D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CA6F-F807-2CAD-6E46-84663BD6D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12126-C4B4-A879-BC4A-A596245CF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B6A66-A09D-CCE6-F720-0B8AFF0C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8A98-6E8B-4A4E-BBE1-1D2C67DEB1E5}" type="datetimeFigureOut">
              <a:rPr lang="en-ZA" smtClean="0"/>
              <a:t>2023/10/05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35C56-009A-BCA8-27CF-6A78EFF3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E51E4-CC72-36AB-EF8A-CD98CA2C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D98C-2AAA-495E-AB73-7160C7802B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920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A1DD-88C0-9B63-DCA9-134E4714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B74F3-0BB3-FA4A-695A-BB64F3382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23DBF-ACEA-0E97-1642-67AA4545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4D969-3151-0493-2DEE-914EA72E6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AA30B-F28E-A24E-7BE0-1D841A39C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D02E1-62AE-342B-0E78-D479D445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8A98-6E8B-4A4E-BBE1-1D2C67DEB1E5}" type="datetimeFigureOut">
              <a:rPr lang="en-ZA" smtClean="0"/>
              <a:t>2023/10/05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E2CE9-28D7-BAB3-B638-FC703C84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1E393C-ABC3-6866-BC23-B9EE125B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D98C-2AAA-495E-AB73-7160C7802B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572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474A-1429-C436-4672-94FCAF9F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F3378-6862-81F6-22C8-BB5BECE0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8A98-6E8B-4A4E-BBE1-1D2C67DEB1E5}" type="datetimeFigureOut">
              <a:rPr lang="en-ZA" smtClean="0"/>
              <a:t>2023/10/05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D8D59-5307-5121-330F-8F7F681B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160B0-11A4-E160-5E7C-748BFE98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D98C-2AAA-495E-AB73-7160C7802B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82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25050-D40A-6D2B-D596-01A70E0D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8A98-6E8B-4A4E-BBE1-1D2C67DEB1E5}" type="datetimeFigureOut">
              <a:rPr lang="en-ZA" smtClean="0"/>
              <a:t>2023/10/05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16CFC-CEB2-CCDB-9FC2-23B83E0C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BFD0D-911B-464D-5F15-2396F45C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D98C-2AAA-495E-AB73-7160C7802B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734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A677-E5CC-FED3-FCBA-067F49EE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3A0D7-1E59-A063-1FD4-5BDD0B539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83C81-ED87-7B05-C948-5179A453A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B4B78-363B-E5EC-8BCB-067A094F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8A98-6E8B-4A4E-BBE1-1D2C67DEB1E5}" type="datetimeFigureOut">
              <a:rPr lang="en-ZA" smtClean="0"/>
              <a:t>2023/10/05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7581-4FB8-AE58-13E7-10DCA68F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834B3-F47D-54C3-FF63-1C7AFBA8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D98C-2AAA-495E-AB73-7160C7802B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272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5C8A-6E5D-6D3E-2C14-7548CDB4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CF356-1037-CA55-61AB-222E7FD38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72CE-BE0A-64A4-F422-B09E65E82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E95CE-5746-E9C1-085F-307E476C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8A98-6E8B-4A4E-BBE1-1D2C67DEB1E5}" type="datetimeFigureOut">
              <a:rPr lang="en-ZA" smtClean="0"/>
              <a:t>2023/10/05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CF29D-056B-CD6B-D72D-5723329B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AD395-9155-1AEB-A648-40B22FA1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0D98C-2AAA-495E-AB73-7160C7802B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469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CD0E1-CC87-4E07-DD33-FD33BF47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9995D-85C8-E5E2-7BC1-F4F92C32F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EEC25-6F55-62F2-51DF-4CAE5FA2E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8A98-6E8B-4A4E-BBE1-1D2C67DEB1E5}" type="datetimeFigureOut">
              <a:rPr lang="en-ZA" smtClean="0"/>
              <a:t>2023/10/05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33746-E574-EB09-0E43-A50C1111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D472-C41A-E3A1-B94B-612D3ABE7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0D98C-2AAA-495E-AB73-7160C7802B6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608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54F18F-3230-4795-BCE9-4EF152A4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710565"/>
            <a:ext cx="6842760" cy="1656715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ZA" sz="7200" dirty="0" err="1"/>
              <a:t>MOTSHEKA.coin</a:t>
            </a:r>
            <a:endParaRPr lang="en-ZA" sz="7200" dirty="0"/>
          </a:p>
        </p:txBody>
      </p:sp>
    </p:spTree>
    <p:extLst>
      <p:ext uri="{BB962C8B-B14F-4D97-AF65-F5344CB8AC3E}">
        <p14:creationId xmlns:p14="http://schemas.microsoft.com/office/powerpoint/2010/main" val="423257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827980-3214-7A6B-782B-A62FFF2566FB}"/>
              </a:ext>
            </a:extLst>
          </p:cNvPr>
          <p:cNvSpPr txBox="1"/>
          <p:nvPr/>
        </p:nvSpPr>
        <p:spPr>
          <a:xfrm>
            <a:off x="330200" y="1145114"/>
            <a:ext cx="1094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Environmental, Social, and Governance (ESG) reporting is a critical aspect of corporate responsibility and sustainability. 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90ABBA-7B35-CACA-0713-66C03B1B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56627"/>
            <a:ext cx="2839720" cy="762635"/>
          </a:xfrm>
        </p:spPr>
        <p:txBody>
          <a:bodyPr/>
          <a:lstStyle/>
          <a:p>
            <a:r>
              <a:rPr lang="en-ZA" dirty="0"/>
              <a:t>Reporting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FA9DE-002C-294A-51A8-3B0F77648DF3}"/>
              </a:ext>
            </a:extLst>
          </p:cNvPr>
          <p:cNvSpPr txBox="1"/>
          <p:nvPr/>
        </p:nvSpPr>
        <p:spPr>
          <a:xfrm>
            <a:off x="330200" y="2985941"/>
            <a:ext cx="10149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To ensure transparency, compliance, and trust in the tokenized asset ecosystem, reporting and auditing are essential.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2ADFF-39A4-93EC-1F55-7E367E86F766}"/>
              </a:ext>
            </a:extLst>
          </p:cNvPr>
          <p:cNvSpPr txBox="1"/>
          <p:nvPr/>
        </p:nvSpPr>
        <p:spPr>
          <a:xfrm>
            <a:off x="330200" y="2029888"/>
            <a:ext cx="10723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Web 3.0 technologies become more widely used in ESG reporting as a process that organisations are exploring to increase the precision, transparency, and efficiency of reporting.</a:t>
            </a:r>
          </a:p>
        </p:txBody>
      </p:sp>
    </p:spTree>
    <p:extLst>
      <p:ext uri="{BB962C8B-B14F-4D97-AF65-F5344CB8AC3E}">
        <p14:creationId xmlns:p14="http://schemas.microsoft.com/office/powerpoint/2010/main" val="151009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75238E-A44B-D49B-D53A-A993F643B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92" y="309483"/>
            <a:ext cx="4777381" cy="280671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C7E14D-0651-A714-590F-FD66C320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348" y="15199"/>
            <a:ext cx="4178678" cy="1000016"/>
          </a:xfrm>
        </p:spPr>
        <p:txBody>
          <a:bodyPr>
            <a:normAutofit/>
          </a:bodyPr>
          <a:lstStyle/>
          <a:p>
            <a:r>
              <a:rPr lang="en-ZA" b="1" dirty="0"/>
              <a:t>Overview</a:t>
            </a:r>
          </a:p>
        </p:txBody>
      </p:sp>
      <p:sp>
        <p:nvSpPr>
          <p:cNvPr id="3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479A7-285A-4A8A-4A67-F534EA0DE997}"/>
              </a:ext>
            </a:extLst>
          </p:cNvPr>
          <p:cNvSpPr txBox="1"/>
          <p:nvPr/>
        </p:nvSpPr>
        <p:spPr>
          <a:xfrm>
            <a:off x="5409252" y="1015215"/>
            <a:ext cx="5791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000" dirty="0" err="1">
                <a:solidFill>
                  <a:schemeClr val="bg1"/>
                </a:solidFill>
              </a:rPr>
              <a:t>MoketjeCoin</a:t>
            </a:r>
            <a:r>
              <a:rPr lang="en-ZA" sz="2000" dirty="0">
                <a:solidFill>
                  <a:schemeClr val="bg1"/>
                </a:solidFill>
              </a:rPr>
              <a:t> is a digital platform where users, people who are banking with African bank will have the ability to transfer their money instantaneously and more efficient.  The payment method uses crypto currency as a form of asset tokenisation to spend and send money rather than traditional banking systems of using online money. </a:t>
            </a:r>
          </a:p>
        </p:txBody>
      </p:sp>
    </p:spTree>
    <p:extLst>
      <p:ext uri="{BB962C8B-B14F-4D97-AF65-F5344CB8AC3E}">
        <p14:creationId xmlns:p14="http://schemas.microsoft.com/office/powerpoint/2010/main" val="156534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DE89-8E3E-8611-C005-7D1181A6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62" y="43974"/>
            <a:ext cx="5859778" cy="717869"/>
          </a:xfrm>
        </p:spPr>
        <p:txBody>
          <a:bodyPr>
            <a:normAutofit/>
          </a:bodyPr>
          <a:lstStyle/>
          <a:p>
            <a:r>
              <a:rPr lang="en-ZA" dirty="0">
                <a:latin typeface="+mn-lt"/>
                <a:cs typeface="Aparajita" panose="02020603050405020304" pitchFamily="18" charset="0"/>
              </a:rPr>
              <a:t>Why asset tokenisation?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843A-EEDD-A5ED-BEB8-AA028B86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49" y="2639394"/>
            <a:ext cx="10594338" cy="515793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cs typeface="Aparajita" panose="02020603050405020304" pitchFamily="18" charset="0"/>
              </a:rPr>
              <a:t>Tokenization enables financial inclusion and larger transactions in the absence of traditional banking.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E04AA1-5BB0-203B-2C8F-F3B3BEB079C7}"/>
              </a:ext>
            </a:extLst>
          </p:cNvPr>
          <p:cNvSpPr txBox="1">
            <a:spLocks/>
          </p:cNvSpPr>
          <p:nvPr/>
        </p:nvSpPr>
        <p:spPr>
          <a:xfrm>
            <a:off x="353486" y="913614"/>
            <a:ext cx="11713631" cy="89209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Pct val="8000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arajita" panose="02020603050405020304" pitchFamily="18" charset="0"/>
                <a:ea typeface="+mn-ea"/>
                <a:cs typeface="Aparajita" panose="02020603050405020304" pitchFamily="18" charset="0"/>
              </a:rPr>
              <a:t>Block chain makes international money transfers faster and less expensive helping fellow Africans who depend on interactional transfers.</a:t>
            </a:r>
            <a:endParaRPr kumimoji="0" lang="en-ZA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arajita" panose="02020603050405020304" pitchFamily="18" charset="0"/>
              <a:ea typeface="+mn-ea"/>
              <a:cs typeface="Aparajita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04CA32-B458-AEAC-7AC5-ABF0FA7B30A6}"/>
              </a:ext>
            </a:extLst>
          </p:cNvPr>
          <p:cNvSpPr txBox="1">
            <a:spLocks/>
          </p:cNvSpPr>
          <p:nvPr/>
        </p:nvSpPr>
        <p:spPr>
          <a:xfrm>
            <a:off x="356449" y="1777233"/>
            <a:ext cx="11621342" cy="80051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Pct val="80000"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Access to global Markets</a:t>
            </a:r>
            <a:r>
              <a:rPr lang="en-ZA" dirty="0">
                <a:solidFill>
                  <a:schemeClr val="bg1"/>
                </a:solidFill>
              </a:rPr>
              <a:t> allowing</a:t>
            </a: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 Tokenization to  provide African investors with access a range of global investment opportunities.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249B7E-9E24-554A-9552-04ACF19AF356}"/>
              </a:ext>
            </a:extLst>
          </p:cNvPr>
          <p:cNvSpPr txBox="1">
            <a:spLocks/>
          </p:cNvSpPr>
          <p:nvPr/>
        </p:nvSpPr>
        <p:spPr>
          <a:xfrm>
            <a:off x="356449" y="3278479"/>
            <a:ext cx="9356511" cy="5857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Pct val="80000"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Block chain promotes transparency reducing armours fraud, by mitigating cyber-crime as a global issue. </a:t>
            </a:r>
          </a:p>
        </p:txBody>
      </p:sp>
    </p:spTree>
    <p:extLst>
      <p:ext uri="{BB962C8B-B14F-4D97-AF65-F5344CB8AC3E}">
        <p14:creationId xmlns:p14="http://schemas.microsoft.com/office/powerpoint/2010/main" val="100986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B129-5A5B-D871-E954-7C0C6DF4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582" y="400392"/>
            <a:ext cx="2590951" cy="1746772"/>
          </a:xfrm>
          <a:prstGeom prst="flowChartConnector">
            <a:avLst/>
          </a:prstGeom>
          <a:noFill/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r>
              <a:rPr lang="en-ZA" sz="2400" dirty="0">
                <a:latin typeface="+mn-lt"/>
                <a:cs typeface="Aparajita" panose="02020603050405020304" pitchFamily="18" charset="0"/>
              </a:rPr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7B5A-7827-C457-1AA5-E8D688D32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888" y="1380662"/>
            <a:ext cx="6341016" cy="1533004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ZA" sz="2200" u="sng" dirty="0">
                <a:solidFill>
                  <a:schemeClr val="bg1"/>
                </a:solidFill>
                <a:cs typeface="Aparajita" panose="02020603050405020304" pitchFamily="18" charset="0"/>
              </a:rPr>
              <a:t>Entrepreneurs</a:t>
            </a:r>
            <a:r>
              <a:rPr lang="en-ZA" sz="2200" dirty="0">
                <a:solidFill>
                  <a:schemeClr val="bg1"/>
                </a:solidFill>
              </a:rPr>
              <a:t> :</a:t>
            </a:r>
            <a:r>
              <a:rPr lang="en-ZA" sz="2200" dirty="0">
                <a:solidFill>
                  <a:schemeClr val="bg1"/>
                </a:solidFill>
                <a:cs typeface="Aparajita" panose="02020603050405020304" pitchFamily="18" charset="0"/>
              </a:rPr>
              <a:t>Access to capital for operations and acquiring new assets.</a:t>
            </a:r>
          </a:p>
          <a:p>
            <a:pPr marL="0" indent="0">
              <a:buNone/>
            </a:pPr>
            <a:r>
              <a:rPr lang="en-ZA" sz="2200" dirty="0">
                <a:solidFill>
                  <a:schemeClr val="bg1"/>
                </a:solidFill>
                <a:cs typeface="Aparajita" panose="02020603050405020304" pitchFamily="18" charset="0"/>
              </a:rPr>
              <a:t>Liquidity: </a:t>
            </a:r>
            <a:r>
              <a:rPr lang="en-GB" sz="2200" dirty="0">
                <a:solidFill>
                  <a:schemeClr val="bg1"/>
                </a:solidFill>
                <a:cs typeface="Aparajita" panose="02020603050405020304" pitchFamily="18" charset="0"/>
              </a:rPr>
              <a:t>Tokenization of assets can increase the liquidity allowing traders to purchase and sell pieces of assets more easily.</a:t>
            </a:r>
            <a:r>
              <a:rPr lang="en-ZA" sz="2200" dirty="0">
                <a:solidFill>
                  <a:schemeClr val="bg1"/>
                </a:solidFill>
                <a:cs typeface="Aparajita" panose="02020603050405020304" pitchFamily="18" charset="0"/>
              </a:rPr>
              <a:t>.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55BC2B-DECB-C729-5B6E-8B3F0C7286AF}"/>
              </a:ext>
            </a:extLst>
          </p:cNvPr>
          <p:cNvSpPr txBox="1">
            <a:spLocks/>
          </p:cNvSpPr>
          <p:nvPr/>
        </p:nvSpPr>
        <p:spPr>
          <a:xfrm>
            <a:off x="371489" y="2315002"/>
            <a:ext cx="6341016" cy="2140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ZA" sz="20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parajita" panose="02020603050405020304" pitchFamily="18" charset="0"/>
              </a:rPr>
              <a:t>Employees:</a:t>
            </a:r>
            <a:r>
              <a:rPr kumimoji="0" lang="en-ZA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parajita" panose="02020603050405020304" pitchFamily="18" charset="0"/>
              </a:rPr>
              <a:t>Equity</a:t>
            </a:r>
            <a:r>
              <a:rPr kumimoji="0" lang="en-ZA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parajita" panose="02020603050405020304" pitchFamily="18" charset="0"/>
              </a:rPr>
              <a:t>: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parajita" panose="02020603050405020304" pitchFamily="18" charset="0"/>
              </a:rPr>
              <a:t>Tokens can be given to reflect ownership Proving business success</a:t>
            </a:r>
            <a:r>
              <a:rPr lang="en-GB" sz="2000" dirty="0">
                <a:solidFill>
                  <a:schemeClr val="bg1"/>
                </a:solidFill>
                <a:cs typeface="Aparajita" panose="02020603050405020304" pitchFamily="18" charset="0"/>
              </a:rPr>
              <a:t>(</a:t>
            </a:r>
            <a:r>
              <a:rPr lang="en-GB" sz="2000" dirty="0" err="1">
                <a:solidFill>
                  <a:schemeClr val="bg1"/>
                </a:solidFill>
                <a:cs typeface="Aparajita" panose="02020603050405020304" pitchFamily="18" charset="0"/>
              </a:rPr>
              <a:t>e.g</a:t>
            </a:r>
            <a:r>
              <a:rPr lang="en-GB" sz="2000" dirty="0">
                <a:solidFill>
                  <a:schemeClr val="bg1"/>
                </a:solidFill>
                <a:cs typeface="Aparajita" panose="02020603050405020304" pitchFamily="18" charset="0"/>
              </a:rPr>
              <a:t>,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Aparajita" panose="02020603050405020304" pitchFamily="18" charset="0"/>
              </a:rPr>
              <a:t> Intellectual property, real estate</a:t>
            </a:r>
            <a:r>
              <a:rPr lang="en-GB" sz="2000" dirty="0">
                <a:solidFill>
                  <a:schemeClr val="bg1"/>
                </a:solidFill>
                <a:cs typeface="Aparajita" panose="02020603050405020304" pitchFamily="18" charset="0"/>
              </a:rPr>
              <a:t>)</a:t>
            </a:r>
            <a:endParaRPr kumimoji="0" lang="en-ZA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Aparajita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AE9CAF-632F-953A-4AD0-C9F9EA9F638D}"/>
              </a:ext>
            </a:extLst>
          </p:cNvPr>
          <p:cNvSpPr/>
          <p:nvPr/>
        </p:nvSpPr>
        <p:spPr>
          <a:xfrm>
            <a:off x="6814831" y="143239"/>
            <a:ext cx="1975812" cy="74529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African bank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1B350D-9980-7EE0-08AC-10FCFD5019D9}"/>
              </a:ext>
            </a:extLst>
          </p:cNvPr>
          <p:cNvSpPr/>
          <p:nvPr/>
        </p:nvSpPr>
        <p:spPr>
          <a:xfrm>
            <a:off x="7125536" y="2836723"/>
            <a:ext cx="1504758" cy="609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81D626-6A37-F325-DDEE-3219BEEED0EB}"/>
              </a:ext>
            </a:extLst>
          </p:cNvPr>
          <p:cNvSpPr/>
          <p:nvPr/>
        </p:nvSpPr>
        <p:spPr>
          <a:xfrm>
            <a:off x="7036213" y="2113032"/>
            <a:ext cx="1683404" cy="609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Property 24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13F3F6-542B-A679-CA3F-189EE847E09D}"/>
              </a:ext>
            </a:extLst>
          </p:cNvPr>
          <p:cNvSpPr/>
          <p:nvPr/>
        </p:nvSpPr>
        <p:spPr>
          <a:xfrm>
            <a:off x="6899419" y="1119871"/>
            <a:ext cx="1891224" cy="7850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Takealot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FA8BF9-E2E7-F732-DBE9-C55C3EA00C55}"/>
              </a:ext>
            </a:extLst>
          </p:cNvPr>
          <p:cNvCxnSpPr>
            <a:cxnSpLocks/>
          </p:cNvCxnSpPr>
          <p:nvPr/>
        </p:nvCxnSpPr>
        <p:spPr>
          <a:xfrm>
            <a:off x="8990539" y="678216"/>
            <a:ext cx="620821" cy="2103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17BB827-C66B-4C23-9406-764E0C7D9557}"/>
              </a:ext>
            </a:extLst>
          </p:cNvPr>
          <p:cNvCxnSpPr>
            <a:cxnSpLocks/>
          </p:cNvCxnSpPr>
          <p:nvPr/>
        </p:nvCxnSpPr>
        <p:spPr>
          <a:xfrm flipH="1">
            <a:off x="8865308" y="1492639"/>
            <a:ext cx="746052" cy="197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680645-FCEF-27A1-80CB-BCE91B79901A}"/>
              </a:ext>
            </a:extLst>
          </p:cNvPr>
          <p:cNvCxnSpPr>
            <a:cxnSpLocks/>
          </p:cNvCxnSpPr>
          <p:nvPr/>
        </p:nvCxnSpPr>
        <p:spPr>
          <a:xfrm flipH="1">
            <a:off x="8719617" y="2243092"/>
            <a:ext cx="1694383" cy="7947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CE5B5C-04C6-197C-FE04-E524A73726F4}"/>
              </a:ext>
            </a:extLst>
          </p:cNvPr>
          <p:cNvCxnSpPr>
            <a:cxnSpLocks/>
          </p:cNvCxnSpPr>
          <p:nvPr/>
        </p:nvCxnSpPr>
        <p:spPr>
          <a:xfrm flipH="1">
            <a:off x="8790643" y="1979327"/>
            <a:ext cx="1013757" cy="3356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itle 3">
            <a:extLst>
              <a:ext uri="{FF2B5EF4-FFF2-40B4-BE49-F238E27FC236}">
                <a16:creationId xmlns:a16="http://schemas.microsoft.com/office/drawing/2014/main" id="{6DC788D6-933E-D437-D081-BF6299841EAD}"/>
              </a:ext>
            </a:extLst>
          </p:cNvPr>
          <p:cNvSpPr txBox="1">
            <a:spLocks/>
          </p:cNvSpPr>
          <p:nvPr/>
        </p:nvSpPr>
        <p:spPr>
          <a:xfrm>
            <a:off x="333064" y="221387"/>
            <a:ext cx="4495151" cy="884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600" dirty="0"/>
              <a:t>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409915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3545D1-D925-A34F-BEC1-34DEDEEF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" y="175763"/>
            <a:ext cx="10515600" cy="884555"/>
          </a:xfrm>
        </p:spPr>
        <p:txBody>
          <a:bodyPr/>
          <a:lstStyle/>
          <a:p>
            <a:r>
              <a:rPr lang="en-ZA" dirty="0"/>
              <a:t>Decentralised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3FDDB-E1CA-9BB8-8EB5-051E970BB880}"/>
              </a:ext>
            </a:extLst>
          </p:cNvPr>
          <p:cNvSpPr txBox="1"/>
          <p:nvPr/>
        </p:nvSpPr>
        <p:spPr>
          <a:xfrm>
            <a:off x="416560" y="1087006"/>
            <a:ext cx="10728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Users will be able to convert their currency into tokens called Payment tokens, a representation of a certain asset or utility.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6A56F-5DD9-F3D3-DE76-78F10E814428}"/>
              </a:ext>
            </a:extLst>
          </p:cNvPr>
          <p:cNvSpPr txBox="1"/>
          <p:nvPr/>
        </p:nvSpPr>
        <p:spPr>
          <a:xfrm>
            <a:off x="416560" y="3624663"/>
            <a:ext cx="10728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Users can use tokens to buy goods and services which will add value to the product or service</a:t>
            </a:r>
            <a:r>
              <a:rPr lang="en-ZA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5700A-006B-4363-C50C-761E4CA03D47}"/>
              </a:ext>
            </a:extLst>
          </p:cNvPr>
          <p:cNvSpPr txBox="1"/>
          <p:nvPr/>
        </p:nvSpPr>
        <p:spPr>
          <a:xfrm>
            <a:off x="416560" y="2844967"/>
            <a:ext cx="10586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By registering for this free service, taxpayers and businesses can securely and seamlessly engage with SARS by submitting returns, declarations, payments, and other actions online to invest it in crypto currency.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B60D3-F3A3-B49C-119B-26810142752B}"/>
              </a:ext>
            </a:extLst>
          </p:cNvPr>
          <p:cNvSpPr txBox="1"/>
          <p:nvPr/>
        </p:nvSpPr>
        <p:spPr>
          <a:xfrm>
            <a:off x="416560" y="1788272"/>
            <a:ext cx="110845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Peer-to-peer asset tokenization allows consumers use their tokens to fraction ownership of agricultural, commercial and other business assets (</a:t>
            </a:r>
            <a:r>
              <a:rPr lang="en-ZA" dirty="0" err="1">
                <a:solidFill>
                  <a:schemeClr val="bg1"/>
                </a:solidFill>
              </a:rPr>
              <a:t>e.g</a:t>
            </a:r>
            <a:r>
              <a:rPr lang="en-ZA" dirty="0">
                <a:solidFill>
                  <a:schemeClr val="bg1"/>
                </a:solidFill>
              </a:rPr>
              <a:t>; partnering with reputable solar panel manufactures and distributors to ensure investment in building a robust ecosystem around the token).</a:t>
            </a:r>
          </a:p>
        </p:txBody>
      </p:sp>
    </p:spTree>
    <p:extLst>
      <p:ext uri="{BB962C8B-B14F-4D97-AF65-F5344CB8AC3E}">
        <p14:creationId xmlns:p14="http://schemas.microsoft.com/office/powerpoint/2010/main" val="303709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DAD167-E155-EE19-17A4-293BFAF0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176901"/>
            <a:ext cx="3804920" cy="721995"/>
          </a:xfrm>
        </p:spPr>
        <p:txBody>
          <a:bodyPr/>
          <a:lstStyle/>
          <a:p>
            <a:r>
              <a:rPr lang="en-ZA" dirty="0"/>
              <a:t>Consideration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09933B-C6FE-50D9-C34C-226093F72F89}"/>
              </a:ext>
            </a:extLst>
          </p:cNvPr>
          <p:cNvGrpSpPr/>
          <p:nvPr/>
        </p:nvGrpSpPr>
        <p:grpSpPr>
          <a:xfrm>
            <a:off x="335280" y="898896"/>
            <a:ext cx="11267440" cy="2982342"/>
            <a:chOff x="406400" y="880019"/>
            <a:chExt cx="11267440" cy="29823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24001E-B199-D006-6D6F-0364E5296925}"/>
                </a:ext>
              </a:extLst>
            </p:cNvPr>
            <p:cNvSpPr txBox="1"/>
            <p:nvPr/>
          </p:nvSpPr>
          <p:spPr>
            <a:xfrm>
              <a:off x="406400" y="2250682"/>
              <a:ext cx="1126744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ZA" sz="2000" dirty="0">
                  <a:solidFill>
                    <a:schemeClr val="bg1"/>
                  </a:solidFill>
                </a:rPr>
                <a:t>Secure Wallets: Educate customers about the importance of secure wallets for storing their digital tokens. This will help accounts holder on how to protected their accounts.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1DBCE7-04EC-8307-67D2-1705C3563C7B}"/>
                </a:ext>
              </a:extLst>
            </p:cNvPr>
            <p:cNvSpPr txBox="1"/>
            <p:nvPr/>
          </p:nvSpPr>
          <p:spPr>
            <a:xfrm>
              <a:off x="406400" y="3154475"/>
              <a:ext cx="898144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ZA" sz="2000" dirty="0">
                  <a:solidFill>
                    <a:schemeClr val="bg1"/>
                  </a:solidFill>
                </a:rPr>
                <a:t>Smart contracts: create ways to protect accounts if the keys are lost or stolen, providing opportunities for better fraud detection and defence.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309EE6-0E20-5F38-3ED8-B667ACB63620}"/>
                </a:ext>
              </a:extLst>
            </p:cNvPr>
            <p:cNvSpPr txBox="1"/>
            <p:nvPr/>
          </p:nvSpPr>
          <p:spPr>
            <a:xfrm>
              <a:off x="406400" y="880019"/>
              <a:ext cx="1126744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ZA" sz="2000" dirty="0">
                  <a:solidFill>
                    <a:schemeClr val="bg1"/>
                  </a:solidFill>
                </a:rPr>
                <a:t>Uniqueness: Each token differs from another token of the same type and has unique information and attributes.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0B4239-E3E9-37C1-E5EA-27A6AC1A5E07}"/>
                </a:ext>
              </a:extLst>
            </p:cNvPr>
            <p:cNvSpPr txBox="1"/>
            <p:nvPr/>
          </p:nvSpPr>
          <p:spPr>
            <a:xfrm>
              <a:off x="406400" y="1408875"/>
              <a:ext cx="1126744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ZA" sz="2000" dirty="0">
                  <a:solidFill>
                    <a:schemeClr val="bg1"/>
                  </a:solidFill>
                </a:rPr>
                <a:t>Responsible Sourcing: Promote the responsible sourcing and production of assets such as commodities, minerals or agricultural products.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86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DE89-8E3E-8611-C005-7D1181A6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62" y="121014"/>
            <a:ext cx="8596668" cy="717869"/>
          </a:xfrm>
        </p:spPr>
        <p:txBody>
          <a:bodyPr>
            <a:normAutofit/>
          </a:bodyPr>
          <a:lstStyle/>
          <a:p>
            <a:r>
              <a:rPr lang="en-ZA" dirty="0">
                <a:latin typeface="+mn-lt"/>
                <a:cs typeface="Arial" panose="020B0604020202020204" pitchFamily="34" charset="0"/>
              </a:rPr>
              <a:t>Benefits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04CA32-B458-AEAC-7AC5-ABF0FA7B30A6}"/>
              </a:ext>
            </a:extLst>
          </p:cNvPr>
          <p:cNvSpPr txBox="1">
            <a:spLocks/>
          </p:cNvSpPr>
          <p:nvPr/>
        </p:nvSpPr>
        <p:spPr>
          <a:xfrm>
            <a:off x="411019" y="3404609"/>
            <a:ext cx="8016240" cy="752544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Pct val="100000"/>
              <a:buNone/>
              <a:tabLst/>
              <a:defRPr/>
            </a:pPr>
            <a:r>
              <a:rPr kumimoji="0" lang="en-ZA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token differs from another token of the same type and has unique information and attributes.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249B7E-9E24-554A-9552-04ACF19AF356}"/>
              </a:ext>
            </a:extLst>
          </p:cNvPr>
          <p:cNvSpPr txBox="1">
            <a:spLocks/>
          </p:cNvSpPr>
          <p:nvPr/>
        </p:nvSpPr>
        <p:spPr>
          <a:xfrm>
            <a:off x="449662" y="2495923"/>
            <a:ext cx="11331319" cy="933077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r>
              <a:rPr kumimoji="0" lang="en-ZA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tokenization of assets that have a positive social impact, such as affordable housing, renewable energy projects, or sustainable agriculture.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F55B35-BE13-E383-2C36-680240405411}"/>
              </a:ext>
            </a:extLst>
          </p:cNvPr>
          <p:cNvSpPr/>
          <p:nvPr/>
        </p:nvSpPr>
        <p:spPr>
          <a:xfrm>
            <a:off x="4307841" y="6286427"/>
            <a:ext cx="2621280" cy="33943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Social Investment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C7832A-B2A2-D269-8F01-A3C25DAD110C}"/>
              </a:ext>
            </a:extLst>
          </p:cNvPr>
          <p:cNvSpPr/>
          <p:nvPr/>
        </p:nvSpPr>
        <p:spPr>
          <a:xfrm>
            <a:off x="1405930" y="6321797"/>
            <a:ext cx="2643293" cy="30406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 Contracts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123B26-ECC6-DB4A-2631-97367D1513E3}"/>
              </a:ext>
            </a:extLst>
          </p:cNvPr>
          <p:cNvSpPr/>
          <p:nvPr/>
        </p:nvSpPr>
        <p:spPr>
          <a:xfrm>
            <a:off x="7116619" y="6309673"/>
            <a:ext cx="2621280" cy="29294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>
                <a:solidFill>
                  <a:prstClr val="whit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Social Responsible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6E0961-45D5-D87D-53A7-D78346718646}"/>
              </a:ext>
            </a:extLst>
          </p:cNvPr>
          <p:cNvSpPr/>
          <p:nvPr/>
        </p:nvSpPr>
        <p:spPr>
          <a:xfrm>
            <a:off x="9983044" y="6263180"/>
            <a:ext cx="1871134" cy="33943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35018C7-21A2-25B0-71B7-E32B19E3473C}"/>
              </a:ext>
            </a:extLst>
          </p:cNvPr>
          <p:cNvSpPr txBox="1">
            <a:spLocks/>
          </p:cNvSpPr>
          <p:nvPr/>
        </p:nvSpPr>
        <p:spPr>
          <a:xfrm>
            <a:off x="449662" y="1729628"/>
            <a:ext cx="11752495" cy="575463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ZA" sz="2000" dirty="0">
                <a:solidFill>
                  <a:schemeClr val="bg1"/>
                </a:solidFill>
              </a:rPr>
              <a:t>Sustainable assets may have lower short-term returns than conventional investments, but  can provide more stable and sustainable returns over time.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5395707-2195-B831-37D0-8C717CF1D7A9}"/>
              </a:ext>
            </a:extLst>
          </p:cNvPr>
          <p:cNvSpPr txBox="1">
            <a:spLocks/>
          </p:cNvSpPr>
          <p:nvPr/>
        </p:nvSpPr>
        <p:spPr>
          <a:xfrm>
            <a:off x="449662" y="903218"/>
            <a:ext cx="11638275" cy="697741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None/>
              <a:tabLst/>
              <a:defRPr/>
            </a:pPr>
            <a:r>
              <a:rPr kumimoji="0" lang="en-ZA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Explains the concept of smart contracts, which can automate various aspects of property ownership and trading.</a:t>
            </a:r>
          </a:p>
        </p:txBody>
      </p:sp>
    </p:spTree>
    <p:extLst>
      <p:ext uri="{BB962C8B-B14F-4D97-AF65-F5344CB8AC3E}">
        <p14:creationId xmlns:p14="http://schemas.microsoft.com/office/powerpoint/2010/main" val="191388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DE89-8E3E-8611-C005-7D1181A6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2" y="132080"/>
            <a:ext cx="3014978" cy="717869"/>
          </a:xfrm>
        </p:spPr>
        <p:txBody>
          <a:bodyPr>
            <a:normAutofit/>
          </a:bodyPr>
          <a:lstStyle/>
          <a:p>
            <a:r>
              <a:rPr lang="en-ZA" dirty="0">
                <a:latin typeface="+mn-lt"/>
              </a:rPr>
              <a:t>Benefits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F55B35-BE13-E383-2C36-680240405411}"/>
              </a:ext>
            </a:extLst>
          </p:cNvPr>
          <p:cNvSpPr/>
          <p:nvPr/>
        </p:nvSpPr>
        <p:spPr>
          <a:xfrm>
            <a:off x="1206581" y="6313046"/>
            <a:ext cx="2621280" cy="41287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Consumer Education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C7832A-B2A2-D269-8F01-A3C25DAD110C}"/>
              </a:ext>
            </a:extLst>
          </p:cNvPr>
          <p:cNvSpPr/>
          <p:nvPr/>
        </p:nvSpPr>
        <p:spPr>
          <a:xfrm>
            <a:off x="6794581" y="6313046"/>
            <a:ext cx="2621280" cy="3683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Simplify Tokenization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123B26-ECC6-DB4A-2631-97367D1513E3}"/>
              </a:ext>
            </a:extLst>
          </p:cNvPr>
          <p:cNvSpPr/>
          <p:nvPr/>
        </p:nvSpPr>
        <p:spPr>
          <a:xfrm>
            <a:off x="4000581" y="6338839"/>
            <a:ext cx="2621280" cy="36128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User-Friendly Interfaces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6E0961-45D5-D87D-53A7-D78346718646}"/>
              </a:ext>
            </a:extLst>
          </p:cNvPr>
          <p:cNvSpPr/>
          <p:nvPr/>
        </p:nvSpPr>
        <p:spPr>
          <a:xfrm>
            <a:off x="9588581" y="6322701"/>
            <a:ext cx="2407837" cy="3587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Secure Wallets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876EC6-4193-02B7-3C63-E0924B564EDC}"/>
              </a:ext>
            </a:extLst>
          </p:cNvPr>
          <p:cNvGrpSpPr/>
          <p:nvPr/>
        </p:nvGrpSpPr>
        <p:grpSpPr>
          <a:xfrm>
            <a:off x="286856" y="719697"/>
            <a:ext cx="11709562" cy="3624955"/>
            <a:chOff x="286856" y="2731377"/>
            <a:chExt cx="11709562" cy="3624955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B9E04AA1-5BB0-203B-2C8F-F3B3BEB079C7}"/>
                </a:ext>
              </a:extLst>
            </p:cNvPr>
            <p:cNvSpPr txBox="1">
              <a:spLocks/>
            </p:cNvSpPr>
            <p:nvPr/>
          </p:nvSpPr>
          <p:spPr>
            <a:xfrm>
              <a:off x="286856" y="4618663"/>
              <a:ext cx="9700259" cy="899690"/>
            </a:xfrm>
            <a:prstGeom prst="rect">
              <a:avLst/>
            </a:prstGeom>
            <a:noFill/>
            <a:ln w="38100"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8738" marR="0" lvl="1" indent="0" algn="l" defTabSz="4572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Tokenization is the process of converting physical goods into digital assets on a blockchain.</a:t>
              </a:r>
              <a:endParaRPr kumimoji="0" lang="en-ZA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7504CA32-B458-AEAC-7AC5-ABF0FA7B30A6}"/>
                </a:ext>
              </a:extLst>
            </p:cNvPr>
            <p:cNvSpPr txBox="1">
              <a:spLocks/>
            </p:cNvSpPr>
            <p:nvPr/>
          </p:nvSpPr>
          <p:spPr>
            <a:xfrm>
              <a:off x="332862" y="5520767"/>
              <a:ext cx="7335437" cy="835565"/>
            </a:xfrm>
            <a:prstGeom prst="rect">
              <a:avLst/>
            </a:prstGeom>
            <a:noFill/>
            <a:ln w="38100"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Secure wallets are critical for safeguarding digital tokens.</a:t>
              </a:r>
              <a:endParaRPr kumimoji="0" lang="en-ZA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B6165EB8-A3D8-11EB-5006-4EC5F52C9870}"/>
                </a:ext>
              </a:extLst>
            </p:cNvPr>
            <p:cNvSpPr txBox="1">
              <a:spLocks/>
            </p:cNvSpPr>
            <p:nvPr/>
          </p:nvSpPr>
          <p:spPr>
            <a:xfrm>
              <a:off x="386079" y="2731377"/>
              <a:ext cx="11610339" cy="996303"/>
            </a:xfrm>
            <a:prstGeom prst="rect">
              <a:avLst/>
            </a:prstGeom>
            <a:noFill/>
            <a:ln w="38100">
              <a:noFill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Customers should be educated on blockchain, decentralized systems, and tokenization, with a focus on transparency, security, and efficiency.</a:t>
              </a:r>
              <a:endParaRPr lang="en-ZA" sz="2000" dirty="0">
                <a:solidFill>
                  <a:schemeClr val="bg1"/>
                </a:solidFill>
              </a:endParaRP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EBE96F27-A204-5704-A591-4F41232209C9}"/>
                </a:ext>
              </a:extLst>
            </p:cNvPr>
            <p:cNvSpPr txBox="1">
              <a:spLocks/>
            </p:cNvSpPr>
            <p:nvPr/>
          </p:nvSpPr>
          <p:spPr>
            <a:xfrm>
              <a:off x="332862" y="3730094"/>
              <a:ext cx="11610338" cy="1005189"/>
            </a:xfrm>
            <a:prstGeom prst="rect">
              <a:avLst/>
            </a:prstGeom>
            <a:noFill/>
            <a:ln w="38100"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prstClr val="black"/>
                </a:buClr>
                <a:buSzPct val="100000"/>
                <a:buNone/>
                <a:tabLst/>
                <a:defRPr/>
              </a:pPr>
              <a:r>
                <a:rPr kumimoji="0" lang="en-ZA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Develop interfaces that promote the best customer experience for customers to interact with the decentralized system.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458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6F28FE-99B1-DAD2-7241-2A4B24FC1EC8}"/>
              </a:ext>
            </a:extLst>
          </p:cNvPr>
          <p:cNvSpPr txBox="1"/>
          <p:nvPr/>
        </p:nvSpPr>
        <p:spPr>
          <a:xfrm>
            <a:off x="5130796" y="250428"/>
            <a:ext cx="36677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/>
              <a:t>Front end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secure web hosting platform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Ensure that the design is user-friendly, responsive, and visually appealing.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Implement secure key storage using technologies like </a:t>
            </a:r>
            <a:r>
              <a:rPr lang="en-ZA" dirty="0" err="1">
                <a:solidFill>
                  <a:schemeClr val="bg1"/>
                </a:solidFill>
              </a:rPr>
              <a:t>localStorage</a:t>
            </a:r>
            <a:r>
              <a:rPr lang="en-ZA" dirty="0">
                <a:solidFill>
                  <a:schemeClr val="bg1"/>
                </a:solidFill>
              </a:rPr>
              <a:t>, </a:t>
            </a:r>
            <a:r>
              <a:rPr lang="en-ZA" dirty="0" err="1">
                <a:solidFill>
                  <a:schemeClr val="bg1"/>
                </a:solidFill>
              </a:rPr>
              <a:t>sessionStorage</a:t>
            </a:r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75255-901E-93B2-5B1B-2A9EB14892CF}"/>
              </a:ext>
            </a:extLst>
          </p:cNvPr>
          <p:cNvSpPr txBox="1"/>
          <p:nvPr/>
        </p:nvSpPr>
        <p:spPr>
          <a:xfrm>
            <a:off x="304800" y="250428"/>
            <a:ext cx="48259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/>
              <a:t>Back End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handling sensitive financial information and ensuring the security of digital assets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Implement secure coding practices to protect against common vulnerabilities 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tools for users to recover their accounts in case of loss by upgrading EOAs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Implement robust backup and disaster recovery plans to ensure data integrity and availability.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8CC15C-3CE3-3215-A1FB-DAC5046CE1E7}"/>
              </a:ext>
            </a:extLst>
          </p:cNvPr>
          <p:cNvSpPr txBox="1"/>
          <p:nvPr/>
        </p:nvSpPr>
        <p:spPr>
          <a:xfrm>
            <a:off x="8686802" y="250428"/>
            <a:ext cx="36677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/>
              <a:t>Database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Blockchain stores databases on all nodes of the network in a ledger platform 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ganache is ideal for local instead of network development and testing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812BAD-AE1F-8752-229C-65C297BED27F}"/>
              </a:ext>
            </a:extLst>
          </p:cNvPr>
          <p:cNvCxnSpPr>
            <a:cxnSpLocks/>
          </p:cNvCxnSpPr>
          <p:nvPr/>
        </p:nvCxnSpPr>
        <p:spPr>
          <a:xfrm>
            <a:off x="5100320" y="203200"/>
            <a:ext cx="30476" cy="3704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EEDA72-6C37-18D5-D249-EBA5DC9D5D64}"/>
              </a:ext>
            </a:extLst>
          </p:cNvPr>
          <p:cNvCxnSpPr>
            <a:cxnSpLocks/>
          </p:cNvCxnSpPr>
          <p:nvPr/>
        </p:nvCxnSpPr>
        <p:spPr>
          <a:xfrm>
            <a:off x="8656326" y="203200"/>
            <a:ext cx="0" cy="2909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3">
            <a:extLst>
              <a:ext uri="{FF2B5EF4-FFF2-40B4-BE49-F238E27FC236}">
                <a16:creationId xmlns:a16="http://schemas.microsoft.com/office/drawing/2014/main" id="{C913D7D9-6002-7256-DF77-9B6C3D810BDE}"/>
              </a:ext>
            </a:extLst>
          </p:cNvPr>
          <p:cNvSpPr txBox="1">
            <a:spLocks/>
          </p:cNvSpPr>
          <p:nvPr/>
        </p:nvSpPr>
        <p:spPr>
          <a:xfrm>
            <a:off x="7711439" y="4720611"/>
            <a:ext cx="5247643" cy="10957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3600" dirty="0"/>
              <a:t>Development Strategy</a:t>
            </a:r>
          </a:p>
        </p:txBody>
      </p:sp>
    </p:spTree>
    <p:extLst>
      <p:ext uri="{BB962C8B-B14F-4D97-AF65-F5344CB8AC3E}">
        <p14:creationId xmlns:p14="http://schemas.microsoft.com/office/powerpoint/2010/main" val="84168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756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Aparajita</vt:lpstr>
      <vt:lpstr>Arial</vt:lpstr>
      <vt:lpstr>Calibri</vt:lpstr>
      <vt:lpstr>Calibri Light</vt:lpstr>
      <vt:lpstr>Wingdings 3</vt:lpstr>
      <vt:lpstr>Office Theme</vt:lpstr>
      <vt:lpstr>MOTSHEKA.coin</vt:lpstr>
      <vt:lpstr>Overview</vt:lpstr>
      <vt:lpstr>Why asset tokenisation?</vt:lpstr>
      <vt:lpstr>Stakeholders</vt:lpstr>
      <vt:lpstr>Decentralised App</vt:lpstr>
      <vt:lpstr>Consideration</vt:lpstr>
      <vt:lpstr>Benefits</vt:lpstr>
      <vt:lpstr>Benefits</vt:lpstr>
      <vt:lpstr>PowerPoint Presentation</vt:lpstr>
      <vt:lpstr>Reporting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Kamogelo Dilwane</dc:creator>
  <cp:lastModifiedBy>Kamogelo Dilwane</cp:lastModifiedBy>
  <cp:revision>7</cp:revision>
  <dcterms:created xsi:type="dcterms:W3CDTF">2023-10-05T09:51:35Z</dcterms:created>
  <dcterms:modified xsi:type="dcterms:W3CDTF">2023-10-05T11:33:20Z</dcterms:modified>
</cp:coreProperties>
</file>