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15"/>
  </p:notesMasterIdLst>
  <p:sldIdLst>
    <p:sldId id="256" r:id="rId3"/>
    <p:sldId id="264" r:id="rId4"/>
    <p:sldId id="265" r:id="rId5"/>
    <p:sldId id="266" r:id="rId6"/>
    <p:sldId id="268" r:id="rId7"/>
    <p:sldId id="269" r:id="rId8"/>
    <p:sldId id="270" r:id="rId9"/>
    <p:sldId id="272" r:id="rId10"/>
    <p:sldId id="273" r:id="rId11"/>
    <p:sldId id="274" r:id="rId12"/>
    <p:sldId id="276" r:id="rId13"/>
    <p:sldId id="277" r:id="rId14"/>
  </p:sldIdLst>
  <p:sldSz cx="9144000" cy="5143500" type="screen16x9"/>
  <p:notesSz cx="6858000" cy="9144000"/>
  <p:embeddedFontLst>
    <p:embeddedFont>
      <p:font typeface="Rajdhani" panose="020B0604020202020204" charset="0"/>
      <p:regular r:id="rId16"/>
      <p:bold r:id="rId17"/>
    </p:embeddedFont>
    <p:embeddedFont>
      <p:font typeface="Open Sans"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0BE688-9EB3-4911-BD6A-A16A7907F514}">
  <a:tblStyle styleId="{C40BE688-9EB3-4911-BD6A-A16A7907F5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788485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e009b52c55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e009b52c5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96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eb3107ed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eb3107ed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99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1fdcf20d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1fdcf20d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0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b1fdcf20d3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b1fdcf20d3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41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1fdcf20d3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1fdcf20d3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971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eb3107e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eb3107e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64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deb3107ed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deb3107e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037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deb3107ed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deb3107ed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980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deb3107ed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deb3107ed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751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deb3107ed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deb3107ed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927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eb3107ed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eb3107ed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384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deb3107ed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deb3107e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379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8" name="Google Shape;38;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45" name="Google Shape;45;p14"/>
          <p:cNvPicPr preferRelativeResize="0"/>
          <p:nvPr/>
        </p:nvPicPr>
        <p:blipFill>
          <a:blip r:embed="rId3">
            <a:alphaModFix/>
          </a:blip>
          <a:stretch>
            <a:fillRect/>
          </a:stretch>
        </p:blipFill>
        <p:spPr>
          <a:xfrm>
            <a:off x="5965149" y="3700742"/>
            <a:ext cx="2416852" cy="10097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49" name="Google Shape;49;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4" name="Google Shape;54;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7" name="Google Shape;57;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8" name="Google Shape;58;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63" name="Google Shape;63;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6"/>
        <p:cNvGrpSpPr/>
        <p:nvPr/>
      </p:nvGrpSpPr>
      <p:grpSpPr>
        <a:xfrm>
          <a:off x="0" y="0"/>
          <a:ext cx="0" cy="0"/>
          <a:chOff x="0" y="0"/>
          <a:chExt cx="0" cy="0"/>
        </a:xfrm>
      </p:grpSpPr>
      <p:sp>
        <p:nvSpPr>
          <p:cNvPr id="67" name="Google Shape;67;p23"/>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69" name="Google Shape;69;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75" name="Google Shape;75;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seño personalizado 1">
  <p:cSld name="CUSTOM_1">
    <p:spTree>
      <p:nvGrpSpPr>
        <p:cNvPr id="1" name="Shape 77"/>
        <p:cNvGrpSpPr/>
        <p:nvPr/>
      </p:nvGrpSpPr>
      <p:grpSpPr>
        <a:xfrm>
          <a:off x="0" y="0"/>
          <a:ext cx="0" cy="0"/>
          <a:chOff x="0" y="0"/>
          <a:chExt cx="0" cy="0"/>
        </a:xfrm>
      </p:grpSpPr>
      <p:sp>
        <p:nvSpPr>
          <p:cNvPr id="78" name="Google Shape;78;p27"/>
          <p:cNvSpPr/>
          <p:nvPr/>
        </p:nvSpPr>
        <p:spPr>
          <a:xfrm>
            <a:off x="-148900" y="-94750"/>
            <a:ext cx="9488400" cy="5360100"/>
          </a:xfrm>
          <a:prstGeom prst="rect">
            <a:avLst/>
          </a:prstGeom>
          <a:solidFill>
            <a:srgbClr val="33383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9" name="Google Shape;79;p27"/>
          <p:cNvPicPr preferRelativeResize="0"/>
          <p:nvPr/>
        </p:nvPicPr>
        <p:blipFill>
          <a:blip r:embed="rId2">
            <a:alphaModFix/>
          </a:blip>
          <a:stretch>
            <a:fillRect/>
          </a:stretch>
        </p:blipFill>
        <p:spPr>
          <a:xfrm>
            <a:off x="3241700" y="2367187"/>
            <a:ext cx="2355801" cy="56152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ortada">
  <p:cSld name="CUSTOM">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28"/>
          <p:cNvSpPr txBox="1">
            <a:spLocks noGrp="1"/>
          </p:cNvSpPr>
          <p:nvPr>
            <p:ph type="title"/>
          </p:nvPr>
        </p:nvSpPr>
        <p:spPr>
          <a:xfrm>
            <a:off x="3519224" y="988675"/>
            <a:ext cx="5237700" cy="286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None/>
              <a:defRPr sz="5000" b="1">
                <a:solidFill>
                  <a:srgbClr val="FFFFFF"/>
                </a:solidFill>
                <a:latin typeface="Rajdhani"/>
                <a:ea typeface="Rajdhani"/>
                <a:cs typeface="Rajdhani"/>
                <a:sym typeface="Rajdhani"/>
              </a:defRPr>
            </a:lvl1pPr>
            <a:lvl2pPr lvl="1" rtl="0">
              <a:spcBef>
                <a:spcPts val="0"/>
              </a:spcBef>
              <a:spcAft>
                <a:spcPts val="0"/>
              </a:spcAft>
              <a:buNone/>
              <a:defRPr sz="5000" b="1">
                <a:solidFill>
                  <a:srgbClr val="FFFFFF"/>
                </a:solidFill>
                <a:latin typeface="Rajdhani"/>
                <a:ea typeface="Rajdhani"/>
                <a:cs typeface="Rajdhani"/>
                <a:sym typeface="Rajdhani"/>
              </a:defRPr>
            </a:lvl2pPr>
            <a:lvl3pPr lvl="2" rtl="0">
              <a:spcBef>
                <a:spcPts val="0"/>
              </a:spcBef>
              <a:spcAft>
                <a:spcPts val="0"/>
              </a:spcAft>
              <a:buNone/>
              <a:defRPr sz="5000" b="1">
                <a:solidFill>
                  <a:srgbClr val="FFFFFF"/>
                </a:solidFill>
                <a:latin typeface="Rajdhani"/>
                <a:ea typeface="Rajdhani"/>
                <a:cs typeface="Rajdhani"/>
                <a:sym typeface="Rajdhani"/>
              </a:defRPr>
            </a:lvl3pPr>
            <a:lvl4pPr lvl="3" rtl="0">
              <a:spcBef>
                <a:spcPts val="0"/>
              </a:spcBef>
              <a:spcAft>
                <a:spcPts val="0"/>
              </a:spcAft>
              <a:buNone/>
              <a:defRPr sz="5000" b="1">
                <a:solidFill>
                  <a:srgbClr val="FFFFFF"/>
                </a:solidFill>
                <a:latin typeface="Rajdhani"/>
                <a:ea typeface="Rajdhani"/>
                <a:cs typeface="Rajdhani"/>
                <a:sym typeface="Rajdhani"/>
              </a:defRPr>
            </a:lvl4pPr>
            <a:lvl5pPr lvl="4" rtl="0">
              <a:spcBef>
                <a:spcPts val="0"/>
              </a:spcBef>
              <a:spcAft>
                <a:spcPts val="0"/>
              </a:spcAft>
              <a:buNone/>
              <a:defRPr sz="5000" b="1">
                <a:solidFill>
                  <a:srgbClr val="FFFFFF"/>
                </a:solidFill>
                <a:latin typeface="Rajdhani"/>
                <a:ea typeface="Rajdhani"/>
                <a:cs typeface="Rajdhani"/>
                <a:sym typeface="Rajdhani"/>
              </a:defRPr>
            </a:lvl5pPr>
            <a:lvl6pPr lvl="5" rtl="0">
              <a:spcBef>
                <a:spcPts val="0"/>
              </a:spcBef>
              <a:spcAft>
                <a:spcPts val="0"/>
              </a:spcAft>
              <a:buNone/>
              <a:defRPr sz="5000" b="1">
                <a:solidFill>
                  <a:srgbClr val="FFFFFF"/>
                </a:solidFill>
                <a:latin typeface="Rajdhani"/>
                <a:ea typeface="Rajdhani"/>
                <a:cs typeface="Rajdhani"/>
                <a:sym typeface="Rajdhani"/>
              </a:defRPr>
            </a:lvl6pPr>
            <a:lvl7pPr lvl="6" rtl="0">
              <a:spcBef>
                <a:spcPts val="0"/>
              </a:spcBef>
              <a:spcAft>
                <a:spcPts val="0"/>
              </a:spcAft>
              <a:buNone/>
              <a:defRPr sz="5000" b="1">
                <a:solidFill>
                  <a:srgbClr val="FFFFFF"/>
                </a:solidFill>
                <a:latin typeface="Rajdhani"/>
                <a:ea typeface="Rajdhani"/>
                <a:cs typeface="Rajdhani"/>
                <a:sym typeface="Rajdhani"/>
              </a:defRPr>
            </a:lvl7pPr>
            <a:lvl8pPr lvl="7" rtl="0">
              <a:spcBef>
                <a:spcPts val="0"/>
              </a:spcBef>
              <a:spcAft>
                <a:spcPts val="0"/>
              </a:spcAft>
              <a:buNone/>
              <a:defRPr sz="5000" b="1">
                <a:solidFill>
                  <a:srgbClr val="FFFFFF"/>
                </a:solidFill>
                <a:latin typeface="Rajdhani"/>
                <a:ea typeface="Rajdhani"/>
                <a:cs typeface="Rajdhani"/>
                <a:sym typeface="Rajdhani"/>
              </a:defRPr>
            </a:lvl8pPr>
            <a:lvl9pPr lvl="8" rtl="0">
              <a:spcBef>
                <a:spcPts val="0"/>
              </a:spcBef>
              <a:spcAft>
                <a:spcPts val="0"/>
              </a:spcAft>
              <a:buNone/>
              <a:defRPr sz="5000" b="1">
                <a:solidFill>
                  <a:srgbClr val="FFFFFF"/>
                </a:solidFill>
                <a:latin typeface="Rajdhani"/>
                <a:ea typeface="Rajdhani"/>
                <a:cs typeface="Rajdhani"/>
                <a:sym typeface="Rajdhani"/>
              </a:defRPr>
            </a:lvl9pPr>
          </a:lstStyle>
          <a:p>
            <a:endParaRPr/>
          </a:p>
        </p:txBody>
      </p:sp>
      <p:pic>
        <p:nvPicPr>
          <p:cNvPr id="82" name="Google Shape;82;p28"/>
          <p:cNvPicPr preferRelativeResize="0"/>
          <p:nvPr/>
        </p:nvPicPr>
        <p:blipFill rotWithShape="1">
          <a:blip r:embed="rId3">
            <a:alphaModFix/>
          </a:blip>
          <a:srcRect l="5658" r="5649"/>
          <a:stretch/>
        </p:blipFill>
        <p:spPr>
          <a:xfrm>
            <a:off x="5888950" y="3624550"/>
            <a:ext cx="2675822" cy="1117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26" name="Google Shape;26;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9"/>
        <p:cNvGrpSpPr/>
        <p:nvPr/>
      </p:nvGrpSpPr>
      <p:grpSpPr>
        <a:xfrm>
          <a:off x="0" y="0"/>
          <a:ext cx="0" cy="0"/>
          <a:chOff x="0" y="0"/>
          <a:chExt cx="0" cy="0"/>
        </a:xfrm>
      </p:grpSpPr>
      <p:sp>
        <p:nvSpPr>
          <p:cNvPr id="30" name="Google Shape;30;p9"/>
          <p:cNvSpPr/>
          <p:nvPr/>
        </p:nvSpPr>
        <p:spPr>
          <a:xfrm>
            <a:off x="4572000" y="-125"/>
            <a:ext cx="4572000" cy="4683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32" name="Google Shape;3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cxnSp>
        <p:nvCxnSpPr>
          <p:cNvPr id="6" name="Google Shape;6;p1"/>
          <p:cNvCxnSpPr/>
          <p:nvPr/>
        </p:nvCxnSpPr>
        <p:spPr>
          <a:xfrm rot="10800000" flipH="1">
            <a:off x="-15600" y="4860825"/>
            <a:ext cx="9175200" cy="5400"/>
          </a:xfrm>
          <a:prstGeom prst="straightConnector1">
            <a:avLst/>
          </a:prstGeom>
          <a:noFill/>
          <a:ln w="9525" cap="flat" cmpd="sng">
            <a:solidFill>
              <a:srgbClr val="FCD8D6"/>
            </a:solidFill>
            <a:prstDash val="dot"/>
            <a:round/>
            <a:headEnd type="none" w="med" len="med"/>
            <a:tailEnd type="none" w="med" len="med"/>
          </a:ln>
        </p:spPr>
      </p:cxnSp>
      <p:sp>
        <p:nvSpPr>
          <p:cNvPr id="7" name="Google Shape;7;p1"/>
          <p:cNvSpPr/>
          <p:nvPr/>
        </p:nvSpPr>
        <p:spPr>
          <a:xfrm>
            <a:off x="-15600" y="4856100"/>
            <a:ext cx="9175200" cy="332100"/>
          </a:xfrm>
          <a:prstGeom prst="rect">
            <a:avLst/>
          </a:prstGeom>
          <a:solidFill>
            <a:srgbClr val="EC18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p:nvPr/>
        </p:nvSpPr>
        <p:spPr>
          <a:xfrm>
            <a:off x="111657" y="4953600"/>
            <a:ext cx="2187900" cy="137100"/>
          </a:xfrm>
          <a:prstGeom prst="rect">
            <a:avLst/>
          </a:prstGeom>
          <a:noFill/>
          <a:ln>
            <a:noFill/>
          </a:ln>
        </p:spPr>
        <p:txBody>
          <a:bodyPr spcFirstLastPara="1" wrap="square" lIns="45725" tIns="22850" rIns="45725" bIns="22850" anchor="ctr" anchorCtr="0">
            <a:noAutofit/>
          </a:bodyPr>
          <a:lstStyle/>
          <a:p>
            <a:pPr marL="0" lvl="0" indent="0" algn="l" rtl="0">
              <a:spcBef>
                <a:spcPts val="0"/>
              </a:spcBef>
              <a:spcAft>
                <a:spcPts val="0"/>
              </a:spcAft>
              <a:buNone/>
            </a:pPr>
            <a:r>
              <a:rPr lang="es" sz="900">
                <a:solidFill>
                  <a:srgbClr val="FFFFFF"/>
                </a:solidFill>
                <a:latin typeface="Open Sans"/>
                <a:ea typeface="Open Sans"/>
                <a:cs typeface="Open Sans"/>
                <a:sym typeface="Open Sans"/>
              </a:rPr>
              <a:t>Armado de computadoras</a:t>
            </a:r>
            <a:endParaRPr sz="900">
              <a:solidFill>
                <a:srgbClr val="FFFFFF"/>
              </a:solidFill>
              <a:latin typeface="Open Sans"/>
              <a:ea typeface="Open Sans"/>
              <a:cs typeface="Open Sans"/>
              <a:sym typeface="Open Sans"/>
            </a:endParaRPr>
          </a:p>
        </p:txBody>
      </p:sp>
      <p:pic>
        <p:nvPicPr>
          <p:cNvPr id="9" name="Google Shape;9;p1"/>
          <p:cNvPicPr preferRelativeResize="0"/>
          <p:nvPr/>
        </p:nvPicPr>
        <p:blipFill>
          <a:blip r:embed="rId14">
            <a:alphaModFix/>
          </a:blip>
          <a:stretch>
            <a:fillRect/>
          </a:stretch>
        </p:blipFill>
        <p:spPr>
          <a:xfrm>
            <a:off x="8074225" y="4931037"/>
            <a:ext cx="764551" cy="1822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4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9"/>
          <p:cNvSpPr txBox="1"/>
          <p:nvPr/>
        </p:nvSpPr>
        <p:spPr>
          <a:xfrm>
            <a:off x="4037275" y="986400"/>
            <a:ext cx="4525800" cy="3170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Clr>
                <a:schemeClr val="dk1"/>
              </a:buClr>
              <a:buSzPts val="1100"/>
              <a:buFont typeface="Arial"/>
              <a:buNone/>
            </a:pPr>
            <a:r>
              <a:rPr lang="es" sz="4900" b="1">
                <a:solidFill>
                  <a:schemeClr val="lt1"/>
                </a:solidFill>
                <a:latin typeface="Rajdhani"/>
                <a:ea typeface="Rajdhani"/>
                <a:cs typeface="Rajdhani"/>
                <a:sym typeface="Rajdhani"/>
              </a:rPr>
              <a:t>Armado de  computadoras</a:t>
            </a:r>
            <a:endParaRPr sz="4900" b="1">
              <a:solidFill>
                <a:schemeClr val="lt1"/>
              </a:solidFill>
              <a:latin typeface="Rajdhani"/>
              <a:ea typeface="Rajdhani"/>
              <a:cs typeface="Rajdhani"/>
              <a:sym typeface="Rajdhani"/>
            </a:endParaRPr>
          </a:p>
          <a:p>
            <a:pPr marL="0" lvl="0" indent="0" algn="r" rtl="0">
              <a:spcBef>
                <a:spcPts val="0"/>
              </a:spcBef>
              <a:spcAft>
                <a:spcPts val="0"/>
              </a:spcAft>
              <a:buClr>
                <a:schemeClr val="dk1"/>
              </a:buClr>
              <a:buSzPts val="1100"/>
              <a:buFont typeface="Arial"/>
              <a:buNone/>
            </a:pPr>
            <a:endParaRPr sz="5000" b="1">
              <a:solidFill>
                <a:schemeClr val="lt1"/>
              </a:solidFill>
              <a:latin typeface="Rajdhani"/>
              <a:ea typeface="Rajdhani"/>
              <a:cs typeface="Rajdhani"/>
              <a:sym typeface="Rajdhani"/>
            </a:endParaRPr>
          </a:p>
          <a:p>
            <a:pPr marL="0" marR="0" lvl="0" indent="0" algn="r" rtl="0">
              <a:lnSpc>
                <a:spcPct val="100000"/>
              </a:lnSpc>
              <a:spcBef>
                <a:spcPts val="0"/>
              </a:spcBef>
              <a:spcAft>
                <a:spcPts val="0"/>
              </a:spcAft>
              <a:buNone/>
            </a:pPr>
            <a:endParaRPr sz="4600" b="1">
              <a:solidFill>
                <a:srgbClr val="FFFFFF"/>
              </a:solidFill>
              <a:latin typeface="Rajdhani"/>
              <a:ea typeface="Rajdhani"/>
              <a:cs typeface="Rajdhani"/>
              <a:sym typeface="Rajdha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7"/>
          <p:cNvSpPr txBox="1"/>
          <p:nvPr/>
        </p:nvSpPr>
        <p:spPr>
          <a:xfrm>
            <a:off x="6363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AMD</a:t>
            </a:r>
            <a:endParaRPr sz="3000" b="1">
              <a:solidFill>
                <a:srgbClr val="EC183F"/>
              </a:solidFill>
              <a:latin typeface="Rajdhani"/>
              <a:ea typeface="Rajdhani"/>
              <a:cs typeface="Rajdhani"/>
              <a:sym typeface="Rajdhani"/>
            </a:endParaRPr>
          </a:p>
        </p:txBody>
      </p:sp>
      <p:sp>
        <p:nvSpPr>
          <p:cNvPr id="224" name="Google Shape;224;p47"/>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25" name="Google Shape;225;p47"/>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26" name="Google Shape;226;p47"/>
          <p:cNvGraphicFramePr/>
          <p:nvPr>
            <p:extLst>
              <p:ext uri="{D42A27DB-BD31-4B8C-83A1-F6EECF244321}">
                <p14:modId xmlns:p14="http://schemas.microsoft.com/office/powerpoint/2010/main" val="521099174"/>
              </p:ext>
            </p:extLst>
          </p:nvPr>
        </p:nvGraphicFramePr>
        <p:xfrm>
          <a:off x="952500" y="1809750"/>
          <a:ext cx="7239000" cy="1981050"/>
        </p:xfrm>
        <a:graphic>
          <a:graphicData uri="http://schemas.openxmlformats.org/drawingml/2006/table">
            <a:tbl>
              <a:tblPr>
                <a:noFill/>
                <a:tableStyleId>{C40BE688-9EB3-4911-BD6A-A16A7907F514}</a:tableStyleId>
              </a:tblPr>
              <a:tblGrid>
                <a:gridCol w="1919400"/>
                <a:gridCol w="53196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a:ea typeface="Open Sans"/>
                          <a:cs typeface="Open Sans"/>
                          <a:sym typeface="Open Sans"/>
                        </a:rPr>
                        <a:t>Amd Ryzen 7 5700G</a:t>
                      </a:r>
                      <a:endParaRPr>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latin typeface="Open Sans" panose="020B0604020202020204" charset="0"/>
                          <a:ea typeface="Open Sans" panose="020B0604020202020204" charset="0"/>
                          <a:cs typeface="Open Sans" panose="020B0604020202020204" charset="0"/>
                        </a:rPr>
                        <a:t>MSI MEG X570 ACE</a:t>
                      </a:r>
                      <a:endParaRPr>
                        <a:latin typeface="Open Sans" panose="020B0604020202020204" charset="0"/>
                        <a:ea typeface="Open Sans" panose="020B0604020202020204" charset="0"/>
                        <a:cs typeface="Open Sans" panose="020B0604020202020204" charset="0"/>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a:latin typeface="Open Sans" panose="020B0604020202020204" charset="0"/>
                          <a:ea typeface="Open Sans" panose="020B0604020202020204" charset="0"/>
                          <a:cs typeface="Open Sans" panose="020B0604020202020204" charset="0"/>
                        </a:rPr>
                        <a:t>DDR4: G.Skill Trident Z Royal</a:t>
                      </a:r>
                      <a:endParaRPr>
                        <a:latin typeface="Open Sans" panose="020B0604020202020204" charset="0"/>
                        <a:ea typeface="Open Sans" panose="020B0604020202020204" charset="0"/>
                        <a:cs typeface="Open Sans" panose="020B0604020202020204" charset="0"/>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s">
                          <a:latin typeface="Open Sans" panose="020B0604020202020204" charset="0"/>
                          <a:ea typeface="Open Sans" panose="020B0604020202020204" charset="0"/>
                          <a:cs typeface="Open Sans" panose="020B0604020202020204" charset="0"/>
                        </a:rPr>
                        <a:t>Samsung 980 PRO</a:t>
                      </a:r>
                      <a:endParaRPr>
                        <a:latin typeface="Open Sans" panose="020B0604020202020204" charset="0"/>
                        <a:ea typeface="Open Sans" panose="020B0604020202020204" charset="0"/>
                        <a:cs typeface="Open Sans" panose="020B0604020202020204" charset="0"/>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panose="020B0604020202020204" charset="0"/>
                          <a:ea typeface="Open Sans" panose="020B0604020202020204" charset="0"/>
                          <a:cs typeface="Open Sans" panose="020B0604020202020204" charset="0"/>
                        </a:rPr>
                        <a:t>AMD Radeon RX 6000 Series</a:t>
                      </a:r>
                      <a:endParaRPr dirty="0">
                        <a:latin typeface="Open Sans" panose="020B0604020202020204" charset="0"/>
                        <a:ea typeface="Open Sans" panose="020B0604020202020204" charset="0"/>
                        <a:cs typeface="Open Sans" panose="020B0604020202020204" charset="0"/>
                      </a:endParaRPr>
                    </a:p>
                  </a:txBody>
                  <a:tcPr marL="91425" marR="91425" marT="91425" marB="91425">
                    <a:solidFill>
                      <a:srgbClr val="EFEFE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383C"/>
        </a:solidFill>
        <a:effectLst/>
      </p:bgPr>
    </p:bg>
    <p:spTree>
      <p:nvGrpSpPr>
        <p:cNvPr id="1" name="Shape 239"/>
        <p:cNvGrpSpPr/>
        <p:nvPr/>
      </p:nvGrpSpPr>
      <p:grpSpPr>
        <a:xfrm>
          <a:off x="0" y="0"/>
          <a:ext cx="0" cy="0"/>
          <a:chOff x="0" y="0"/>
          <a:chExt cx="0" cy="0"/>
        </a:xfrm>
      </p:grpSpPr>
      <p:sp>
        <p:nvSpPr>
          <p:cNvPr id="240" name="Google Shape;240;p49"/>
          <p:cNvSpPr txBox="1"/>
          <p:nvPr/>
        </p:nvSpPr>
        <p:spPr>
          <a:xfrm>
            <a:off x="3609750" y="1495200"/>
            <a:ext cx="3636900" cy="2378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None/>
            </a:pPr>
            <a:r>
              <a:rPr lang="es" sz="3700" b="1">
                <a:solidFill>
                  <a:srgbClr val="FFFFFF"/>
                </a:solidFill>
                <a:latin typeface="Rajdhani"/>
                <a:ea typeface="Rajdhani"/>
                <a:cs typeface="Rajdhani"/>
                <a:sym typeface="Rajdhani"/>
              </a:rPr>
              <a:t>Entrega</a:t>
            </a:r>
            <a:endParaRPr sz="3700" b="1">
              <a:solidFill>
                <a:srgbClr val="FFFFFF"/>
              </a:solidFill>
              <a:latin typeface="Rajdhani"/>
              <a:ea typeface="Rajdhani"/>
              <a:cs typeface="Rajdhani"/>
              <a:sym typeface="Rajdhani"/>
            </a:endParaRPr>
          </a:p>
        </p:txBody>
      </p:sp>
      <p:sp>
        <p:nvSpPr>
          <p:cNvPr id="241" name="Google Shape;241;p49"/>
          <p:cNvSpPr txBox="1"/>
          <p:nvPr/>
        </p:nvSpPr>
        <p:spPr>
          <a:xfrm>
            <a:off x="2740403" y="2195563"/>
            <a:ext cx="548700" cy="9774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None/>
            </a:pPr>
            <a:r>
              <a:rPr lang="es" sz="6000" b="1">
                <a:solidFill>
                  <a:srgbClr val="FFFFFF"/>
                </a:solidFill>
                <a:latin typeface="Rajdhani"/>
                <a:ea typeface="Rajdhani"/>
                <a:cs typeface="Rajdhani"/>
                <a:sym typeface="Rajdhani"/>
              </a:rPr>
              <a:t>4</a:t>
            </a:r>
            <a:endParaRPr sz="6000" b="1">
              <a:solidFill>
                <a:srgbClr val="FFFFFF"/>
              </a:solidFill>
              <a:latin typeface="Rajdhani"/>
              <a:ea typeface="Rajdhani"/>
              <a:cs typeface="Rajdhani"/>
              <a:sym typeface="Rajdhani"/>
            </a:endParaRPr>
          </a:p>
        </p:txBody>
      </p:sp>
      <p:sp>
        <p:nvSpPr>
          <p:cNvPr id="242" name="Google Shape;242;p49"/>
          <p:cNvSpPr/>
          <p:nvPr/>
        </p:nvSpPr>
        <p:spPr>
          <a:xfrm>
            <a:off x="3438450" y="2141125"/>
            <a:ext cx="18600" cy="1086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p:nvPr/>
        </p:nvSpPr>
        <p:spPr>
          <a:xfrm>
            <a:off x="625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Entrega</a:t>
            </a:r>
            <a:endParaRPr sz="3000" b="1">
              <a:solidFill>
                <a:srgbClr val="EC183F"/>
              </a:solidFill>
              <a:latin typeface="Rajdhani"/>
              <a:ea typeface="Rajdhani"/>
              <a:cs typeface="Rajdhani"/>
              <a:sym typeface="Rajdhani"/>
            </a:endParaRPr>
          </a:p>
        </p:txBody>
      </p:sp>
      <p:sp>
        <p:nvSpPr>
          <p:cNvPr id="248" name="Google Shape;248;p50"/>
          <p:cNvSpPr txBox="1"/>
          <p:nvPr/>
        </p:nvSpPr>
        <p:spPr>
          <a:xfrm>
            <a:off x="636200" y="1534325"/>
            <a:ext cx="4185300" cy="1443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s" sz="1600">
                <a:solidFill>
                  <a:srgbClr val="434343"/>
                </a:solidFill>
                <a:latin typeface="Open Sans"/>
                <a:ea typeface="Open Sans"/>
                <a:cs typeface="Open Sans"/>
                <a:sym typeface="Open Sans"/>
              </a:rPr>
              <a:t>Cada estudiante debe subir a su mochila del viajero un archivo del formato que prefiera (.pdf, .doc, .xls) con el detalle de los diferentes equipos que armó.</a:t>
            </a:r>
            <a:endParaRPr sz="1600">
              <a:solidFill>
                <a:srgbClr val="434343"/>
              </a:solidFill>
              <a:latin typeface="Open Sans"/>
              <a:ea typeface="Open Sans"/>
              <a:cs typeface="Open Sans"/>
              <a:sym typeface="Open Sans"/>
            </a:endParaRPr>
          </a:p>
        </p:txBody>
      </p:sp>
      <p:pic>
        <p:nvPicPr>
          <p:cNvPr id="249" name="Google Shape;249;p50"/>
          <p:cNvPicPr preferRelativeResize="0"/>
          <p:nvPr/>
        </p:nvPicPr>
        <p:blipFill>
          <a:blip r:embed="rId3">
            <a:alphaModFix/>
          </a:blip>
          <a:stretch>
            <a:fillRect/>
          </a:stretch>
        </p:blipFill>
        <p:spPr>
          <a:xfrm>
            <a:off x="4318875" y="1250925"/>
            <a:ext cx="3270427" cy="1839626"/>
          </a:xfrm>
          <a:prstGeom prst="rect">
            <a:avLst/>
          </a:prstGeom>
          <a:noFill/>
          <a:ln>
            <a:noFill/>
          </a:ln>
        </p:spPr>
      </p:pic>
      <p:pic>
        <p:nvPicPr>
          <p:cNvPr id="250" name="Google Shape;250;p50"/>
          <p:cNvPicPr preferRelativeResize="0"/>
          <p:nvPr/>
        </p:nvPicPr>
        <p:blipFill>
          <a:blip r:embed="rId4">
            <a:alphaModFix/>
          </a:blip>
          <a:stretch>
            <a:fillRect/>
          </a:stretch>
        </p:blipFill>
        <p:spPr>
          <a:xfrm>
            <a:off x="5677200" y="1418864"/>
            <a:ext cx="2902574" cy="1632698"/>
          </a:xfrm>
          <a:prstGeom prst="rect">
            <a:avLst/>
          </a:prstGeom>
          <a:noFill/>
          <a:ln>
            <a:noFill/>
          </a:ln>
        </p:spPr>
      </p:pic>
      <p:pic>
        <p:nvPicPr>
          <p:cNvPr id="251" name="Google Shape;251;p50"/>
          <p:cNvPicPr preferRelativeResize="0"/>
          <p:nvPr/>
        </p:nvPicPr>
        <p:blipFill>
          <a:blip r:embed="rId5">
            <a:alphaModFix/>
          </a:blip>
          <a:stretch>
            <a:fillRect/>
          </a:stretch>
        </p:blipFill>
        <p:spPr>
          <a:xfrm>
            <a:off x="5047350" y="2153639"/>
            <a:ext cx="2902574" cy="16326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7"/>
          <p:cNvSpPr txBox="1"/>
          <p:nvPr/>
        </p:nvSpPr>
        <p:spPr>
          <a:xfrm>
            <a:off x="617575" y="6018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a:t>
            </a:r>
            <a:endParaRPr sz="3000" b="1">
              <a:solidFill>
                <a:srgbClr val="EC183F"/>
              </a:solidFill>
              <a:latin typeface="Rajdhani"/>
              <a:ea typeface="Rajdhani"/>
              <a:cs typeface="Rajdhani"/>
              <a:sym typeface="Rajdhani"/>
            </a:endParaRPr>
          </a:p>
        </p:txBody>
      </p:sp>
      <p:sp>
        <p:nvSpPr>
          <p:cNvPr id="147" name="Google Shape;147;p37"/>
          <p:cNvSpPr txBox="1"/>
          <p:nvPr/>
        </p:nvSpPr>
        <p:spPr>
          <a:xfrm>
            <a:off x="627825" y="1528150"/>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baja generalmente son utilizados por personas que necesitan pocos requisitos. Podríamos poner el ejemplo de una persona que trabaje en una oficina con planillas de ofimática (Excel, Word, etc.) generalmente no necesitan GPU.</a:t>
            </a:r>
            <a:endParaRPr sz="1600">
              <a:solidFill>
                <a:srgbClr val="434343"/>
              </a:solidFill>
              <a:latin typeface="Open Sans"/>
              <a:ea typeface="Open Sans"/>
              <a:cs typeface="Open Sans"/>
              <a:sym typeface="Open Sans"/>
            </a:endParaRPr>
          </a:p>
        </p:txBody>
      </p:sp>
      <p:pic>
        <p:nvPicPr>
          <p:cNvPr id="148" name="Google Shape;148;p37"/>
          <p:cNvPicPr preferRelativeResize="0"/>
          <p:nvPr/>
        </p:nvPicPr>
        <p:blipFill>
          <a:blip r:embed="rId3">
            <a:alphaModFix/>
          </a:blip>
          <a:stretch>
            <a:fillRect/>
          </a:stretch>
        </p:blipFill>
        <p:spPr>
          <a:xfrm>
            <a:off x="4406550" y="1249937"/>
            <a:ext cx="4699827" cy="26436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8"/>
          <p:cNvSpPr txBox="1"/>
          <p:nvPr/>
        </p:nvSpPr>
        <p:spPr>
          <a:xfrm>
            <a:off x="626925" y="6174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Intel</a:t>
            </a:r>
            <a:endParaRPr sz="3000" b="1">
              <a:solidFill>
                <a:srgbClr val="EC183F"/>
              </a:solidFill>
              <a:latin typeface="Rajdhani"/>
              <a:ea typeface="Rajdhani"/>
              <a:cs typeface="Rajdhani"/>
              <a:sym typeface="Rajdhani"/>
            </a:endParaRPr>
          </a:p>
        </p:txBody>
      </p:sp>
      <p:sp>
        <p:nvSpPr>
          <p:cNvPr id="154" name="Google Shape;154;p38"/>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55" name="Google Shape;155;p38"/>
          <p:cNvSpPr txBox="1"/>
          <p:nvPr/>
        </p:nvSpPr>
        <p:spPr>
          <a:xfrm>
            <a:off x="987025" y="1725650"/>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56" name="Google Shape;156;p38"/>
          <p:cNvGraphicFramePr/>
          <p:nvPr>
            <p:extLst>
              <p:ext uri="{D42A27DB-BD31-4B8C-83A1-F6EECF244321}">
                <p14:modId xmlns:p14="http://schemas.microsoft.com/office/powerpoint/2010/main" val="1985260586"/>
              </p:ext>
            </p:extLst>
          </p:nvPr>
        </p:nvGraphicFramePr>
        <p:xfrm>
          <a:off x="952500" y="1809750"/>
          <a:ext cx="7239000" cy="1617416"/>
        </p:xfrm>
        <a:graphic>
          <a:graphicData uri="http://schemas.openxmlformats.org/drawingml/2006/table">
            <a:tbl>
              <a:tblPr>
                <a:noFill/>
                <a:tableStyleId>{C40BE688-9EB3-4911-BD6A-A16A7907F514}</a:tableStyleId>
              </a:tblPr>
              <a:tblGrid>
                <a:gridCol w="2013425"/>
                <a:gridCol w="52255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i3 7100</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lnSpc>
                          <a:spcPct val="125000"/>
                        </a:lnSpc>
                        <a:spcBef>
                          <a:spcPts val="0"/>
                        </a:spcBef>
                        <a:spcAft>
                          <a:spcPts val="0"/>
                        </a:spcAft>
                        <a:buNone/>
                      </a:pPr>
                      <a:r>
                        <a:rPr lang="es-MX" dirty="0" smtClean="0">
                          <a:latin typeface="Open Sans" panose="020B0604020202020204" charset="0"/>
                          <a:ea typeface="Open Sans" panose="020B0604020202020204" charset="0"/>
                          <a:cs typeface="Open Sans" panose="020B0604020202020204" charset="0"/>
                        </a:rPr>
                        <a:t>Gigabyte GA-H110M-S2H</a:t>
                      </a: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Clr>
                          <a:schemeClr val="dk1"/>
                        </a:buClr>
                        <a:buSzPts val="1100"/>
                        <a:buFont typeface="Arial"/>
                        <a:buNone/>
                      </a:pPr>
                      <a:r>
                        <a:rPr lang="es" dirty="0">
                          <a:solidFill>
                            <a:schemeClr val="dk1"/>
                          </a:solidFill>
                          <a:latin typeface="Open Sans" panose="020B0604020202020204" charset="0"/>
                          <a:ea typeface="Open Sans" panose="020B0604020202020204" charset="0"/>
                          <a:cs typeface="Open Sans" panose="020B0604020202020204" charset="0"/>
                        </a:rPr>
                        <a:t>DDR4 </a:t>
                      </a:r>
                      <a:r>
                        <a:rPr lang="es-MX" dirty="0" smtClean="0">
                          <a:solidFill>
                            <a:schemeClr val="dk1"/>
                          </a:solidFill>
                          <a:latin typeface="Open Sans" panose="020B0604020202020204" charset="0"/>
                          <a:ea typeface="Open Sans" panose="020B0604020202020204" charset="0"/>
                          <a:cs typeface="Open Sans" panose="020B0604020202020204" charset="0"/>
                        </a:rPr>
                        <a:t>Kingston </a:t>
                      </a:r>
                      <a:r>
                        <a:rPr lang="es-MX" dirty="0" err="1" smtClean="0">
                          <a:solidFill>
                            <a:schemeClr val="dk1"/>
                          </a:solidFill>
                          <a:latin typeface="Open Sans" panose="020B0604020202020204" charset="0"/>
                          <a:ea typeface="Open Sans" panose="020B0604020202020204" charset="0"/>
                          <a:cs typeface="Open Sans" panose="020B0604020202020204" charset="0"/>
                        </a:rPr>
                        <a:t>ValueRAM</a:t>
                      </a:r>
                      <a:endParaRPr sz="1350" b="1" dirty="0">
                        <a:solidFill>
                          <a:srgbClr val="333333"/>
                        </a:solidFill>
                        <a:highlight>
                          <a:srgbClr val="FFFFFF"/>
                        </a:highlight>
                        <a:latin typeface="Open Sans" panose="020B0604020202020204" charset="0"/>
                        <a:ea typeface="Open Sans" panose="020B0604020202020204" charset="0"/>
                        <a:cs typeface="Open Sans" panose="020B0604020202020204" charset="0"/>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sz="1400" b="0" i="0" u="none" strike="noStrike" cap="none" dirty="0" smtClean="0">
                          <a:solidFill>
                            <a:srgbClr val="000000"/>
                          </a:solidFill>
                          <a:effectLst/>
                          <a:latin typeface="Open Sans" panose="020B0604020202020204" charset="0"/>
                          <a:ea typeface="Open Sans" panose="020B0604020202020204" charset="0"/>
                          <a:cs typeface="Open Sans" panose="020B0604020202020204" charset="0"/>
                          <a:sym typeface="Arial"/>
                        </a:rPr>
                        <a:t>Crucial </a:t>
                      </a:r>
                      <a:r>
                        <a:rPr lang="es-MX" sz="1400" b="0" i="0" u="none" strike="noStrike" cap="none" dirty="0" err="1" smtClean="0">
                          <a:solidFill>
                            <a:srgbClr val="000000"/>
                          </a:solidFill>
                          <a:effectLst/>
                          <a:latin typeface="Open Sans" panose="020B0604020202020204" charset="0"/>
                          <a:ea typeface="Open Sans" panose="020B0604020202020204" charset="0"/>
                          <a:cs typeface="Open Sans" panose="020B0604020202020204" charset="0"/>
                          <a:sym typeface="Arial"/>
                        </a:rPr>
                        <a:t>Ballistix</a:t>
                      </a:r>
                      <a:r>
                        <a:rPr lang="es-MX" sz="1400" b="0" i="0" u="none" strike="noStrike" cap="none" dirty="0" smtClean="0">
                          <a:solidFill>
                            <a:srgbClr val="000000"/>
                          </a:solidFill>
                          <a:effectLst/>
                          <a:latin typeface="Open Sans" panose="020B0604020202020204" charset="0"/>
                          <a:ea typeface="Open Sans" panose="020B0604020202020204" charset="0"/>
                          <a:cs typeface="Open Sans" panose="020B0604020202020204" charset="0"/>
                          <a:sym typeface="Arial"/>
                        </a:rPr>
                        <a:t> Sport LT</a:t>
                      </a:r>
                      <a:endParaRPr dirty="0">
                        <a:latin typeface="Open Sans" panose="020B0604020202020204" charset="0"/>
                        <a:ea typeface="Open Sans" panose="020B0604020202020204" charset="0"/>
                        <a:cs typeface="Open Sans" panose="020B0604020202020204" charset="0"/>
                      </a:endParaRPr>
                    </a:p>
                  </a:txBody>
                  <a:tcPr marL="91425" marR="91425" marT="91425" marB="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9"/>
          <p:cNvSpPr txBox="1"/>
          <p:nvPr/>
        </p:nvSpPr>
        <p:spPr>
          <a:xfrm>
            <a:off x="626950" y="608050"/>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baja - AMD</a:t>
            </a:r>
            <a:endParaRPr sz="3000" b="1">
              <a:solidFill>
                <a:srgbClr val="EC183F"/>
              </a:solidFill>
              <a:latin typeface="Rajdhani"/>
              <a:ea typeface="Rajdhani"/>
              <a:cs typeface="Rajdhani"/>
              <a:sym typeface="Rajdhani"/>
            </a:endParaRPr>
          </a:p>
        </p:txBody>
      </p:sp>
      <p:sp>
        <p:nvSpPr>
          <p:cNvPr id="162" name="Google Shape;162;p39"/>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graphicFrame>
        <p:nvGraphicFramePr>
          <p:cNvPr id="163" name="Google Shape;163;p39"/>
          <p:cNvGraphicFramePr/>
          <p:nvPr>
            <p:extLst>
              <p:ext uri="{D42A27DB-BD31-4B8C-83A1-F6EECF244321}">
                <p14:modId xmlns:p14="http://schemas.microsoft.com/office/powerpoint/2010/main" val="964241558"/>
              </p:ext>
            </p:extLst>
          </p:nvPr>
        </p:nvGraphicFramePr>
        <p:xfrm>
          <a:off x="952500" y="1809750"/>
          <a:ext cx="7239000" cy="1584840"/>
        </p:xfrm>
        <a:graphic>
          <a:graphicData uri="http://schemas.openxmlformats.org/drawingml/2006/table">
            <a:tbl>
              <a:tblPr>
                <a:noFill/>
                <a:tableStyleId>{C40BE688-9EB3-4911-BD6A-A16A7907F514}</a:tableStyleId>
              </a:tblPr>
              <a:tblGrid>
                <a:gridCol w="2004025"/>
                <a:gridCol w="52349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Ryzen 3 2200g</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EC" dirty="0" err="1" smtClean="0">
                          <a:latin typeface="Open Sans"/>
                          <a:ea typeface="Open Sans"/>
                          <a:cs typeface="Open Sans"/>
                          <a:sym typeface="Open Sans"/>
                        </a:rPr>
                        <a:t>ASRock</a:t>
                      </a:r>
                      <a:r>
                        <a:rPr lang="es-EC" dirty="0" smtClean="0">
                          <a:latin typeface="Open Sans"/>
                          <a:ea typeface="Open Sans"/>
                          <a:cs typeface="Open Sans"/>
                          <a:sym typeface="Open Sans"/>
                        </a:rPr>
                        <a:t> B450M-HDV R4.0</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ram</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C" dirty="0" smtClean="0">
                          <a:latin typeface="Open Sans"/>
                          <a:ea typeface="Open Sans"/>
                          <a:cs typeface="Open Sans"/>
                          <a:sym typeface="Open Sans"/>
                        </a:rPr>
                        <a:t>DDR4:</a:t>
                      </a:r>
                      <a:r>
                        <a:rPr lang="es-EC" baseline="0" dirty="0" smtClean="0">
                          <a:latin typeface="Open Sans"/>
                          <a:ea typeface="Open Sans"/>
                          <a:cs typeface="Open Sans"/>
                          <a:sym typeface="Open Sans"/>
                        </a:rPr>
                        <a:t> </a:t>
                      </a:r>
                      <a:r>
                        <a:rPr lang="es-EC" baseline="0" dirty="0" err="1" smtClean="0">
                          <a:latin typeface="Open Sans"/>
                          <a:ea typeface="Open Sans"/>
                          <a:cs typeface="Open Sans"/>
                          <a:sym typeface="Open Sans"/>
                        </a:rPr>
                        <a:t>Corsair</a:t>
                      </a:r>
                      <a:r>
                        <a:rPr lang="es-EC" baseline="0" dirty="0" smtClean="0">
                          <a:latin typeface="Open Sans"/>
                          <a:ea typeface="Open Sans"/>
                          <a:cs typeface="Open Sans"/>
                          <a:sym typeface="Open Sans"/>
                        </a:rPr>
                        <a:t> </a:t>
                      </a:r>
                      <a:r>
                        <a:rPr lang="es-EC" baseline="0" dirty="0" err="1" smtClean="0">
                          <a:latin typeface="Open Sans"/>
                          <a:ea typeface="Open Sans"/>
                          <a:cs typeface="Open Sans"/>
                          <a:sym typeface="Open Sans"/>
                        </a:rPr>
                        <a:t>Vengeance</a:t>
                      </a:r>
                      <a:r>
                        <a:rPr lang="es-EC" baseline="0" dirty="0" smtClean="0">
                          <a:latin typeface="Open Sans"/>
                          <a:ea typeface="Open Sans"/>
                          <a:cs typeface="Open Sans"/>
                          <a:sym typeface="Open Sans"/>
                        </a:rPr>
                        <a:t> LPX</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dirty="0" err="1" smtClean="0">
                          <a:latin typeface="Open Sans"/>
                          <a:ea typeface="Open Sans"/>
                          <a:cs typeface="Open Sans"/>
                          <a:sym typeface="Open Sans"/>
                        </a:rPr>
                        <a:t>Seagate</a:t>
                      </a:r>
                      <a:r>
                        <a:rPr lang="es-MX" dirty="0" smtClean="0">
                          <a:latin typeface="Open Sans"/>
                          <a:ea typeface="Open Sans"/>
                          <a:cs typeface="Open Sans"/>
                          <a:sym typeface="Open Sans"/>
                        </a:rPr>
                        <a:t> Barracuda</a:t>
                      </a:r>
                      <a:endParaRPr dirty="0">
                        <a:latin typeface="Open Sans"/>
                        <a:ea typeface="Open Sans"/>
                        <a:cs typeface="Open Sans"/>
                        <a:sym typeface="Open Sans"/>
                      </a:endParaRPr>
                    </a:p>
                  </a:txBody>
                  <a:tcPr marL="91425" marR="91425" marT="91425" marB="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1"/>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a:t>
            </a:r>
            <a:endParaRPr sz="3000" b="1">
              <a:solidFill>
                <a:srgbClr val="EC183F"/>
              </a:solidFill>
              <a:latin typeface="Rajdhani"/>
              <a:ea typeface="Rajdhani"/>
              <a:cs typeface="Rajdhani"/>
              <a:sym typeface="Rajdhani"/>
            </a:endParaRPr>
          </a:p>
        </p:txBody>
      </p:sp>
      <p:sp>
        <p:nvSpPr>
          <p:cNvPr id="178" name="Google Shape;178;p41"/>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media son utilizados por personas con requisitos más exigentes que la gama baja. Podríamos poner el ejemplo que se trabaje en desarrollo con herramientas ligeras (VS code, Mysql, etc.) o también para gaming con exigencias medias, pueden llevar GPU.</a:t>
            </a:r>
            <a:endParaRPr sz="1600">
              <a:solidFill>
                <a:srgbClr val="434343"/>
              </a:solidFill>
              <a:latin typeface="Open Sans"/>
              <a:ea typeface="Open Sans"/>
              <a:cs typeface="Open Sans"/>
              <a:sym typeface="Open Sans"/>
            </a:endParaRPr>
          </a:p>
        </p:txBody>
      </p:sp>
      <p:pic>
        <p:nvPicPr>
          <p:cNvPr id="179" name="Google Shape;179;p41"/>
          <p:cNvPicPr preferRelativeResize="0"/>
          <p:nvPr/>
        </p:nvPicPr>
        <p:blipFill>
          <a:blip r:embed="rId3">
            <a:alphaModFix/>
          </a:blip>
          <a:stretch>
            <a:fillRect/>
          </a:stretch>
        </p:blipFill>
        <p:spPr>
          <a:xfrm>
            <a:off x="4045850" y="1156575"/>
            <a:ext cx="5098148" cy="2867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Intel</a:t>
            </a:r>
            <a:endParaRPr sz="3000" b="1">
              <a:solidFill>
                <a:srgbClr val="EC183F"/>
              </a:solidFill>
              <a:latin typeface="Rajdhani"/>
              <a:ea typeface="Rajdhani"/>
              <a:cs typeface="Rajdhani"/>
              <a:sym typeface="Rajdhani"/>
            </a:endParaRPr>
          </a:p>
        </p:txBody>
      </p:sp>
      <p:sp>
        <p:nvSpPr>
          <p:cNvPr id="185" name="Google Shape;185;p42"/>
          <p:cNvSpPr txBox="1"/>
          <p:nvPr/>
        </p:nvSpPr>
        <p:spPr>
          <a:xfrm>
            <a:off x="806450" y="1534325"/>
            <a:ext cx="3615000" cy="487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86" name="Google Shape;186;p42"/>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87" name="Google Shape;187;p42"/>
          <p:cNvGraphicFramePr/>
          <p:nvPr>
            <p:extLst>
              <p:ext uri="{D42A27DB-BD31-4B8C-83A1-F6EECF244321}">
                <p14:modId xmlns:p14="http://schemas.microsoft.com/office/powerpoint/2010/main" val="2580290606"/>
              </p:ext>
            </p:extLst>
          </p:nvPr>
        </p:nvGraphicFramePr>
        <p:xfrm>
          <a:off x="952500" y="1809750"/>
          <a:ext cx="7239000" cy="2100365"/>
        </p:xfrm>
        <a:graphic>
          <a:graphicData uri="http://schemas.openxmlformats.org/drawingml/2006/table">
            <a:tbl>
              <a:tblPr>
                <a:noFill/>
                <a:tableStyleId>{C40BE688-9EB3-4911-BD6A-A16A7907F514}</a:tableStyleId>
              </a:tblPr>
              <a:tblGrid>
                <a:gridCol w="2051050"/>
                <a:gridCol w="518795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err="1" smtClean="0">
                          <a:latin typeface="Open Sans"/>
                          <a:ea typeface="Open Sans"/>
                          <a:cs typeface="Open Sans"/>
                          <a:sym typeface="Open Sans"/>
                        </a:rPr>
                        <a:t>Ryzen</a:t>
                      </a:r>
                      <a:r>
                        <a:rPr lang="es-MX" dirty="0" smtClean="0">
                          <a:latin typeface="Open Sans"/>
                          <a:ea typeface="Open Sans"/>
                          <a:cs typeface="Open Sans"/>
                          <a:sym typeface="Open Sans"/>
                        </a:rPr>
                        <a:t> 5 3600X</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Gigabyte B550 Aorus Elite</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DDR4: Kingston HyperX Fury</a:t>
                      </a:r>
                      <a:endParaRPr dirty="0">
                        <a:latin typeface="Open Sans"/>
                        <a:ea typeface="Open Sans"/>
                        <a:cs typeface="Open Sans"/>
                        <a:sym typeface="Open Sans"/>
                      </a:endParaRPr>
                    </a:p>
                  </a:txBody>
                  <a:tcPr marL="91425" marR="91425" marT="91425" marB="91425">
                    <a:solidFill>
                      <a:srgbClr val="EFEFEF"/>
                    </a:solidFill>
                  </a:tcPr>
                </a:tc>
              </a:tr>
              <a:tr h="5155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Western Digital Blue</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GeForce GT 1030 2GD4 LP OC</a:t>
                      </a:r>
                      <a:endParaRPr dirty="0">
                        <a:latin typeface="Open Sans"/>
                        <a:ea typeface="Open Sans"/>
                        <a:cs typeface="Open Sans"/>
                        <a:sym typeface="Open Sans"/>
                      </a:endParaRPr>
                    </a:p>
                  </a:txBody>
                  <a:tcPr marL="91425" marR="91425" marT="91425" marB="91425">
                    <a:solidFill>
                      <a:srgbClr val="EFEFEF"/>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43"/>
          <p:cNvSpPr txBox="1"/>
          <p:nvPr/>
        </p:nvSpPr>
        <p:spPr>
          <a:xfrm>
            <a:off x="61752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media - AMD</a:t>
            </a:r>
            <a:endParaRPr sz="3000" b="1">
              <a:solidFill>
                <a:srgbClr val="EC183F"/>
              </a:solidFill>
              <a:latin typeface="Rajdhani"/>
              <a:ea typeface="Rajdhani"/>
              <a:cs typeface="Rajdhani"/>
              <a:sym typeface="Rajdhani"/>
            </a:endParaRPr>
          </a:p>
        </p:txBody>
      </p:sp>
      <p:sp>
        <p:nvSpPr>
          <p:cNvPr id="193" name="Google Shape;193;p43"/>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194" name="Google Shape;194;p43"/>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195" name="Google Shape;195;p43"/>
          <p:cNvGraphicFramePr/>
          <p:nvPr>
            <p:extLst>
              <p:ext uri="{D42A27DB-BD31-4B8C-83A1-F6EECF244321}">
                <p14:modId xmlns:p14="http://schemas.microsoft.com/office/powerpoint/2010/main" val="3980361761"/>
              </p:ext>
            </p:extLst>
          </p:nvPr>
        </p:nvGraphicFramePr>
        <p:xfrm>
          <a:off x="952500" y="1809750"/>
          <a:ext cx="7239000" cy="1981050"/>
        </p:xfrm>
        <a:graphic>
          <a:graphicData uri="http://schemas.openxmlformats.org/drawingml/2006/table">
            <a:tbl>
              <a:tblPr>
                <a:noFill/>
                <a:tableStyleId>{C40BE688-9EB3-4911-BD6A-A16A7907F514}</a:tableStyleId>
              </a:tblPr>
              <a:tblGrid>
                <a:gridCol w="1891200"/>
                <a:gridCol w="5347800"/>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smtClean="0">
                          <a:latin typeface="Open Sans"/>
                          <a:ea typeface="Open Sans"/>
                          <a:cs typeface="Open Sans"/>
                          <a:sym typeface="Open Sans"/>
                        </a:rPr>
                        <a:t>AMD </a:t>
                      </a:r>
                      <a:r>
                        <a:rPr lang="es-MX" dirty="0" err="1" smtClean="0">
                          <a:latin typeface="Open Sans"/>
                          <a:ea typeface="Open Sans"/>
                          <a:cs typeface="Open Sans"/>
                          <a:sym typeface="Open Sans"/>
                        </a:rPr>
                        <a:t>Ryzen</a:t>
                      </a:r>
                      <a:r>
                        <a:rPr lang="es-MX" dirty="0" smtClean="0">
                          <a:latin typeface="Open Sans"/>
                          <a:ea typeface="Open Sans"/>
                          <a:cs typeface="Open Sans"/>
                          <a:sym typeface="Open Sans"/>
                        </a:rPr>
                        <a:t> 5 3600</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 dirty="0">
                          <a:latin typeface="Open Sans"/>
                          <a:ea typeface="Open Sans"/>
                          <a:cs typeface="Open Sans"/>
                          <a:sym typeface="Open Sans"/>
                        </a:rPr>
                        <a:t> A320M Asrock</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MX" dirty="0" err="1" smtClean="0">
                          <a:latin typeface="Open Sans"/>
                          <a:ea typeface="Open Sans"/>
                          <a:cs typeface="Open Sans"/>
                          <a:sym typeface="Open Sans"/>
                        </a:rPr>
                        <a:t>G.Skill</a:t>
                      </a:r>
                      <a:r>
                        <a:rPr lang="es-MX" dirty="0" smtClean="0">
                          <a:latin typeface="Open Sans"/>
                          <a:ea typeface="Open Sans"/>
                          <a:cs typeface="Open Sans"/>
                          <a:sym typeface="Open Sans"/>
                        </a:rPr>
                        <a:t> </a:t>
                      </a:r>
                      <a:r>
                        <a:rPr lang="es-MX" dirty="0" err="1" smtClean="0">
                          <a:latin typeface="Open Sans"/>
                          <a:ea typeface="Open Sans"/>
                          <a:cs typeface="Open Sans"/>
                          <a:sym typeface="Open Sans"/>
                        </a:rPr>
                        <a:t>Ripjaws</a:t>
                      </a:r>
                      <a:r>
                        <a:rPr lang="es-MX" dirty="0" smtClean="0">
                          <a:latin typeface="Open Sans"/>
                          <a:ea typeface="Open Sans"/>
                          <a:cs typeface="Open Sans"/>
                          <a:sym typeface="Open Sans"/>
                        </a:rPr>
                        <a:t> V</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es-MX" dirty="0" smtClean="0">
                          <a:latin typeface="Open Sans"/>
                          <a:ea typeface="Open Sans"/>
                          <a:cs typeface="Open Sans"/>
                          <a:sym typeface="Open Sans"/>
                        </a:rPr>
                        <a:t>Toshiba P300</a:t>
                      </a:r>
                      <a:endParaRPr dirty="0">
                        <a:latin typeface="Open Sans"/>
                        <a:ea typeface="Open Sans"/>
                        <a:cs typeface="Open Sans"/>
                        <a:sym typeface="Open Sans"/>
                      </a:endParaRPr>
                    </a:p>
                  </a:txBody>
                  <a:tcPr marL="91425" marR="91425" marT="91425" marB="91425"/>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n-US" dirty="0" smtClean="0">
                          <a:latin typeface="Open Sans"/>
                          <a:ea typeface="Open Sans"/>
                          <a:cs typeface="Open Sans"/>
                          <a:sym typeface="Open Sans"/>
                        </a:rPr>
                        <a:t>AMD Radeon RX 5600 XT</a:t>
                      </a:r>
                      <a:endParaRPr dirty="0">
                        <a:latin typeface="Open Sans"/>
                        <a:ea typeface="Open Sans"/>
                        <a:cs typeface="Open Sans"/>
                        <a:sym typeface="Open Sans"/>
                      </a:endParaRPr>
                    </a:p>
                  </a:txBody>
                  <a:tcPr marL="91425" marR="91425" marT="91425" marB="91425">
                    <a:solidFill>
                      <a:srgbClr val="EFEFEF"/>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5"/>
          <p:cNvSpPr txBox="1"/>
          <p:nvPr/>
        </p:nvSpPr>
        <p:spPr>
          <a:xfrm>
            <a:off x="626950"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a:t>
            </a:r>
            <a:endParaRPr sz="3000" b="1">
              <a:solidFill>
                <a:srgbClr val="EC183F"/>
              </a:solidFill>
              <a:latin typeface="Rajdhani"/>
              <a:ea typeface="Rajdhani"/>
              <a:cs typeface="Rajdhani"/>
              <a:sym typeface="Rajdhani"/>
            </a:endParaRPr>
          </a:p>
        </p:txBody>
      </p:sp>
      <p:sp>
        <p:nvSpPr>
          <p:cNvPr id="209" name="Google Shape;209;p45"/>
          <p:cNvSpPr txBox="1"/>
          <p:nvPr/>
        </p:nvSpPr>
        <p:spPr>
          <a:xfrm>
            <a:off x="637200" y="14621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0"/>
              </a:spcBef>
              <a:spcAft>
                <a:spcPts val="0"/>
              </a:spcAft>
              <a:buNone/>
            </a:pPr>
            <a:r>
              <a:rPr lang="es" sz="1600">
                <a:solidFill>
                  <a:srgbClr val="434343"/>
                </a:solidFill>
                <a:latin typeface="Open Sans"/>
                <a:ea typeface="Open Sans"/>
                <a:cs typeface="Open Sans"/>
                <a:sym typeface="Open Sans"/>
              </a:rPr>
              <a:t>Los equipos considerados de gama alta son aquellos que requieren las mejores prestaciones del mercado. Son utilizados para tareas que requieren mucho procesamiento, como minería de datos, big data, gaming, entre otras. Generalmente utilizan GPU.</a:t>
            </a:r>
            <a:endParaRPr sz="1600">
              <a:solidFill>
                <a:srgbClr val="434343"/>
              </a:solidFill>
              <a:latin typeface="Open Sans"/>
              <a:ea typeface="Open Sans"/>
              <a:cs typeface="Open Sans"/>
              <a:sym typeface="Open Sans"/>
            </a:endParaRPr>
          </a:p>
        </p:txBody>
      </p:sp>
      <p:pic>
        <p:nvPicPr>
          <p:cNvPr id="210" name="Google Shape;210;p45"/>
          <p:cNvPicPr preferRelativeResize="0"/>
          <p:nvPr/>
        </p:nvPicPr>
        <p:blipFill>
          <a:blip r:embed="rId3">
            <a:alphaModFix/>
          </a:blip>
          <a:stretch>
            <a:fillRect/>
          </a:stretch>
        </p:blipFill>
        <p:spPr>
          <a:xfrm>
            <a:off x="3786636" y="1152101"/>
            <a:ext cx="5357363" cy="301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46"/>
          <p:cNvSpPr txBox="1"/>
          <p:nvPr/>
        </p:nvSpPr>
        <p:spPr>
          <a:xfrm>
            <a:off x="636375" y="608025"/>
            <a:ext cx="7679100" cy="854100"/>
          </a:xfrm>
          <a:prstGeom prst="rect">
            <a:avLst/>
          </a:prstGeom>
          <a:noFill/>
          <a:ln>
            <a:noFill/>
          </a:ln>
        </p:spPr>
        <p:txBody>
          <a:bodyPr spcFirstLastPara="1" wrap="square" lIns="82275" tIns="41125" rIns="82275" bIns="41125" anchor="ctr" anchorCtr="0">
            <a:noAutofit/>
          </a:bodyPr>
          <a:lstStyle/>
          <a:p>
            <a:pPr marL="0" lvl="0" indent="0" algn="l" rtl="0">
              <a:lnSpc>
                <a:spcPct val="90000"/>
              </a:lnSpc>
              <a:spcBef>
                <a:spcPts val="0"/>
              </a:spcBef>
              <a:spcAft>
                <a:spcPts val="0"/>
              </a:spcAft>
              <a:buNone/>
            </a:pPr>
            <a:r>
              <a:rPr lang="es" sz="3000" b="1">
                <a:solidFill>
                  <a:srgbClr val="EC183F"/>
                </a:solidFill>
                <a:latin typeface="Rajdhani"/>
                <a:ea typeface="Rajdhani"/>
                <a:cs typeface="Rajdhani"/>
                <a:sym typeface="Rajdhani"/>
              </a:rPr>
              <a:t>Gama alta - Intel</a:t>
            </a:r>
            <a:endParaRPr sz="3000" b="1">
              <a:solidFill>
                <a:srgbClr val="EC183F"/>
              </a:solidFill>
              <a:latin typeface="Rajdhani"/>
              <a:ea typeface="Rajdhani"/>
              <a:cs typeface="Rajdhani"/>
              <a:sym typeface="Rajdhani"/>
            </a:endParaRPr>
          </a:p>
        </p:txBody>
      </p:sp>
      <p:sp>
        <p:nvSpPr>
          <p:cNvPr id="216" name="Google Shape;216;p46"/>
          <p:cNvSpPr txBox="1"/>
          <p:nvPr/>
        </p:nvSpPr>
        <p:spPr>
          <a:xfrm>
            <a:off x="806450" y="1534325"/>
            <a:ext cx="3615000" cy="30135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endParaRPr sz="1600">
              <a:solidFill>
                <a:srgbClr val="434343"/>
              </a:solidFill>
              <a:latin typeface="Open Sans"/>
              <a:ea typeface="Open Sans"/>
              <a:cs typeface="Open Sans"/>
              <a:sym typeface="Open Sans"/>
            </a:endParaRPr>
          </a:p>
        </p:txBody>
      </p:sp>
      <p:sp>
        <p:nvSpPr>
          <p:cNvPr id="217" name="Google Shape;217;p46"/>
          <p:cNvSpPr txBox="1"/>
          <p:nvPr/>
        </p:nvSpPr>
        <p:spPr>
          <a:xfrm>
            <a:off x="1020650" y="1759275"/>
            <a:ext cx="299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18" name="Google Shape;218;p46"/>
          <p:cNvGraphicFramePr/>
          <p:nvPr>
            <p:extLst>
              <p:ext uri="{D42A27DB-BD31-4B8C-83A1-F6EECF244321}">
                <p14:modId xmlns:p14="http://schemas.microsoft.com/office/powerpoint/2010/main" val="3871761529"/>
              </p:ext>
            </p:extLst>
          </p:nvPr>
        </p:nvGraphicFramePr>
        <p:xfrm>
          <a:off x="952500" y="1809750"/>
          <a:ext cx="7239000" cy="2081565"/>
        </p:xfrm>
        <a:graphic>
          <a:graphicData uri="http://schemas.openxmlformats.org/drawingml/2006/table">
            <a:tbl>
              <a:tblPr>
                <a:noFill/>
                <a:tableStyleId>{C40BE688-9EB3-4911-BD6A-A16A7907F514}</a:tableStyleId>
              </a:tblPr>
              <a:tblGrid>
                <a:gridCol w="2051025"/>
                <a:gridCol w="5187975"/>
              </a:tblGrid>
              <a:tr h="381000">
                <a:tc>
                  <a:txBody>
                    <a:bodyPr/>
                    <a:lstStyle/>
                    <a:p>
                      <a:pPr marL="0" lvl="0" indent="0" algn="l" rtl="0">
                        <a:spcBef>
                          <a:spcPts val="0"/>
                        </a:spcBef>
                        <a:spcAft>
                          <a:spcPts val="0"/>
                        </a:spcAft>
                        <a:buNone/>
                      </a:pPr>
                      <a:r>
                        <a:rPr lang="es" dirty="0">
                          <a:latin typeface="Open Sans"/>
                          <a:ea typeface="Open Sans"/>
                          <a:cs typeface="Open Sans"/>
                          <a:sym typeface="Open Sans"/>
                        </a:rPr>
                        <a:t>Procesador</a:t>
                      </a:r>
                      <a:endParaRPr dirty="0">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 dirty="0">
                          <a:latin typeface="Open Sans"/>
                          <a:ea typeface="Open Sans"/>
                          <a:cs typeface="Open Sans"/>
                          <a:sym typeface="Open Sans"/>
                        </a:rPr>
                        <a:t>Core i9-11900k</a:t>
                      </a:r>
                      <a:endParaRPr dirty="0">
                        <a:latin typeface="Open Sans"/>
                        <a:ea typeface="Open Sans"/>
                        <a:cs typeface="Open Sans"/>
                        <a:sym typeface="Open Sans"/>
                      </a:endParaRPr>
                    </a:p>
                  </a:txBody>
                  <a:tcPr marL="91425" marR="91425" marT="91425" marB="91425">
                    <a:solidFill>
                      <a:srgbClr val="EFEFEF"/>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Placa Madre</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fi-FI" dirty="0" smtClean="0">
                          <a:latin typeface="Open Sans"/>
                          <a:ea typeface="Open Sans"/>
                          <a:cs typeface="Open Sans"/>
                          <a:sym typeface="Open Sans"/>
                        </a:rPr>
                        <a:t>ASUS ROG Maximus XIII Hero</a:t>
                      </a:r>
                      <a:endParaRPr dirty="0">
                        <a:latin typeface="Open Sans"/>
                        <a:ea typeface="Open Sans"/>
                        <a:cs typeface="Open Sans"/>
                        <a:sym typeface="Open Sans"/>
                      </a:endParaRP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Memoria principal</a:t>
                      </a:r>
                      <a:endParaRPr>
                        <a:latin typeface="Open Sans"/>
                        <a:ea typeface="Open Sans"/>
                        <a:cs typeface="Open Sans"/>
                        <a:sym typeface="Open Sans"/>
                      </a:endParaRPr>
                    </a:p>
                  </a:txBody>
                  <a:tcPr marL="91425" marR="91425" marT="91425" marB="91425">
                    <a:solidFill>
                      <a:srgbClr val="EFEFEF"/>
                    </a:solidFill>
                  </a:tcPr>
                </a:tc>
                <a:tc>
                  <a:txBody>
                    <a:bodyPr/>
                    <a:lstStyle/>
                    <a:p>
                      <a:pPr marL="0" lvl="0" indent="0" algn="l" rtl="0">
                        <a:spcBef>
                          <a:spcPts val="0"/>
                        </a:spcBef>
                        <a:spcAft>
                          <a:spcPts val="0"/>
                        </a:spcAft>
                        <a:buNone/>
                      </a:pPr>
                      <a:r>
                        <a:rPr lang="es-EC" dirty="0" smtClean="0">
                          <a:latin typeface="Open Sans"/>
                          <a:ea typeface="Open Sans"/>
                          <a:cs typeface="Open Sans"/>
                          <a:sym typeface="Open Sans"/>
                        </a:rPr>
                        <a:t>DDR4: </a:t>
                      </a:r>
                      <a:r>
                        <a:rPr lang="es-EC" dirty="0" err="1" smtClean="0">
                          <a:latin typeface="Open Sans"/>
                          <a:ea typeface="Open Sans"/>
                          <a:cs typeface="Open Sans"/>
                          <a:sym typeface="Open Sans"/>
                        </a:rPr>
                        <a:t>G.Skill</a:t>
                      </a:r>
                      <a:r>
                        <a:rPr lang="es-EC" dirty="0" smtClean="0">
                          <a:latin typeface="Open Sans"/>
                          <a:ea typeface="Open Sans"/>
                          <a:cs typeface="Open Sans"/>
                          <a:sym typeface="Open Sans"/>
                        </a:rPr>
                        <a:t> </a:t>
                      </a:r>
                      <a:r>
                        <a:rPr lang="es-EC" dirty="0" err="1" smtClean="0">
                          <a:latin typeface="Open Sans"/>
                          <a:ea typeface="Open Sans"/>
                          <a:cs typeface="Open Sans"/>
                          <a:sym typeface="Open Sans"/>
                        </a:rPr>
                        <a:t>Trident</a:t>
                      </a:r>
                      <a:r>
                        <a:rPr lang="es-EC" dirty="0" smtClean="0">
                          <a:latin typeface="Open Sans"/>
                          <a:ea typeface="Open Sans"/>
                          <a:cs typeface="Open Sans"/>
                          <a:sym typeface="Open Sans"/>
                        </a:rPr>
                        <a:t> Z RGB</a:t>
                      </a:r>
                      <a:endParaRPr dirty="0">
                        <a:latin typeface="Open Sans"/>
                        <a:ea typeface="Open Sans"/>
                        <a:cs typeface="Open Sans"/>
                        <a:sym typeface="Open Sans"/>
                      </a:endParaRPr>
                    </a:p>
                  </a:txBody>
                  <a:tcPr marL="91425" marR="91425" marT="91425" marB="91425">
                    <a:solidFill>
                      <a:srgbClr val="EFEFEF"/>
                    </a:solidFill>
                  </a:tcPr>
                </a:tc>
              </a:tr>
              <a:tr h="496725">
                <a:tc>
                  <a:txBody>
                    <a:bodyPr/>
                    <a:lstStyle/>
                    <a:p>
                      <a:pPr marL="0" lvl="0" indent="0" algn="l" rtl="0">
                        <a:spcBef>
                          <a:spcPts val="0"/>
                        </a:spcBef>
                        <a:spcAft>
                          <a:spcPts val="0"/>
                        </a:spcAft>
                        <a:buNone/>
                      </a:pPr>
                      <a:r>
                        <a:rPr lang="es">
                          <a:latin typeface="Open Sans"/>
                          <a:ea typeface="Open Sans"/>
                          <a:cs typeface="Open Sans"/>
                          <a:sym typeface="Open Sans"/>
                        </a:rPr>
                        <a:t>Memoria secundaria</a:t>
                      </a:r>
                      <a:endParaRPr>
                        <a:latin typeface="Open Sans"/>
                        <a:ea typeface="Open Sans"/>
                        <a:cs typeface="Open Sans"/>
                        <a:sym typeface="Open Sans"/>
                      </a:endParaRPr>
                    </a:p>
                  </a:txBody>
                  <a:tcPr marL="91425" marR="91425" marT="91425" marB="91425">
                    <a:solidFill>
                      <a:schemeClr val="lt1"/>
                    </a:solidFill>
                  </a:tcPr>
                </a:tc>
                <a:tc>
                  <a:txBody>
                    <a:bodyPr/>
                    <a:lstStyle/>
                    <a:p>
                      <a:pPr marL="0" lvl="0" indent="0" algn="l" rtl="0">
                        <a:spcBef>
                          <a:spcPts val="0"/>
                        </a:spcBef>
                        <a:spcAft>
                          <a:spcPts val="0"/>
                        </a:spcAft>
                        <a:buNone/>
                      </a:pPr>
                      <a:r>
                        <a:rPr lang="en-US" dirty="0" smtClean="0">
                          <a:latin typeface="Open Sans"/>
                          <a:ea typeface="Open Sans"/>
                          <a:cs typeface="Open Sans"/>
                          <a:sym typeface="Open Sans"/>
                        </a:rPr>
                        <a:t>Toshiba N300</a:t>
                      </a:r>
                    </a:p>
                  </a:txBody>
                  <a:tcPr marL="91425" marR="91425" marT="91425" marB="91425">
                    <a:solidFill>
                      <a:schemeClr val="lt1"/>
                    </a:solidFill>
                  </a:tcPr>
                </a:tc>
              </a:tr>
              <a:tr h="381000">
                <a:tc>
                  <a:txBody>
                    <a:bodyPr/>
                    <a:lstStyle/>
                    <a:p>
                      <a:pPr marL="0" lvl="0" indent="0" algn="l" rtl="0">
                        <a:spcBef>
                          <a:spcPts val="0"/>
                        </a:spcBef>
                        <a:spcAft>
                          <a:spcPts val="0"/>
                        </a:spcAft>
                        <a:buNone/>
                      </a:pPr>
                      <a:r>
                        <a:rPr lang="es">
                          <a:latin typeface="Open Sans"/>
                          <a:ea typeface="Open Sans"/>
                          <a:cs typeface="Open Sans"/>
                          <a:sym typeface="Open Sans"/>
                        </a:rPr>
                        <a:t>GPU</a:t>
                      </a:r>
                      <a:endParaRPr>
                        <a:latin typeface="Open Sans"/>
                        <a:ea typeface="Open Sans"/>
                        <a:cs typeface="Open Sans"/>
                        <a:sym typeface="Open Sans"/>
                      </a:endParaRPr>
                    </a:p>
                  </a:txBody>
                  <a:tcPr marL="91425" marR="91425" marT="91425" marB="91425">
                    <a:solidFill>
                      <a:srgbClr val="EFEFE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Open Sans"/>
                          <a:ea typeface="Open Sans"/>
                          <a:cs typeface="Open Sans"/>
                          <a:sym typeface="Open Sans"/>
                        </a:rPr>
                        <a:t>AMD Radeon RX </a:t>
                      </a:r>
                      <a:r>
                        <a:rPr lang="en-US" smtClean="0">
                          <a:latin typeface="Open Sans"/>
                          <a:ea typeface="Open Sans"/>
                          <a:cs typeface="Open Sans"/>
                          <a:sym typeface="Open Sans"/>
                        </a:rPr>
                        <a:t>6900 XT</a:t>
                      </a:r>
                      <a:endParaRPr lang="en-US" dirty="0" smtClean="0">
                        <a:latin typeface="Open Sans"/>
                        <a:ea typeface="Open Sans"/>
                        <a:cs typeface="Open Sans"/>
                        <a:sym typeface="Open Sans"/>
                      </a:endParaRPr>
                    </a:p>
                  </a:txBody>
                  <a:tcPr marL="91425" marR="91425" marT="91425" marB="91425">
                    <a:solidFill>
                      <a:srgbClr val="EFEFEF"/>
                    </a:solidFill>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358</Words>
  <Application>Microsoft Office PowerPoint</Application>
  <PresentationFormat>Presentación en pantalla (16:9)</PresentationFormat>
  <Paragraphs>73</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12</vt:i4>
      </vt:variant>
    </vt:vector>
  </HeadingPairs>
  <TitlesOfParts>
    <vt:vector size="17" baseType="lpstr">
      <vt:lpstr>Rajdhani</vt:lpstr>
      <vt:lpstr>Arial</vt:lpstr>
      <vt:lpstr>Open Sans</vt:lpstr>
      <vt:lpstr>Simple Light</vt:lpstr>
      <vt:lpstr>Simple Light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Helen</cp:lastModifiedBy>
  <cp:revision>6</cp:revision>
  <dcterms:modified xsi:type="dcterms:W3CDTF">2023-05-26T04:17:16Z</dcterms:modified>
</cp:coreProperties>
</file>