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  <p:sldMasterId id="2147483708" r:id="rId4"/>
  </p:sldMasterIdLst>
  <p:notesMasterIdLst>
    <p:notesMasterId r:id="rId21"/>
  </p:notesMasterIdLst>
  <p:sldIdLst>
    <p:sldId id="296" r:id="rId5"/>
    <p:sldId id="474" r:id="rId6"/>
    <p:sldId id="475" r:id="rId7"/>
    <p:sldId id="476" r:id="rId8"/>
    <p:sldId id="477" r:id="rId9"/>
    <p:sldId id="480" r:id="rId10"/>
    <p:sldId id="492" r:id="rId11"/>
    <p:sldId id="493" r:id="rId12"/>
    <p:sldId id="494" r:id="rId13"/>
    <p:sldId id="495" r:id="rId14"/>
    <p:sldId id="496" r:id="rId15"/>
    <p:sldId id="499" r:id="rId16"/>
    <p:sldId id="497" r:id="rId17"/>
    <p:sldId id="498" r:id="rId18"/>
    <p:sldId id="500" r:id="rId19"/>
    <p:sldId id="5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61" autoAdjust="0"/>
    <p:restoredTop sz="78495" autoAdjust="0"/>
  </p:normalViewPr>
  <p:slideViewPr>
    <p:cSldViewPr snapToGrid="0">
      <p:cViewPr varScale="1">
        <p:scale>
          <a:sx n="99" d="100"/>
          <a:sy n="99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553B7-E3D0-480E-A937-654BA477B5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4356-9E60-4624-98FF-4AA0E0C9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4027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78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92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2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Ensure that this call creates the file: if this flag is specified in conjunction with 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O_CREAT</a:t>
            </a:r>
            <a:r>
              <a:rPr lang="en-US" smtClean="0"/>
              <a:t>, and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pathname</a:t>
            </a:r>
            <a:r>
              <a:rPr lang="en-US" smtClean="0"/>
              <a:t> already exists, then 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en-US" smtClean="0"/>
              <a:t>() fails with the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5129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1108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7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98E25-C968-4A6A-A032-1CE16BB42942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166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433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5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2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0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9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8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6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6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4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6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4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7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9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6511-63E8-4B6E-864C-719A82D0BD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08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60000"/>
              <a:buFont typeface="Wingdings 2" pitchFamily="18" charset="2"/>
              <a:buChar char=""/>
              <a:defRPr sz="2600"/>
            </a:lvl1pPr>
            <a:lvl2pPr>
              <a:buClr>
                <a:schemeClr val="accent6">
                  <a:lumMod val="75000"/>
                </a:schemeClr>
              </a:buClr>
              <a:buSzPct val="90000"/>
              <a:buFont typeface="Wingdings" pitchFamily="2" charset="2"/>
              <a:buChar char="ü"/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0352-AD77-41C5-B598-2C72F888FC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95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C70-4642-4CB4-8E0B-4F56FE80F53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797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4D59-854D-4478-9BEE-9439C124D3C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88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46D-8C12-4331-99FB-7042A663134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78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96B-9BE3-49A8-A927-96EC60AF26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30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8028-9EA9-41F5-8152-267BBC2FE04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D55C-7716-49E2-BBC6-774EB4E287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5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B063-C011-4F94-A9FD-0175C5FEFE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24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41A-36D9-4C32-A913-AB9C23935B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64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065-6311-49CD-9608-2E97390BB8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851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04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042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416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299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66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112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561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497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1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072D-3243-45FE-A776-5A6F078C211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1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79B66-520B-49FC-8C2B-DEF716BB4B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5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The LAST coding assignment, i.e., Assignment 6, is due on </a:t>
            </a:r>
            <a:r>
              <a:rPr lang="en-US" sz="3200" dirty="0" smtClean="0">
                <a:latin typeface="Chalkboard" charset="0"/>
                <a:ea typeface="Chalkboard" charset="0"/>
                <a:cs typeface="Chalkboard" charset="0"/>
              </a:rPr>
              <a:t>12/11</a:t>
            </a:r>
            <a:endParaRPr lang="en-US" sz="32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703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Two-Level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Create a separate directory for each user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User File Directory (UFD) lists the files of a single user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Master File Directory (MFD) is indexed by user names or account number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Path name: user name + file name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Advantages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Different users can have files with same name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Searching occurs in the local UFD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Limitation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Users cannot access others’ files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35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Tree-Structured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 directory contains a set of files or subdirectories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6" y="2208513"/>
            <a:ext cx="6529388" cy="4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Tree-Structured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 directory contains a set of files or subdirectories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Path names: absolute and relative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Absolute path name begins at the root and follows a path down to the file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Relative path name defines a path from the current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Advantages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Efficient searching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Users are allowed to access the files of other users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652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File I/O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8988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open()</a:t>
            </a:r>
          </a:p>
          <a:p>
            <a:endParaRPr lang="en-US" sz="600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&lt;sys/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&lt;sys/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open(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 *pathname, int flags,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mode) </a:t>
            </a:r>
          </a:p>
          <a:p>
            <a:pPr lvl="1"/>
            <a:endParaRPr lang="en-US" dirty="0"/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Open a file specified by</a:t>
            </a:r>
            <a:r>
              <a:rPr lang="en-US" sz="24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pathname</a:t>
            </a:r>
            <a:r>
              <a:rPr lang="en-US" sz="2400" dirty="0"/>
              <a:t> </a:t>
            </a: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and return a file descriptor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halkboard" charset="0"/>
                <a:ea typeface="Chalkboard" charset="0"/>
                <a:cs typeface="Chalkboard" charset="0"/>
              </a:rPr>
              <a:t>must include one of</a:t>
            </a:r>
            <a:r>
              <a:rPr lang="en-US" altLang="en-US" sz="2400" dirty="0"/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O_RDONLY, O_WRONLY, </a:t>
            </a:r>
            <a:r>
              <a:rPr lang="en-US" altLang="en-US" sz="2000" dirty="0">
                <a:latin typeface="Chalkboard" charset="0"/>
                <a:ea typeface="Chalkboard" charset="0"/>
                <a:cs typeface="Chalkboard" charset="0"/>
              </a:rPr>
              <a:t>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O_RDWR</a:t>
            </a:r>
            <a:r>
              <a:rPr lang="en-US" altLang="en-US" sz="2400" dirty="0"/>
              <a:t>.  </a:t>
            </a:r>
            <a:r>
              <a:rPr lang="en-US" altLang="en-US" sz="2400" dirty="0">
                <a:latin typeface="Chalkboard" charset="0"/>
                <a:ea typeface="Chalkboard" charset="0"/>
                <a:cs typeface="Chalkboard" charset="0"/>
              </a:rPr>
              <a:t>Can also include other flags like</a:t>
            </a:r>
            <a:r>
              <a:rPr lang="en-US" altLang="en-US" sz="2400" dirty="0"/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O_CREAT, O_EXCL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2400" dirty="0"/>
              <a:t>: </a:t>
            </a: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must be supplied when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O_CREAT </a:t>
            </a:r>
            <a:r>
              <a:rPr lang="en-US" altLang="en-US" sz="2400" dirty="0">
                <a:latin typeface="Chalkboard" charset="0"/>
                <a:ea typeface="Chalkboard" charset="0"/>
                <a:cs typeface="Chalkboard" charset="0"/>
              </a:rPr>
              <a:t>is used as flag</a:t>
            </a: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 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Return the new file descriptor, or -1 if an error occurs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Example: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open(file1, O_WRONLY | O_CREAT | O_EXCL, S_IRWXU)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File I/O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898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close()</a:t>
            </a:r>
          </a:p>
          <a:p>
            <a:endParaRPr lang="en-US" sz="600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close(int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Close the file specified by the file descriptor</a:t>
            </a:r>
            <a:r>
              <a:rPr lang="en-US" sz="2600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Return 0 on success. Return -1 on error. 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898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Example: read()</a:t>
            </a:r>
          </a:p>
          <a:p>
            <a:endParaRPr lang="en-US" sz="600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read(int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count)</a:t>
            </a:r>
          </a:p>
          <a:p>
            <a:pPr lvl="1"/>
            <a:endParaRPr lang="en-US" dirty="0"/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Read up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bytes from the file with the descriptor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 into the buffer starting at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On a successful read, the number of bytes read is returned. A return value of 0 indicate end of file. If an error occurs,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read()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returns -1. 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898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Example: write()</a:t>
            </a:r>
          </a:p>
          <a:p>
            <a:endParaRPr lang="en-US" sz="600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write(int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count)</a:t>
            </a:r>
          </a:p>
          <a:p>
            <a:pPr lvl="1"/>
            <a:endParaRPr lang="en-US" dirty="0"/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Write up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bytes to the file with the descriptor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/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from the buffer starting at</a:t>
            </a:r>
            <a:r>
              <a:rPr lang="en-US" sz="2600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for standard out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On a successful write, the number of bytes written is returned. A return value of 0 indicate nothing is written. If an error occurs,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returns -1. 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4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40184"/>
            <a:ext cx="8305800" cy="177251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CSC415 </a:t>
            </a:r>
            <a:b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</a:br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Operating System Principles 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34640"/>
            <a:ext cx="8915400" cy="228028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File System Interface</a:t>
            </a:r>
          </a:p>
          <a:p>
            <a:pPr>
              <a:lnSpc>
                <a:spcPct val="80000"/>
              </a:lnSpc>
            </a:pPr>
            <a:endParaRPr lang="en-US" altLang="zh-CN" sz="2000" b="1" dirty="0">
              <a:solidFill>
                <a:srgbClr val="FFCC00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Professor Hao Yue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Fall </a:t>
            </a:r>
            <a:r>
              <a:rPr lang="en-US" altLang="zh-CN" dirty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2017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5333134"/>
            <a:ext cx="11614006" cy="935182"/>
            <a:chOff x="0" y="5247409"/>
            <a:chExt cx="11614006" cy="935182"/>
          </a:xfrm>
        </p:grpSpPr>
        <p:sp>
          <p:nvSpPr>
            <p:cNvPr id="2" name="Rectangle 1"/>
            <p:cNvSpPr/>
            <p:nvPr/>
          </p:nvSpPr>
          <p:spPr>
            <a:xfrm>
              <a:off x="0" y="5247409"/>
              <a:ext cx="10681855" cy="93518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824" y="5247409"/>
              <a:ext cx="935182" cy="935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584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423923"/>
          </a:xfrm>
        </p:spPr>
        <p:txBody>
          <a:bodyPr>
            <a:normAutofit/>
          </a:bodyPr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Overview</a:t>
            </a:r>
            <a:endParaRPr lang="en-US" sz="32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Access Methods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Directory</a:t>
            </a:r>
            <a:endParaRPr lang="en-US" u="sng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Protection</a:t>
            </a:r>
          </a:p>
        </p:txBody>
      </p:sp>
      <p:pic>
        <p:nvPicPr>
          <p:cNvPr id="1026" name="Picture 2" descr="http://www.blueironip.com/wp-content/uploads/2015/01/Product-Roadmap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8993" r="4729" b="10177"/>
          <a:stretch/>
        </p:blipFill>
        <p:spPr bwMode="auto">
          <a:xfrm>
            <a:off x="7628020" y="4788567"/>
            <a:ext cx="3725780" cy="16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374443" cy="537732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 file is a named collection of related information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Logical storage unit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Programs and data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The information in a file is defined by its creator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File Attributes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Name: human-readable form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Identifier: non-human-readable name for the file in file system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Type and size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Location: Pointer to the location of the file on device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Protection: access-control information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Time, date, and user identification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File information is stored in the directory structure on the disk</a:t>
            </a:r>
          </a:p>
        </p:txBody>
      </p:sp>
    </p:spTree>
    <p:extLst>
      <p:ext uri="{BB962C8B-B14F-4D97-AF65-F5344CB8AC3E}">
        <p14:creationId xmlns:p14="http://schemas.microsoft.com/office/powerpoint/2010/main" val="30808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374443" cy="542323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File Operations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Create: find the space in the file system for the file and add an entry for the new file to the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Write: specify the name of the file and the information to be written. A write pointer is maintained to the location for next write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Read: specify the name of the file and the location to store the information read from the file. A read pointer is maintained. 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Reposition: reposition the current-file-position pointer to a given value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Delete: release the file space and remove the directory entry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Other common operations include appending new information to an existing file and renaming an existing file</a:t>
            </a:r>
          </a:p>
        </p:txBody>
      </p:sp>
    </p:spTree>
    <p:extLst>
      <p:ext uri="{BB962C8B-B14F-4D97-AF65-F5344CB8AC3E}">
        <p14:creationId xmlns:p14="http://schemas.microsoft.com/office/powerpoint/2010/main" val="130283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File Types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If OS can recognize the type of a file, it can operate on the file in </a:t>
            </a:r>
            <a:r>
              <a:rPr lang="en-US" sz="2600" dirty="0" smtClean="0">
                <a:latin typeface="Chalkboard" charset="0"/>
                <a:ea typeface="Chalkboard" charset="0"/>
                <a:cs typeface="Chalkboard" charset="0"/>
              </a:rPr>
              <a:t>reasonable 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ways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 common method to implement file types is to include the type as part of the file name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The file name contains a name and an extension, usually separated by a period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The system uses the extension to indicate the type of the file and the type of operations that can be done on the file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Application programs also use extensions to indicate file types in which they are interested</a:t>
            </a:r>
          </a:p>
        </p:txBody>
      </p:sp>
    </p:spTree>
    <p:extLst>
      <p:ext uri="{BB962C8B-B14F-4D97-AF65-F5344CB8AC3E}">
        <p14:creationId xmlns:p14="http://schemas.microsoft.com/office/powerpoint/2010/main" val="1056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Directory can be viewed as a table that translate file names into their directory entries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Operations on a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Search for a file: search a directory structure to find the entry for a file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Create a file: create new files and add them to the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Delete a file: remove the file from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List a directory: list the entries in a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Rename a file: change file name and the position of the file in a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Traverse the file system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Different methods to define the logical structure of a directory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38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Single-Level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All files are contained in the same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Limitations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Files must have unique names, which is hard to achieve when there is more than one user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Hard to remember the names of all files when the number of files increases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24" y="4522574"/>
            <a:ext cx="9015598" cy="19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3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Two-Level Directory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Create a separate directory for each user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User File Directory (UFD) lists the files of a single user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Master File Directory (MFD) is indexed by user names or account number</a:t>
            </a:r>
          </a:p>
          <a:p>
            <a:pPr lvl="1"/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779" y="3422130"/>
            <a:ext cx="89916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37933</TotalTime>
  <Words>976</Words>
  <Application>Microsoft Macintosh PowerPoint</Application>
  <PresentationFormat>Widescreen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 Unicode MS</vt:lpstr>
      <vt:lpstr>Calibri</vt:lpstr>
      <vt:lpstr>Calibri Light</vt:lpstr>
      <vt:lpstr>Chalkboard</vt:lpstr>
      <vt:lpstr>Courier New</vt:lpstr>
      <vt:lpstr>Gill Sans MT</vt:lpstr>
      <vt:lpstr>Wingdings</vt:lpstr>
      <vt:lpstr>Wingdings 2</vt:lpstr>
      <vt:lpstr>宋体</vt:lpstr>
      <vt:lpstr>Arial</vt:lpstr>
      <vt:lpstr>Office Theme</vt:lpstr>
      <vt:lpstr>2_Office Theme</vt:lpstr>
      <vt:lpstr>Blank</vt:lpstr>
      <vt:lpstr>1_Office Theme</vt:lpstr>
      <vt:lpstr>Announcement</vt:lpstr>
      <vt:lpstr>CSC415  Operating System Principles </vt:lpstr>
      <vt:lpstr>Outline</vt:lpstr>
      <vt:lpstr>Overview</vt:lpstr>
      <vt:lpstr>Overview</vt:lpstr>
      <vt:lpstr>Overview</vt:lpstr>
      <vt:lpstr>Directory</vt:lpstr>
      <vt:lpstr>Directory</vt:lpstr>
      <vt:lpstr>Directory</vt:lpstr>
      <vt:lpstr>Directory</vt:lpstr>
      <vt:lpstr>Directory</vt:lpstr>
      <vt:lpstr>Directory</vt:lpstr>
      <vt:lpstr>File I/O API</vt:lpstr>
      <vt:lpstr>File I/O API</vt:lpstr>
      <vt:lpstr>System Calls</vt:lpstr>
      <vt:lpstr>System Calls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CSC645/745  Computer Networks</dc:title>
  <dc:creator>岳浩</dc:creator>
  <cp:lastModifiedBy>Microsoft Office User</cp:lastModifiedBy>
  <cp:revision>845</cp:revision>
  <dcterms:created xsi:type="dcterms:W3CDTF">2016-06-27T03:11:02Z</dcterms:created>
  <dcterms:modified xsi:type="dcterms:W3CDTF">2017-12-04T23:49:52Z</dcterms:modified>
</cp:coreProperties>
</file>