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732" r:id="rId3"/>
  </p:sldMasterIdLst>
  <p:notesMasterIdLst>
    <p:notesMasterId r:id="rId17"/>
  </p:notesMasterIdLst>
  <p:sldIdLst>
    <p:sldId id="517" r:id="rId4"/>
    <p:sldId id="516" r:id="rId5"/>
    <p:sldId id="524" r:id="rId6"/>
    <p:sldId id="525" r:id="rId7"/>
    <p:sldId id="518" r:id="rId8"/>
    <p:sldId id="519" r:id="rId9"/>
    <p:sldId id="520" r:id="rId10"/>
    <p:sldId id="522" r:id="rId11"/>
    <p:sldId id="523" r:id="rId12"/>
    <p:sldId id="512" r:id="rId13"/>
    <p:sldId id="513" r:id="rId14"/>
    <p:sldId id="514" r:id="rId15"/>
    <p:sldId id="52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48" autoAdjust="0"/>
    <p:restoredTop sz="78505" autoAdjust="0"/>
  </p:normalViewPr>
  <p:slideViewPr>
    <p:cSldViewPr snapToGrid="0">
      <p:cViewPr varScale="1">
        <p:scale>
          <a:sx n="70" d="100"/>
          <a:sy n="70" d="100"/>
        </p:scale>
        <p:origin x="9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4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553B7-E3D0-480E-A937-654BA477B53B}" type="datetimeFigureOut">
              <a:rPr lang="en-US" smtClean="0"/>
              <a:t>12/7/17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44356-9E60-4624-98FF-4AA0E0C9D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36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F152E-25D4-4AA8-8A75-2732D8CF708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10214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Jetlag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F152E-25D4-4AA8-8A75-2732D8CF708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65545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Jetlag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F152E-25D4-4AA8-8A75-2732D8CF708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41202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Jetlag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F152E-25D4-4AA8-8A75-2732D8CF708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3269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Jetlag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F152E-25D4-4AA8-8A75-2732D8CF708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6384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Jetlag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F152E-25D4-4AA8-8A75-2732D8CF708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8911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Jetlag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F152E-25D4-4AA8-8A75-2732D8CF708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1757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Jetlag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F152E-25D4-4AA8-8A75-2732D8CF708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288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Jetlag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F152E-25D4-4AA8-8A75-2732D8CF708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9953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Jetlag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F152E-25D4-4AA8-8A75-2732D8CF708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2279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Jetlag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F152E-25D4-4AA8-8A75-2732D8CF708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98614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6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7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87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4299"/>
            <a:ext cx="9591676" cy="939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91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50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4182"/>
            <a:ext cx="9591675" cy="939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13262"/>
            <a:ext cx="5181600" cy="4863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13262"/>
            <a:ext cx="5181600" cy="4863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94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12/7/17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98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591675" cy="939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12/7/17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06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12/7/17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76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4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063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847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582150" cy="939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173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39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5682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4299"/>
            <a:ext cx="9591676" cy="939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5621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8104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4182"/>
            <a:ext cx="9591675" cy="939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13262"/>
            <a:ext cx="5181600" cy="4863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13262"/>
            <a:ext cx="5181600" cy="4863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7655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0161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591675" cy="939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2066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0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467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1553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7463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582150" cy="939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1051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94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9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1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2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12/7/17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5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0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6072D-3243-45FE-A776-5A6F078C211A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9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0563"/>
            <a:ext cx="10020300" cy="939693"/>
          </a:xfrm>
          <a:prstGeom prst="rect">
            <a:avLst/>
          </a:prstGeom>
          <a:solidFill>
            <a:srgbClr val="66006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3316"/>
            <a:ext cx="10515600" cy="4913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49410-12E0-4CA1-9128-2C437BD57AFF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925" y="194170"/>
            <a:ext cx="950293" cy="9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1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 baseline="0">
          <a:solidFill>
            <a:srgbClr val="FFCC00"/>
          </a:solidFill>
          <a:latin typeface="Gill Sans MT" panose="020B0502020104020203" pitchFamily="34" charset="0"/>
          <a:ea typeface="Arial Unicode MS" panose="020B0604020202020204" pitchFamily="34" charset="-122"/>
          <a:cs typeface="Arial Unicode MS" panose="020B0604020202020204" pitchFamily="3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0563"/>
            <a:ext cx="10020300" cy="939693"/>
          </a:xfrm>
          <a:prstGeom prst="rect">
            <a:avLst/>
          </a:prstGeom>
          <a:solidFill>
            <a:srgbClr val="66006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3316"/>
            <a:ext cx="10515600" cy="4913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925" y="194170"/>
            <a:ext cx="950293" cy="9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1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 baseline="0">
          <a:solidFill>
            <a:srgbClr val="FFCC00"/>
          </a:solidFill>
          <a:latin typeface="Gill Sans MT" panose="020B0502020104020203" pitchFamily="34" charset="0"/>
          <a:ea typeface="Arial Unicode MS" panose="020B0604020202020204" pitchFamily="34" charset="-122"/>
          <a:cs typeface="Arial Unicode MS" panose="020B0604020202020204" pitchFamily="3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Announcement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888579" cy="5334911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3200" dirty="0">
                <a:latin typeface="Chalkboard" charset="0"/>
                <a:ea typeface="Chalkboard" charset="0"/>
                <a:cs typeface="Chalkboard" charset="0"/>
              </a:rPr>
              <a:t>You are encouraged to participate in the teaching evaluation</a:t>
            </a:r>
          </a:p>
          <a:p>
            <a:pPr lvl="1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Deadline is 11:59PM</a:t>
            </a:r>
            <a:r>
              <a:rPr lang="en-US">
                <a:latin typeface="Chalkboard" charset="0"/>
                <a:ea typeface="Chalkboard" charset="0"/>
                <a:cs typeface="Chalkboard" charset="0"/>
              </a:rPr>
              <a:t>, </a:t>
            </a:r>
            <a:r>
              <a:rPr lang="en-US" smtClean="0">
                <a:latin typeface="Chalkboard" charset="0"/>
                <a:ea typeface="Chalkboard" charset="0"/>
                <a:cs typeface="Chalkboard" charset="0"/>
              </a:rPr>
              <a:t>12/12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  <a:p>
            <a:pPr lvl="1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I will read every comment you leave in the evaluation</a:t>
            </a:r>
          </a:p>
          <a:p>
            <a:pPr lvl="1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Earlier access to your grades if you complete all the teaching evaluations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0024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316"/>
            <a:ext cx="10515600" cy="533491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Chalkboard" charset="0"/>
                <a:ea typeface="Chalkboard" charset="0"/>
                <a:cs typeface="Chalkboard" charset="0"/>
              </a:rPr>
              <a:t>Main Memory (C7)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Background</a:t>
            </a:r>
          </a:p>
          <a:p>
            <a:pPr lvl="2">
              <a:lnSpc>
                <a:spcPct val="100000"/>
              </a:lnSpc>
            </a:pP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Logical address and Physical </a:t>
            </a:r>
            <a:r>
              <a:rPr lang="en-US" sz="2600" dirty="0" smtClean="0">
                <a:latin typeface="Chalkboard" charset="0"/>
                <a:ea typeface="Chalkboard" charset="0"/>
                <a:cs typeface="Chalkboard" charset="0"/>
              </a:rPr>
              <a:t>Address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Contiguous Allocation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Segmentation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Paging</a:t>
            </a:r>
          </a:p>
        </p:txBody>
      </p:sp>
    </p:spTree>
    <p:extLst>
      <p:ext uri="{BB962C8B-B14F-4D97-AF65-F5344CB8AC3E}">
        <p14:creationId xmlns:p14="http://schemas.microsoft.com/office/powerpoint/2010/main" val="1236468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316"/>
            <a:ext cx="10515600" cy="533491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Chalkboard" charset="0"/>
                <a:ea typeface="Chalkboard" charset="0"/>
                <a:cs typeface="Chalkboard" charset="0"/>
              </a:rPr>
              <a:t>Virtual Memory (C8)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Definition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Demand Paging</a:t>
            </a:r>
          </a:p>
          <a:p>
            <a:pPr lvl="2">
              <a:lnSpc>
                <a:spcPct val="100000"/>
              </a:lnSpc>
            </a:pP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Definition and Page Fault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Page Replacement</a:t>
            </a:r>
          </a:p>
          <a:p>
            <a:pPr lvl="2">
              <a:lnSpc>
                <a:spcPct val="100000"/>
              </a:lnSpc>
            </a:pP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Procedures</a:t>
            </a:r>
          </a:p>
          <a:p>
            <a:pPr lvl="2">
              <a:lnSpc>
                <a:spcPct val="100000"/>
              </a:lnSpc>
            </a:pP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FIFO, OPT, LRU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Frame Allocation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Thrashing</a:t>
            </a:r>
          </a:p>
          <a:p>
            <a:pPr lvl="2">
              <a:lnSpc>
                <a:spcPct val="100000"/>
              </a:lnSpc>
            </a:pP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Definition</a:t>
            </a:r>
          </a:p>
          <a:p>
            <a:pPr lvl="2">
              <a:lnSpc>
                <a:spcPct val="100000"/>
              </a:lnSpc>
            </a:pP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Working-Set </a:t>
            </a:r>
            <a:r>
              <a:rPr lang="en-US" sz="2600" dirty="0" smtClean="0">
                <a:latin typeface="Chalkboard" charset="0"/>
                <a:ea typeface="Chalkboard" charset="0"/>
                <a:cs typeface="Chalkboard" charset="0"/>
              </a:rPr>
              <a:t>Model</a:t>
            </a:r>
            <a:endParaRPr lang="en-US" sz="2600" dirty="0"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981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316"/>
            <a:ext cx="10515600" cy="548038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Chalkboard" charset="0"/>
                <a:ea typeface="Chalkboard" charset="0"/>
                <a:cs typeface="Chalkboard" charset="0"/>
              </a:rPr>
              <a:t>Mass-Storage System (C9)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Disk Structure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Disk Scheduling</a:t>
            </a:r>
          </a:p>
          <a:p>
            <a:pPr lvl="2">
              <a:lnSpc>
                <a:spcPct val="100000"/>
              </a:lnSpc>
            </a:pP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FCFS, SSTF, SCAN, LOOK, C-SCAN, C-LOOK</a:t>
            </a:r>
          </a:p>
          <a:p>
            <a:pPr>
              <a:lnSpc>
                <a:spcPct val="100000"/>
              </a:lnSpc>
            </a:pPr>
            <a:r>
              <a:rPr lang="en-US" sz="3200" dirty="0" smtClean="0">
                <a:latin typeface="Chalkboard" charset="0"/>
                <a:ea typeface="Chalkboard" charset="0"/>
                <a:cs typeface="Chalkboard" charset="0"/>
              </a:rPr>
              <a:t>File-System </a:t>
            </a:r>
            <a:r>
              <a:rPr lang="en-US" sz="3200" dirty="0">
                <a:latin typeface="Chalkboard" charset="0"/>
                <a:ea typeface="Chalkboard" charset="0"/>
                <a:cs typeface="Chalkboard" charset="0"/>
              </a:rPr>
              <a:t>Interface (C10)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Background</a:t>
            </a:r>
          </a:p>
          <a:p>
            <a:pPr lvl="2">
              <a:lnSpc>
                <a:spcPct val="100000"/>
              </a:lnSpc>
            </a:pP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Attributes, </a:t>
            </a:r>
            <a:r>
              <a:rPr lang="en-US" sz="2600" dirty="0" smtClean="0">
                <a:latin typeface="Chalkboard" charset="0"/>
                <a:ea typeface="Chalkboard" charset="0"/>
                <a:cs typeface="Chalkboard" charset="0"/>
              </a:rPr>
              <a:t>Operation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Chalkboard" charset="0"/>
                <a:ea typeface="Chalkboard" charset="0"/>
                <a:cs typeface="Chalkboard" charset="0"/>
              </a:rPr>
              <a:t>Directory Structure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>
                <a:latin typeface="Chalkboard" charset="0"/>
                <a:ea typeface="Chalkboard" charset="0"/>
                <a:cs typeface="Chalkboard" charset="0"/>
              </a:rPr>
              <a:t>Single-level</a:t>
            </a: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, Two-level, </a:t>
            </a:r>
            <a:r>
              <a:rPr lang="en-US" sz="2600" dirty="0" smtClean="0">
                <a:latin typeface="Chalkboard" charset="0"/>
                <a:ea typeface="Chalkboard" charset="0"/>
                <a:cs typeface="Chalkboard" charset="0"/>
              </a:rPr>
              <a:t>Tree</a:t>
            </a:r>
            <a:endParaRPr lang="en-US" sz="2600" dirty="0">
              <a:latin typeface="Chalkboard" charset="0"/>
              <a:ea typeface="Chalkboard" charset="0"/>
              <a:cs typeface="Chalkboard" charset="0"/>
            </a:endParaRP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2269"/>
          <a:stretch/>
        </p:blipFill>
        <p:spPr>
          <a:xfrm>
            <a:off x="838200" y="1095892"/>
            <a:ext cx="10229850" cy="56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2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Final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Chalkboard" charset="0"/>
                <a:ea typeface="Chalkboard" charset="0"/>
                <a:cs typeface="Chalkboard" charset="0"/>
              </a:rPr>
              <a:t>Time: </a:t>
            </a:r>
            <a:r>
              <a:rPr lang="en-US" sz="3200" dirty="0" smtClean="0">
                <a:latin typeface="Chalkboard" charset="0"/>
                <a:ea typeface="Chalkboard" charset="0"/>
                <a:cs typeface="Chalkboard" charset="0"/>
              </a:rPr>
              <a:t>1:30-4:00PM</a:t>
            </a:r>
            <a:r>
              <a:rPr lang="en-US" sz="3200" dirty="0">
                <a:latin typeface="Chalkboard" charset="0"/>
                <a:ea typeface="Chalkboard" charset="0"/>
                <a:cs typeface="Chalkboard" charset="0"/>
              </a:rPr>
              <a:t>, Wednesday, </a:t>
            </a:r>
            <a:r>
              <a:rPr lang="en-US" sz="3200" dirty="0" smtClean="0">
                <a:latin typeface="Chalkboard" charset="0"/>
                <a:ea typeface="Chalkboard" charset="0"/>
                <a:cs typeface="Chalkboard" charset="0"/>
              </a:rPr>
              <a:t>12/13</a:t>
            </a:r>
            <a:endParaRPr lang="en-US" sz="3200" dirty="0">
              <a:latin typeface="Chalkboard" charset="0"/>
              <a:ea typeface="Chalkboard" charset="0"/>
              <a:cs typeface="Chalkboard" charset="0"/>
            </a:endParaRPr>
          </a:p>
          <a:p>
            <a:r>
              <a:rPr lang="en-US" sz="3200" dirty="0">
                <a:latin typeface="Chalkboard" charset="0"/>
                <a:ea typeface="Chalkboard" charset="0"/>
                <a:cs typeface="Chalkboard" charset="0"/>
              </a:rPr>
              <a:t>Location: </a:t>
            </a:r>
            <a:r>
              <a:rPr lang="en-US" sz="3200" dirty="0" smtClean="0">
                <a:latin typeface="Chalkboard" charset="0"/>
                <a:ea typeface="Chalkboard" charset="0"/>
                <a:cs typeface="Chalkboard" charset="0"/>
              </a:rPr>
              <a:t>TH432</a:t>
            </a:r>
            <a:endParaRPr lang="en-US" sz="3200" dirty="0">
              <a:latin typeface="Chalkboard" charset="0"/>
              <a:ea typeface="Chalkboard" charset="0"/>
              <a:cs typeface="Chalkboard" charset="0"/>
            </a:endParaRPr>
          </a:p>
          <a:p>
            <a:r>
              <a:rPr lang="en-US" sz="3200" dirty="0">
                <a:latin typeface="Chalkboard" charset="0"/>
                <a:ea typeface="Chalkboard" charset="0"/>
                <a:cs typeface="Chalkboard" charset="0"/>
              </a:rPr>
              <a:t>Closed-book, closed-notes, </a:t>
            </a:r>
            <a:r>
              <a:rPr lang="en-US" sz="3200" dirty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</a:rPr>
              <a:t>one-page cheating sheet (one-sided, handwritten)</a:t>
            </a:r>
          </a:p>
          <a:p>
            <a:r>
              <a:rPr lang="en-US" sz="3200" dirty="0">
                <a:latin typeface="Chalkboard" charset="0"/>
                <a:ea typeface="Chalkboard" charset="0"/>
                <a:cs typeface="Chalkboard" charset="0"/>
              </a:rPr>
              <a:t>Cover ALL lecture material and homework assignments</a:t>
            </a:r>
          </a:p>
          <a:p>
            <a:r>
              <a:rPr lang="en-US" sz="3200" dirty="0">
                <a:latin typeface="Chalkboard" charset="0"/>
                <a:ea typeface="Chalkboard" charset="0"/>
                <a:cs typeface="Chalkboard" charset="0"/>
              </a:rPr>
              <a:t>Include choice questions and short answer questions</a:t>
            </a:r>
          </a:p>
          <a:p>
            <a:r>
              <a:rPr lang="en-US" sz="3200" dirty="0">
                <a:latin typeface="Chalkboard" charset="0"/>
                <a:ea typeface="Chalkboard" charset="0"/>
                <a:cs typeface="Chalkboard" charset="0"/>
              </a:rPr>
              <a:t>Bring a calculator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65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Final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316"/>
            <a:ext cx="10515600" cy="533491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Chalkboard" charset="0"/>
                <a:ea typeface="Chalkboard" charset="0"/>
                <a:cs typeface="Chalkboard" charset="0"/>
              </a:rPr>
              <a:t>Background (C1&amp;C2)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Introduction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OS Structure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latin typeface="Chalkboard" charset="0"/>
                <a:ea typeface="Chalkboard" charset="0"/>
                <a:cs typeface="Chalkboard" charset="0"/>
              </a:rPr>
              <a:t>Computing (C3-C6)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Process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Thread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CPU Scheduling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Process Synchronization</a:t>
            </a: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112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Final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316"/>
            <a:ext cx="10515600" cy="533491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>
                <a:latin typeface="Chalkboard" charset="0"/>
                <a:ea typeface="Chalkboard" charset="0"/>
                <a:cs typeface="Chalkboard" charset="0"/>
              </a:rPr>
              <a:t>Memory (C7-C8)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Main Memory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Virtual </a:t>
            </a:r>
            <a:r>
              <a:rPr lang="en-US" dirty="0" smtClean="0">
                <a:latin typeface="Chalkboard" charset="0"/>
                <a:ea typeface="Chalkboard" charset="0"/>
                <a:cs typeface="Chalkboard" charset="0"/>
              </a:rPr>
              <a:t>Memory</a:t>
            </a:r>
            <a:endParaRPr lang="en-US" sz="3200" dirty="0" smtClean="0">
              <a:latin typeface="Chalkboard" charset="0"/>
              <a:ea typeface="Chalkboard" charset="0"/>
              <a:cs typeface="Chalkboard" charset="0"/>
            </a:endParaRPr>
          </a:p>
          <a:p>
            <a:pPr>
              <a:lnSpc>
                <a:spcPct val="100000"/>
              </a:lnSpc>
            </a:pPr>
            <a:r>
              <a:rPr lang="en-US" sz="3200" dirty="0" smtClean="0">
                <a:latin typeface="Chalkboard" charset="0"/>
                <a:ea typeface="Chalkboard" charset="0"/>
                <a:cs typeface="Chalkboard" charset="0"/>
              </a:rPr>
              <a:t>Hard Disk(C9-C10</a:t>
            </a:r>
            <a:r>
              <a:rPr lang="en-US" sz="3200" dirty="0">
                <a:latin typeface="Chalkboard" charset="0"/>
                <a:ea typeface="Chalkboard" charset="0"/>
                <a:cs typeface="Chalkboard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Chalkboard" charset="0"/>
                <a:ea typeface="Chalkboard" charset="0"/>
                <a:cs typeface="Chalkboard" charset="0"/>
              </a:rPr>
              <a:t>Mass-Storage </a:t>
            </a: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Systems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File-System </a:t>
            </a:r>
            <a:r>
              <a:rPr lang="en-US" dirty="0" smtClean="0">
                <a:latin typeface="Chalkboard" charset="0"/>
                <a:ea typeface="Chalkboard" charset="0"/>
                <a:cs typeface="Chalkboard" charset="0"/>
              </a:rPr>
              <a:t>Interface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76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316"/>
            <a:ext cx="10515600" cy="533491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Chalkboard" charset="0"/>
                <a:ea typeface="Chalkboard" charset="0"/>
                <a:cs typeface="Chalkboard" charset="0"/>
              </a:rPr>
              <a:t>Introduction(C1)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OS Definition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Single-Processor Systems and Multi-Processor Systems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Multiprogramming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Chalkboard" charset="0"/>
                <a:ea typeface="Chalkboard" charset="0"/>
                <a:cs typeface="Chalkboard" charset="0"/>
              </a:rPr>
              <a:t>Dual-mode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latin typeface="Chalkboard" charset="0"/>
                <a:ea typeface="Chalkboard" charset="0"/>
                <a:cs typeface="Chalkboard" charset="0"/>
              </a:rPr>
              <a:t>OS Structure(C2)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System Calls</a:t>
            </a: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60610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316"/>
            <a:ext cx="10515600" cy="533491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Chalkboard" charset="0"/>
                <a:ea typeface="Chalkboard" charset="0"/>
                <a:cs typeface="Chalkboard" charset="0"/>
              </a:rPr>
              <a:t>Process(C3)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Definition</a:t>
            </a:r>
          </a:p>
          <a:p>
            <a:pPr lvl="2">
              <a:lnSpc>
                <a:spcPct val="100000"/>
              </a:lnSpc>
            </a:pP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Components and States</a:t>
            </a:r>
          </a:p>
          <a:p>
            <a:pPr lvl="1">
              <a:lnSpc>
                <a:spcPct val="100000"/>
              </a:lnSpc>
            </a:pP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Context Switches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Operations</a:t>
            </a:r>
          </a:p>
          <a:p>
            <a:pPr lvl="2">
              <a:lnSpc>
                <a:spcPct val="100000"/>
              </a:lnSpc>
            </a:pP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Creation and Termination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Inter-Process Communication</a:t>
            </a:r>
          </a:p>
          <a:p>
            <a:pPr lvl="2">
              <a:lnSpc>
                <a:spcPct val="100000"/>
              </a:lnSpc>
            </a:pP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Shared Memory</a:t>
            </a:r>
          </a:p>
          <a:p>
            <a:pPr lvl="2">
              <a:lnSpc>
                <a:spcPct val="100000"/>
              </a:lnSpc>
            </a:pP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Message Passing</a:t>
            </a: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9905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316"/>
            <a:ext cx="10515600" cy="533491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Chalkboard" charset="0"/>
                <a:ea typeface="Chalkboard" charset="0"/>
                <a:cs typeface="Chalkboard" charset="0"/>
              </a:rPr>
              <a:t>Thread(C4)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Definition</a:t>
            </a:r>
          </a:p>
          <a:p>
            <a:pPr lvl="2">
              <a:lnSpc>
                <a:spcPct val="100000"/>
              </a:lnSpc>
            </a:pP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Components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Concurrency and Parallelism</a:t>
            </a:r>
            <a:endParaRPr lang="en-US" sz="2600" dirty="0">
              <a:latin typeface="Chalkboard" charset="0"/>
              <a:ea typeface="Chalkboard" charset="0"/>
              <a:cs typeface="Chalkboard" charset="0"/>
            </a:endParaRP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Chalkboard" charset="0"/>
                <a:ea typeface="Chalkboard" charset="0"/>
                <a:cs typeface="Chalkboard" charset="0"/>
              </a:rPr>
              <a:t>Pthread</a:t>
            </a: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 API</a:t>
            </a:r>
            <a:endParaRPr lang="en-US" sz="3200" dirty="0"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301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316"/>
            <a:ext cx="10515600" cy="533491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Chalkboard" charset="0"/>
                <a:ea typeface="Chalkboard" charset="0"/>
                <a:cs typeface="Chalkboard" charset="0"/>
              </a:rPr>
              <a:t>CPU Scheduling(C5)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Motivation</a:t>
            </a:r>
          </a:p>
          <a:p>
            <a:pPr lvl="2">
              <a:lnSpc>
                <a:spcPct val="100000"/>
              </a:lnSpc>
            </a:pP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CPU-Bound and I/O-Bound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Scheduling Algorithms</a:t>
            </a:r>
          </a:p>
          <a:p>
            <a:pPr lvl="2">
              <a:lnSpc>
                <a:spcPct val="100000"/>
              </a:lnSpc>
            </a:pP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FCFS, SJF, Priority, RR</a:t>
            </a:r>
          </a:p>
          <a:p>
            <a:pPr lvl="2">
              <a:lnSpc>
                <a:spcPct val="100000"/>
              </a:lnSpc>
            </a:pP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Multi-level Queue Scheduling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Real-Time Scheduling</a:t>
            </a:r>
          </a:p>
          <a:p>
            <a:pPr lvl="2">
              <a:lnSpc>
                <a:spcPct val="100000"/>
              </a:lnSpc>
            </a:pP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Rate Monotonic and Earliest Deadline First</a:t>
            </a:r>
          </a:p>
        </p:txBody>
      </p:sp>
    </p:spTree>
    <p:extLst>
      <p:ext uri="{BB962C8B-B14F-4D97-AF65-F5344CB8AC3E}">
        <p14:creationId xmlns:p14="http://schemas.microsoft.com/office/powerpoint/2010/main" val="287086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316"/>
            <a:ext cx="10515600" cy="533491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Chalkboard" charset="0"/>
                <a:ea typeface="Chalkboard" charset="0"/>
                <a:cs typeface="Chalkboard" charset="0"/>
              </a:rPr>
              <a:t>Process Synchronization(C6)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Critical-Section Problem</a:t>
            </a:r>
          </a:p>
          <a:p>
            <a:pPr lvl="2">
              <a:lnSpc>
                <a:spcPct val="100000"/>
              </a:lnSpc>
            </a:pP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Peterson’s Solution</a:t>
            </a:r>
          </a:p>
          <a:p>
            <a:pPr lvl="2">
              <a:lnSpc>
                <a:spcPct val="100000"/>
              </a:lnSpc>
            </a:pP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Hardware-based Solution</a:t>
            </a:r>
          </a:p>
          <a:p>
            <a:pPr lvl="2">
              <a:lnSpc>
                <a:spcPct val="100000"/>
              </a:lnSpc>
            </a:pP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Mutex Locks</a:t>
            </a:r>
          </a:p>
          <a:p>
            <a:pPr lvl="2">
              <a:lnSpc>
                <a:spcPct val="100000"/>
              </a:lnSpc>
            </a:pP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Semaphore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Classical Synchronization </a:t>
            </a:r>
            <a:r>
              <a:rPr lang="en-US" dirty="0" smtClean="0">
                <a:latin typeface="Chalkboard" charset="0"/>
                <a:ea typeface="Chalkboard" charset="0"/>
                <a:cs typeface="Chalkboard" charset="0"/>
              </a:rPr>
              <a:t>Problems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220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38838</TotalTime>
  <Words>308</Words>
  <Application>Microsoft Macintosh PowerPoint</Application>
  <PresentationFormat>Widescreen</PresentationFormat>
  <Paragraphs>121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 Unicode MS</vt:lpstr>
      <vt:lpstr>Calibri</vt:lpstr>
      <vt:lpstr>Calibri Light</vt:lpstr>
      <vt:lpstr>Chalkboard</vt:lpstr>
      <vt:lpstr>Gill Sans MT</vt:lpstr>
      <vt:lpstr>Arial</vt:lpstr>
      <vt:lpstr>Office Theme</vt:lpstr>
      <vt:lpstr>2_Office Theme</vt:lpstr>
      <vt:lpstr>3_Office Theme</vt:lpstr>
      <vt:lpstr>Announcement</vt:lpstr>
      <vt:lpstr>Final Exam</vt:lpstr>
      <vt:lpstr>Final Review</vt:lpstr>
      <vt:lpstr>Final Review</vt:lpstr>
      <vt:lpstr>Background</vt:lpstr>
      <vt:lpstr>Computing</vt:lpstr>
      <vt:lpstr>Computing</vt:lpstr>
      <vt:lpstr>Computing</vt:lpstr>
      <vt:lpstr>Computing</vt:lpstr>
      <vt:lpstr>Storage</vt:lpstr>
      <vt:lpstr>Storage</vt:lpstr>
      <vt:lpstr>Storage</vt:lpstr>
      <vt:lpstr>Thank You!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CSC645/745  Computer Networks</dc:title>
  <dc:creator>岳浩</dc:creator>
  <cp:lastModifiedBy>Microsoft Office User</cp:lastModifiedBy>
  <cp:revision>892</cp:revision>
  <dcterms:created xsi:type="dcterms:W3CDTF">2016-06-27T03:11:02Z</dcterms:created>
  <dcterms:modified xsi:type="dcterms:W3CDTF">2017-12-08T00:09:26Z</dcterms:modified>
</cp:coreProperties>
</file>