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7"/>
  </p:notesMasterIdLst>
  <p:sldIdLst>
    <p:sldId id="256" r:id="rId4"/>
    <p:sldId id="257" r:id="rId5"/>
    <p:sldId id="258" r:id="rId6"/>
    <p:sldId id="260" r:id="rId7"/>
    <p:sldId id="261" r:id="rId8"/>
    <p:sldId id="262" r:id="rId9"/>
    <p:sldId id="263" r:id="rId10"/>
    <p:sldId id="264" r:id="rId11"/>
    <p:sldId id="265" r:id="rId12"/>
    <p:sldId id="268" r:id="rId13"/>
    <p:sldId id="272" r:id="rId14"/>
    <p:sldId id="273" r:id="rId15"/>
    <p:sldId id="274" r:id="rId16"/>
    <p:sldId id="275" r:id="rId17"/>
    <p:sldId id="293" r:id="rId18"/>
    <p:sldId id="294" r:id="rId19"/>
    <p:sldId id="276" r:id="rId20"/>
    <p:sldId id="277" r:id="rId21"/>
    <p:sldId id="282" r:id="rId22"/>
    <p:sldId id="283" r:id="rId23"/>
    <p:sldId id="284" r:id="rId24"/>
    <p:sldId id="285" r:id="rId25"/>
    <p:sldId id="28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43"/>
    <p:restoredTop sz="94607"/>
  </p:normalViewPr>
  <p:slideViewPr>
    <p:cSldViewPr snapToGrid="0">
      <p:cViewPr varScale="1">
        <p:scale>
          <a:sx n="109" d="100"/>
          <a:sy n="109" d="100"/>
        </p:scale>
        <p:origin x="600" y="19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9553B7-E3D0-480E-A937-654BA477B53B}" type="datetimeFigureOut">
              <a:rPr lang="en-US" smtClean="0"/>
              <a:t>9/7/17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444356-9E60-4624-98FF-4AA0E0C9D52B}" type="slidenum">
              <a:rPr lang="en-US" smtClean="0"/>
              <a:t>‹#›</a:t>
            </a:fld>
            <a:endParaRPr lang="en-US"/>
          </a:p>
        </p:txBody>
      </p:sp>
    </p:spTree>
    <p:extLst>
      <p:ext uri="{BB962C8B-B14F-4D97-AF65-F5344CB8AC3E}">
        <p14:creationId xmlns:p14="http://schemas.microsoft.com/office/powerpoint/2010/main" val="1894236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www.youdao.com/w/capitalism/#keyfrom=E2Ctranslation"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8698E25-C968-4A6A-A032-1CE16BB42942}"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1120803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1488089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337248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3745162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3991660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3390943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1669782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910904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3738689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22925230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3995762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2143836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23881827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22067693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4165846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35052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838934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 commands such as read and write may require 13 parameters,</a:t>
            </a:r>
            <a:r>
              <a:rPr lang="en-US" baseline="0" dirty="0" smtClean="0"/>
              <a:t> which specify the address of the disk block to be read, the number of sectors, the recording mode, etc. The return value consists of 23 status and error fields. It is clear that programmers do not want to handle such details. What they want is a simple, high-level abstraction to deal with. In the case of disks, a typical abstraction would be the disk contains a collection of named files. Each file can be opened for reading and writing, and closed. OS hides the truth about the hardware from the programmer and presents a simple interface for programmer and user. (top-down view)</a:t>
            </a:r>
          </a:p>
          <a:p>
            <a:r>
              <a:rPr lang="en-US" baseline="0" dirty="0" smtClean="0"/>
              <a:t>(Bottom-up view): modern computers have resources such as processors, memories, disks, etc. single-user case and multi-user case</a:t>
            </a:r>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656699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807850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28413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efficient than multiple chips with single core because</a:t>
            </a:r>
            <a:r>
              <a:rPr lang="en-US" baseline="0" dirty="0"/>
              <a:t> on-chip communication is faster than between-chip communication. </a:t>
            </a:r>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309732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hlinkClick r:id="rId3"/>
              </a:rPr>
              <a:t>Capitalism</a:t>
            </a:r>
            <a:r>
              <a:rPr lang="en-US" sz="1200" b="1" i="0" u="none" strike="noStrike"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socialism</a:t>
            </a:r>
          </a:p>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3856964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3618165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C6072D-3243-45FE-A776-5A6F078C211A}" type="datetimeFigureOut">
              <a:rPr lang="en-US" smtClean="0"/>
              <a:t>9/7/17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1177566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C6072D-3243-45FE-A776-5A6F078C211A}" type="datetimeFigureOut">
              <a:rPr lang="en-US" smtClean="0"/>
              <a:t>9/7/17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706494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C6072D-3243-45FE-A776-5A6F078C211A}" type="datetimeFigureOut">
              <a:rPr lang="en-US" smtClean="0"/>
              <a:t>9/7/17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290007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A266511-63E8-4B6E-864C-719A82D0BD4C}" type="datetime1">
              <a:rPr lang="zh-CN" altLang="en-US" smtClean="0">
                <a:solidFill>
                  <a:prstClr val="black">
                    <a:tint val="75000"/>
                  </a:prstClr>
                </a:solidFill>
              </a:rPr>
              <a:pPr/>
              <a:t>2017/9/7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540631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600">
                <a:latin typeface="Arial" pitchFamily="34" charset="0"/>
                <a:cs typeface="Arial" pitchFamily="34" charset="0"/>
              </a:defRPr>
            </a:lvl1pPr>
          </a:lstStyle>
          <a:p>
            <a:endParaRPr lang="zh-CN" altLang="en-US" dirty="0"/>
          </a:p>
        </p:txBody>
      </p:sp>
      <p:sp>
        <p:nvSpPr>
          <p:cNvPr id="3" name="内容占位符 2"/>
          <p:cNvSpPr>
            <a:spLocks noGrp="1"/>
          </p:cNvSpPr>
          <p:nvPr>
            <p:ph idx="1" hasCustomPrompt="1"/>
          </p:nvPr>
        </p:nvSpPr>
        <p:spPr/>
        <p:txBody>
          <a:bodyPr/>
          <a:lstStyle>
            <a:lvl1pPr>
              <a:buClr>
                <a:schemeClr val="tx2">
                  <a:lumMod val="60000"/>
                  <a:lumOff val="40000"/>
                </a:schemeClr>
              </a:buClr>
              <a:buSzPct val="60000"/>
              <a:buFont typeface="Wingdings 2" pitchFamily="18" charset="2"/>
              <a:buChar char=""/>
              <a:defRPr sz="2600"/>
            </a:lvl1pPr>
            <a:lvl2pPr>
              <a:buClr>
                <a:schemeClr val="accent6">
                  <a:lumMod val="75000"/>
                </a:schemeClr>
              </a:buClr>
              <a:buSzPct val="90000"/>
              <a:buFont typeface="Wingdings" pitchFamily="2" charset="2"/>
              <a:buChar char="ü"/>
              <a:defRPr sz="2200">
                <a:latin typeface="Arial" pitchFamily="34" charset="0"/>
                <a:cs typeface="Arial" pitchFamily="34" charset="0"/>
              </a:defRPr>
            </a:lvl2pPr>
            <a:lvl3pPr>
              <a:defRPr sz="2000">
                <a:latin typeface="Arial" pitchFamily="34" charset="0"/>
                <a:cs typeface="Arial" pitchFamily="34" charset="0"/>
              </a:defRPr>
            </a:lvl3pPr>
          </a:lstStyle>
          <a:p>
            <a:pPr lvl="0"/>
            <a:r>
              <a:rPr lang="en-US" altLang="zh-CN" dirty="0" err="1"/>
              <a:t>abc</a:t>
            </a:r>
            <a:endParaRPr lang="zh-CN" altLang="en-US" dirty="0"/>
          </a:p>
          <a:p>
            <a:pPr lvl="1"/>
            <a:r>
              <a:rPr lang="en-US" altLang="zh-CN" dirty="0" err="1"/>
              <a:t>abc</a:t>
            </a:r>
            <a:endParaRPr lang="zh-CN" altLang="en-US" dirty="0"/>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A72D0352-AD77-41C5-B598-2C72F888FC41}" type="datetime1">
              <a:rPr lang="zh-CN" altLang="en-US" smtClean="0">
                <a:solidFill>
                  <a:prstClr val="black">
                    <a:tint val="75000"/>
                  </a:prstClr>
                </a:solidFill>
              </a:rPr>
              <a:pPr/>
              <a:t>2017/9/7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noFill/>
        </p:spPr>
        <p:txBody>
          <a:bodyPr/>
          <a:lstStyle>
            <a:lvl1pPr>
              <a:defRPr>
                <a:latin typeface="Arial" pitchFamily="34" charset="0"/>
                <a:cs typeface="Arial" pitchFamily="34" charset="0"/>
              </a:defRPr>
            </a:lvl1pPr>
          </a:lstStyle>
          <a:p>
            <a:fld id="{FFDF0DE7-2AA0-4656-A613-142BE5B897D9}" type="slidenum">
              <a:rPr lang="zh-CN" altLang="en-US" smtClean="0">
                <a:solidFill>
                  <a:prstClr val="black"/>
                </a:solidFill>
              </a:rPr>
              <a:pPr/>
              <a:t>‹#›</a:t>
            </a:fld>
            <a:endParaRPr lang="zh-CN" altLang="en-US" dirty="0">
              <a:solidFill>
                <a:prstClr val="black"/>
              </a:solidFill>
            </a:endParaRPr>
          </a:p>
        </p:txBody>
      </p:sp>
    </p:spTree>
    <p:extLst>
      <p:ext uri="{BB962C8B-B14F-4D97-AF65-F5344CB8AC3E}">
        <p14:creationId xmlns:p14="http://schemas.microsoft.com/office/powerpoint/2010/main" val="3734552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9F3FC70-4642-4CB4-8E0B-4F56FE80F533}" type="datetime1">
              <a:rPr lang="zh-CN" altLang="en-US" smtClean="0">
                <a:solidFill>
                  <a:prstClr val="black">
                    <a:tint val="75000"/>
                  </a:prstClr>
                </a:solidFill>
              </a:rPr>
              <a:pPr/>
              <a:t>2017/9/7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079697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9EA4D59-854D-4478-9BEE-9439C124D3CA}" type="datetime1">
              <a:rPr lang="zh-CN" altLang="en-US" smtClean="0">
                <a:solidFill>
                  <a:prstClr val="black">
                    <a:tint val="75000"/>
                  </a:prstClr>
                </a:solidFill>
              </a:rPr>
              <a:pPr/>
              <a:t>2017/9/7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1467930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473D46D-8C12-4331-99FB-7042A6631347}" type="datetime1">
              <a:rPr lang="zh-CN" altLang="en-US" smtClean="0">
                <a:solidFill>
                  <a:prstClr val="black">
                    <a:tint val="75000"/>
                  </a:prstClr>
                </a:solidFill>
              </a:rPr>
              <a:pPr/>
              <a:t>2017/9/7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4039318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BBE896B-9BE3-49A8-A927-96EC60AF26D3}" type="datetime1">
              <a:rPr lang="zh-CN" altLang="en-US" smtClean="0">
                <a:solidFill>
                  <a:prstClr val="black">
                    <a:tint val="75000"/>
                  </a:prstClr>
                </a:solidFill>
              </a:rPr>
              <a:pPr/>
              <a:t>2017/9/7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3394281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6A98028-9EA9-41F5-8152-267BBC2FE044}" type="datetime1">
              <a:rPr lang="zh-CN" altLang="en-US" smtClean="0">
                <a:solidFill>
                  <a:prstClr val="black">
                    <a:tint val="75000"/>
                  </a:prstClr>
                </a:solidFill>
              </a:rPr>
              <a:pPr/>
              <a:t>2017/9/7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1083341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81FD55C-7716-49E2-BBC6-774EB4E28712}" type="datetime1">
              <a:rPr lang="zh-CN" altLang="en-US" smtClean="0">
                <a:solidFill>
                  <a:prstClr val="black">
                    <a:tint val="75000"/>
                  </a:prstClr>
                </a:solidFill>
              </a:rPr>
              <a:pPr/>
              <a:t>2017/9/7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138109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C6072D-3243-45FE-A776-5A6F078C211A}" type="datetimeFigureOut">
              <a:rPr lang="en-US" smtClean="0"/>
              <a:t>9/7/17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22169063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79DB063-C011-4F94-A9FD-0175C5FEFEC8}" type="datetime1">
              <a:rPr lang="zh-CN" altLang="en-US" smtClean="0">
                <a:solidFill>
                  <a:prstClr val="black">
                    <a:tint val="75000"/>
                  </a:prstClr>
                </a:solidFill>
              </a:rPr>
              <a:pPr/>
              <a:t>2017/9/7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0557572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4A7E41A-36D9-4C32-A913-AB9C23935BBD}" type="datetime1">
              <a:rPr lang="zh-CN" altLang="en-US" smtClean="0">
                <a:solidFill>
                  <a:prstClr val="black">
                    <a:tint val="75000"/>
                  </a:prstClr>
                </a:solidFill>
              </a:rPr>
              <a:pPr/>
              <a:t>2017/9/7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154818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9B39065-6311-49CD-9608-2E97390BB8EA}" type="datetime1">
              <a:rPr lang="zh-CN" altLang="en-US" smtClean="0">
                <a:solidFill>
                  <a:prstClr val="black">
                    <a:tint val="75000"/>
                  </a:prstClr>
                </a:solidFill>
              </a:rPr>
              <a:pPr/>
              <a:t>2017/9/7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2200135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349410-12E0-4CA1-9128-2C437BD57AFF}" type="datetimeFigureOut">
              <a:rPr lang="en-US" smtClean="0">
                <a:solidFill>
                  <a:prstClr val="black">
                    <a:tint val="75000"/>
                  </a:prstClr>
                </a:solidFill>
              </a:rPr>
              <a:pPr/>
              <a:t>9/7/17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30228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94299"/>
            <a:ext cx="9591676" cy="939693"/>
          </a:xfrm>
        </p:spPr>
        <p:txBody>
          <a:bodyPr/>
          <a:lstStyle/>
          <a:p>
            <a:r>
              <a:rPr lang="en-US"/>
              <a:t>Click to edit Master title style</a:t>
            </a:r>
          </a:p>
        </p:txBody>
      </p:sp>
      <p:sp>
        <p:nvSpPr>
          <p:cNvPr id="3" name="Content Placeholder 2"/>
          <p:cNvSpPr>
            <a:spLocks noGrp="1"/>
          </p:cNvSpPr>
          <p:nvPr>
            <p:ph idx="1"/>
          </p:nvPr>
        </p:nvSpPr>
        <p:spPr/>
        <p:txBody>
          <a:bodyPr/>
          <a:lstStyle>
            <a:lvl1pPr>
              <a:defRPr sz="3200"/>
            </a:lvl1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9349410-12E0-4CA1-9128-2C437BD57AFF}" type="datetimeFigureOut">
              <a:rPr lang="en-US" smtClean="0">
                <a:solidFill>
                  <a:prstClr val="black">
                    <a:tint val="75000"/>
                  </a:prstClr>
                </a:solidFill>
              </a:rPr>
              <a:pPr/>
              <a:t>9/7/17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722923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349410-12E0-4CA1-9128-2C437BD57AFF}" type="datetimeFigureOut">
              <a:rPr lang="en-US" smtClean="0">
                <a:solidFill>
                  <a:prstClr val="black">
                    <a:tint val="75000"/>
                  </a:prstClr>
                </a:solidFill>
              </a:rPr>
              <a:pPr/>
              <a:t>9/7/17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95588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94182"/>
            <a:ext cx="9591675" cy="939693"/>
          </a:xfrm>
        </p:spPr>
        <p:txBody>
          <a:bodyPr/>
          <a:lstStyle/>
          <a:p>
            <a:r>
              <a:rPr lang="en-US"/>
              <a:t>Click to edit Master title style</a:t>
            </a:r>
          </a:p>
        </p:txBody>
      </p:sp>
      <p:sp>
        <p:nvSpPr>
          <p:cNvPr id="3" name="Content Placeholder 2"/>
          <p:cNvSpPr>
            <a:spLocks noGrp="1"/>
          </p:cNvSpPr>
          <p:nvPr>
            <p:ph sz="half" idx="1"/>
          </p:nvPr>
        </p:nvSpPr>
        <p:spPr>
          <a:xfrm>
            <a:off x="838200" y="1313262"/>
            <a:ext cx="5181600" cy="4863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313262"/>
            <a:ext cx="5181600" cy="4863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349410-12E0-4CA1-9128-2C437BD57AFF}" type="datetimeFigureOut">
              <a:rPr lang="en-US" smtClean="0">
                <a:solidFill>
                  <a:prstClr val="black">
                    <a:tint val="75000"/>
                  </a:prstClr>
                </a:solidFill>
              </a:rPr>
              <a:pPr/>
              <a:t>9/7/17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92185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349410-12E0-4CA1-9128-2C437BD57AFF}" type="datetimeFigureOut">
              <a:rPr lang="en-US" smtClean="0">
                <a:solidFill>
                  <a:prstClr val="black">
                    <a:tint val="75000"/>
                  </a:prstClr>
                </a:solidFill>
              </a:rPr>
              <a:pPr/>
              <a:t>9/7/17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66429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91675" cy="939693"/>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89349410-12E0-4CA1-9128-2C437BD57AFF}" type="datetimeFigureOut">
              <a:rPr lang="en-US" smtClean="0">
                <a:solidFill>
                  <a:prstClr val="black">
                    <a:tint val="75000"/>
                  </a:prstClr>
                </a:solidFill>
              </a:rPr>
              <a:pPr/>
              <a:t>9/7/17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197965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349410-12E0-4CA1-9128-2C437BD57AFF}" type="datetimeFigureOut">
              <a:rPr lang="en-US" smtClean="0">
                <a:solidFill>
                  <a:prstClr val="black">
                    <a:tint val="75000"/>
                  </a:prstClr>
                </a:solidFill>
              </a:rPr>
              <a:pPr/>
              <a:t>9/7/17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2598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C6072D-3243-45FE-A776-5A6F078C211A}" type="datetimeFigureOut">
              <a:rPr lang="en-US" smtClean="0"/>
              <a:t>9/7/17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39995467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349410-12E0-4CA1-9128-2C437BD57AFF}" type="datetimeFigureOut">
              <a:rPr lang="en-US" smtClean="0">
                <a:solidFill>
                  <a:prstClr val="black">
                    <a:tint val="75000"/>
                  </a:prstClr>
                </a:solidFill>
              </a:rPr>
              <a:pPr/>
              <a:t>9/7/17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70513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349410-12E0-4CA1-9128-2C437BD57AFF}" type="datetimeFigureOut">
              <a:rPr lang="en-US" smtClean="0">
                <a:solidFill>
                  <a:prstClr val="black">
                    <a:tint val="75000"/>
                  </a:prstClr>
                </a:solidFill>
              </a:rPr>
              <a:pPr/>
              <a:t>9/7/17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177204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82150" cy="93969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349410-12E0-4CA1-9128-2C437BD57AFF}" type="datetimeFigureOut">
              <a:rPr lang="en-US" smtClean="0">
                <a:solidFill>
                  <a:prstClr val="black">
                    <a:tint val="75000"/>
                  </a:prstClr>
                </a:solidFill>
              </a:rPr>
              <a:pPr/>
              <a:t>9/7/17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58546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349410-12E0-4CA1-9128-2C437BD57AFF}" type="datetimeFigureOut">
              <a:rPr lang="en-US" smtClean="0">
                <a:solidFill>
                  <a:prstClr val="black">
                    <a:tint val="75000"/>
                  </a:prstClr>
                </a:solidFill>
              </a:rPr>
              <a:pPr/>
              <a:t>9/7/17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98182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C6072D-3243-45FE-A776-5A6F078C211A}" type="datetimeFigureOut">
              <a:rPr lang="en-US" smtClean="0"/>
              <a:t>9/7/17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505896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C6072D-3243-45FE-A776-5A6F078C211A}" type="datetimeFigureOut">
              <a:rPr lang="en-US" smtClean="0"/>
              <a:t>9/7/17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3872814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C6072D-3243-45FE-A776-5A6F078C211A}" type="datetimeFigureOut">
              <a:rPr lang="en-US" smtClean="0"/>
              <a:t>9/7/17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218032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C6072D-3243-45FE-A776-5A6F078C211A}" type="datetimeFigureOut">
              <a:rPr lang="en-US" smtClean="0"/>
              <a:t>9/7/17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296780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C6072D-3243-45FE-A776-5A6F078C211A}" type="datetimeFigureOut">
              <a:rPr lang="en-US" smtClean="0"/>
              <a:t>9/7/17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2093853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C6072D-3243-45FE-A776-5A6F078C211A}" type="datetimeFigureOut">
              <a:rPr lang="en-US" smtClean="0"/>
              <a:t>9/7/17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16814050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1.jpe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C6072D-3243-45FE-A776-5A6F078C211A}" type="datetimeFigureOut">
              <a:rPr lang="en-US" smtClean="0"/>
              <a:t>9/7/17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4955D7-E265-41A6-B3F7-A15E63D15F80}" type="slidenum">
              <a:rPr lang="en-US" smtClean="0"/>
              <a:t>‹#›</a:t>
            </a:fld>
            <a:endParaRPr lang="en-US"/>
          </a:p>
        </p:txBody>
      </p:sp>
    </p:spTree>
    <p:extLst>
      <p:ext uri="{BB962C8B-B14F-4D97-AF65-F5344CB8AC3E}">
        <p14:creationId xmlns:p14="http://schemas.microsoft.com/office/powerpoint/2010/main" val="1969292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ltLang="zh-CN" dirty="0" err="1"/>
              <a:t>abc</a:t>
            </a:r>
            <a:endParaRPr lang="zh-CN" altLang="en-US" dirty="0"/>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ltLang="zh-CN" dirty="0" err="1"/>
              <a:t>abc</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779B66-520B-49FC-8C2B-DEF716BB4BED}" type="datetime1">
              <a:rPr lang="zh-CN" altLang="en-US" smtClean="0">
                <a:solidFill>
                  <a:prstClr val="black">
                    <a:tint val="75000"/>
                  </a:prstClr>
                </a:solidFill>
              </a:rPr>
              <a:pPr/>
              <a:t>2017/9/7</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800" b="0">
                <a:solidFill>
                  <a:schemeClr val="tx1"/>
                </a:solidFill>
                <a:latin typeface="Arial" pitchFamily="34" charset="0"/>
                <a:cs typeface="Arial" pitchFamily="34" charset="0"/>
              </a:defRPr>
            </a:lvl1pPr>
          </a:lstStyle>
          <a:p>
            <a:fld id="{FFDF0DE7-2AA0-4656-A613-142BE5B897D9}" type="slidenum">
              <a:rPr lang="zh-CN" altLang="en-US" smtClean="0">
                <a:solidFill>
                  <a:prstClr val="black"/>
                </a:solidFill>
              </a:rPr>
              <a:pPr/>
              <a:t>‹#›</a:t>
            </a:fld>
            <a:endParaRPr lang="zh-CN" altLang="en-US" dirty="0">
              <a:solidFill>
                <a:prstClr val="black"/>
              </a:solidFill>
            </a:endParaRPr>
          </a:p>
        </p:txBody>
      </p:sp>
    </p:spTree>
    <p:extLst>
      <p:ext uri="{BB962C8B-B14F-4D97-AF65-F5344CB8AC3E}">
        <p14:creationId xmlns:p14="http://schemas.microsoft.com/office/powerpoint/2010/main" val="41808794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00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90563"/>
            <a:ext cx="10020300" cy="939693"/>
          </a:xfrm>
          <a:prstGeom prst="rect">
            <a:avLst/>
          </a:prstGeom>
          <a:solidFill>
            <a:srgbClr val="660066"/>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63316"/>
            <a:ext cx="10515600" cy="491364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49410-12E0-4CA1-9128-2C437BD57AFF}" type="datetimeFigureOut">
              <a:rPr lang="en-US" smtClean="0">
                <a:solidFill>
                  <a:prstClr val="black">
                    <a:tint val="75000"/>
                  </a:prstClr>
                </a:solidFill>
              </a:rPr>
              <a:pPr/>
              <a:t>9/7/17</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pic>
        <p:nvPicPr>
          <p:cNvPr id="21" name="Picture 2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12925" y="194170"/>
            <a:ext cx="950293" cy="939693"/>
          </a:xfrm>
          <a:prstGeom prst="rect">
            <a:avLst/>
          </a:prstGeom>
        </p:spPr>
      </p:pic>
    </p:spTree>
    <p:extLst>
      <p:ext uri="{BB962C8B-B14F-4D97-AF65-F5344CB8AC3E}">
        <p14:creationId xmlns:p14="http://schemas.microsoft.com/office/powerpoint/2010/main" val="31682863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400" b="0" kern="1200" baseline="0">
          <a:solidFill>
            <a:srgbClr val="FFCC00"/>
          </a:solidFill>
          <a:latin typeface="Gill Sans MT" panose="020B0502020104020203" pitchFamily="34" charset="0"/>
          <a:ea typeface="Arial Unicode MS" panose="020B0604020202020204" pitchFamily="34" charset="-122"/>
          <a:cs typeface="Arial Unicode MS" panose="020B0604020202020204" pitchFamily="34"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a:xfrm>
            <a:off x="1981200" y="740184"/>
            <a:ext cx="8305800" cy="1772511"/>
          </a:xfrm>
        </p:spPr>
        <p:txBody>
          <a:bodyPr>
            <a:normAutofit fontScale="90000"/>
          </a:bodyPr>
          <a:lstStyle/>
          <a:p>
            <a:pPr algn="ctr"/>
            <a:r>
              <a:rPr lang="en-US" altLang="zh-CN" sz="5400" dirty="0">
                <a:solidFill>
                  <a:srgbClr val="7030A0"/>
                </a:solidFill>
                <a:latin typeface="Chalkboard" charset="0"/>
                <a:ea typeface="Chalkboard" charset="0"/>
                <a:cs typeface="Chalkboard" charset="0"/>
              </a:rPr>
              <a:t>CSC415 </a:t>
            </a:r>
            <a:br>
              <a:rPr lang="en-US" altLang="zh-CN" sz="5400" dirty="0">
                <a:solidFill>
                  <a:srgbClr val="7030A0"/>
                </a:solidFill>
                <a:latin typeface="Chalkboard" charset="0"/>
                <a:ea typeface="Chalkboard" charset="0"/>
                <a:cs typeface="Chalkboard" charset="0"/>
              </a:rPr>
            </a:br>
            <a:r>
              <a:rPr lang="en-US" altLang="zh-CN" sz="5400" dirty="0">
                <a:solidFill>
                  <a:srgbClr val="7030A0"/>
                </a:solidFill>
                <a:latin typeface="Chalkboard" charset="0"/>
                <a:ea typeface="Chalkboard" charset="0"/>
                <a:cs typeface="Chalkboard" charset="0"/>
              </a:rPr>
              <a:t>Operating System Principles </a:t>
            </a:r>
          </a:p>
        </p:txBody>
      </p:sp>
      <p:sp>
        <p:nvSpPr>
          <p:cNvPr id="5" name="Rectangle 26"/>
          <p:cNvSpPr>
            <a:spLocks noGrp="1" noChangeArrowheads="1"/>
          </p:cNvSpPr>
          <p:nvPr>
            <p:ph type="subTitle" idx="1"/>
          </p:nvPr>
        </p:nvSpPr>
        <p:spPr>
          <a:xfrm>
            <a:off x="1600200" y="2834640"/>
            <a:ext cx="8915400" cy="2280285"/>
          </a:xfrm>
          <a:noFill/>
          <a:ln/>
        </p:spPr>
        <p:txBody>
          <a:bodyPr>
            <a:normAutofit/>
          </a:bodyPr>
          <a:lstStyle/>
          <a:p>
            <a:pPr>
              <a:lnSpc>
                <a:spcPct val="80000"/>
              </a:lnSpc>
            </a:pPr>
            <a:r>
              <a:rPr lang="en-US" altLang="zh-CN" sz="5400" dirty="0">
                <a:solidFill>
                  <a:srgbClr val="7030A0"/>
                </a:solidFill>
                <a:latin typeface="Chalkboard" charset="0"/>
                <a:ea typeface="Chalkboard" charset="0"/>
                <a:cs typeface="Chalkboard" charset="0"/>
              </a:rPr>
              <a:t>Introduction</a:t>
            </a:r>
          </a:p>
          <a:p>
            <a:pPr>
              <a:lnSpc>
                <a:spcPct val="80000"/>
              </a:lnSpc>
            </a:pPr>
            <a:endParaRPr lang="en-US" altLang="zh-CN" sz="2000" b="1" dirty="0">
              <a:solidFill>
                <a:srgbClr val="FFCC00"/>
              </a:solidFill>
              <a:latin typeface="Chalkboard" charset="0"/>
              <a:ea typeface="Chalkboard" charset="0"/>
              <a:cs typeface="Chalkboard" charset="0"/>
            </a:endParaRPr>
          </a:p>
          <a:p>
            <a:pPr>
              <a:lnSpc>
                <a:spcPct val="80000"/>
              </a:lnSpc>
            </a:pPr>
            <a:r>
              <a:rPr lang="en-US" altLang="zh-CN" dirty="0">
                <a:solidFill>
                  <a:srgbClr val="FFCC00"/>
                </a:solidFill>
                <a:latin typeface="Chalkboard" charset="0"/>
                <a:ea typeface="Chalkboard" charset="0"/>
                <a:cs typeface="Chalkboard" charset="0"/>
              </a:rPr>
              <a:t>Professor Hao Yue</a:t>
            </a:r>
          </a:p>
          <a:p>
            <a:pPr>
              <a:lnSpc>
                <a:spcPct val="80000"/>
              </a:lnSpc>
            </a:pPr>
            <a:r>
              <a:rPr lang="en-US" altLang="zh-CN" dirty="0" smtClean="0">
                <a:solidFill>
                  <a:srgbClr val="FFCC00"/>
                </a:solidFill>
                <a:latin typeface="Chalkboard" charset="0"/>
                <a:ea typeface="Chalkboard" charset="0"/>
                <a:cs typeface="Chalkboard" charset="0"/>
              </a:rPr>
              <a:t>Fall 2017</a:t>
            </a:r>
            <a:endParaRPr lang="en-US" altLang="zh-CN" dirty="0">
              <a:solidFill>
                <a:srgbClr val="FFCC00"/>
              </a:solidFill>
              <a:latin typeface="Chalkboard" charset="0"/>
              <a:ea typeface="Chalkboard" charset="0"/>
              <a:cs typeface="Chalkboard" charset="0"/>
            </a:endParaRPr>
          </a:p>
        </p:txBody>
      </p:sp>
      <p:grpSp>
        <p:nvGrpSpPr>
          <p:cNvPr id="6" name="Group 5"/>
          <p:cNvGrpSpPr/>
          <p:nvPr/>
        </p:nvGrpSpPr>
        <p:grpSpPr>
          <a:xfrm>
            <a:off x="0" y="5333134"/>
            <a:ext cx="11614006" cy="935182"/>
            <a:chOff x="0" y="5247409"/>
            <a:chExt cx="11614006" cy="935182"/>
          </a:xfrm>
        </p:grpSpPr>
        <p:sp>
          <p:nvSpPr>
            <p:cNvPr id="2" name="Rectangle 1"/>
            <p:cNvSpPr/>
            <p:nvPr/>
          </p:nvSpPr>
          <p:spPr>
            <a:xfrm>
              <a:off x="0" y="5247409"/>
              <a:ext cx="10681855" cy="935182"/>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78824" y="5247409"/>
              <a:ext cx="935182" cy="935182"/>
            </a:xfrm>
            <a:prstGeom prst="rect">
              <a:avLst/>
            </a:prstGeom>
          </p:spPr>
        </p:pic>
      </p:grpSp>
    </p:spTree>
    <p:extLst>
      <p:ext uri="{BB962C8B-B14F-4D97-AF65-F5344CB8AC3E}">
        <p14:creationId xmlns:p14="http://schemas.microsoft.com/office/powerpoint/2010/main" val="356871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halkboard" charset="0"/>
                <a:ea typeface="Chalkboard" charset="0"/>
                <a:cs typeface="Chalkboard" charset="0"/>
              </a:rPr>
              <a:t>Storage Structure</a:t>
            </a:r>
          </a:p>
        </p:txBody>
      </p:sp>
      <p:sp>
        <p:nvSpPr>
          <p:cNvPr id="3" name="Content Placeholder 2"/>
          <p:cNvSpPr>
            <a:spLocks noGrp="1"/>
          </p:cNvSpPr>
          <p:nvPr>
            <p:ph idx="1"/>
          </p:nvPr>
        </p:nvSpPr>
        <p:spPr>
          <a:xfrm>
            <a:off x="838200" y="1263316"/>
            <a:ext cx="10511790" cy="4914746"/>
          </a:xfrm>
        </p:spPr>
        <p:txBody>
          <a:bodyPr>
            <a:normAutofit/>
          </a:bodyPr>
          <a:lstStyle/>
          <a:p>
            <a:pPr>
              <a:lnSpc>
                <a:spcPct val="85000"/>
              </a:lnSpc>
            </a:pPr>
            <a:r>
              <a:rPr lang="en-US" sz="3000" dirty="0">
                <a:latin typeface="Chalkboard" charset="0"/>
                <a:ea typeface="Chalkboard" charset="0"/>
                <a:cs typeface="Chalkboard" charset="0"/>
              </a:rPr>
              <a:t>Main Memory</a:t>
            </a:r>
          </a:p>
          <a:p>
            <a:pPr lvl="1">
              <a:lnSpc>
                <a:spcPct val="85000"/>
              </a:lnSpc>
            </a:pPr>
            <a:r>
              <a:rPr lang="en-US" sz="2600" dirty="0">
                <a:latin typeface="Chalkboard" charset="0"/>
                <a:ea typeface="Chalkboard" charset="0"/>
                <a:cs typeface="Chalkboard" charset="0"/>
              </a:rPr>
              <a:t>Only large storage media that the CPU can directly access</a:t>
            </a:r>
          </a:p>
          <a:p>
            <a:pPr lvl="1">
              <a:lnSpc>
                <a:spcPct val="85000"/>
              </a:lnSpc>
            </a:pPr>
            <a:r>
              <a:rPr lang="en-US" sz="2600" dirty="0">
                <a:latin typeface="Chalkboard" charset="0"/>
                <a:ea typeface="Chalkboard" charset="0"/>
                <a:cs typeface="Chalkboard" charset="0"/>
              </a:rPr>
              <a:t>Provide an array of bytes. Each one has its own address. </a:t>
            </a:r>
          </a:p>
          <a:p>
            <a:pPr lvl="1">
              <a:lnSpc>
                <a:spcPct val="85000"/>
              </a:lnSpc>
            </a:pPr>
            <a:r>
              <a:rPr lang="en-US" sz="2600" dirty="0">
                <a:latin typeface="Chalkboard" charset="0"/>
                <a:ea typeface="Chalkboard" charset="0"/>
                <a:cs typeface="Chalkboard" charset="0"/>
              </a:rPr>
              <a:t>Volatile device that loses its content when power is turned off</a:t>
            </a:r>
          </a:p>
          <a:p>
            <a:pPr>
              <a:lnSpc>
                <a:spcPct val="85000"/>
              </a:lnSpc>
            </a:pPr>
            <a:r>
              <a:rPr lang="en-US" sz="3000" dirty="0">
                <a:latin typeface="Chalkboard" charset="0"/>
                <a:ea typeface="Chalkboard" charset="0"/>
                <a:cs typeface="Chalkboard" charset="0"/>
              </a:rPr>
              <a:t>Secondary Storage</a:t>
            </a:r>
          </a:p>
          <a:p>
            <a:pPr lvl="1">
              <a:lnSpc>
                <a:spcPct val="85000"/>
              </a:lnSpc>
            </a:pPr>
            <a:r>
              <a:rPr lang="en-US" sz="2600" dirty="0">
                <a:latin typeface="Chalkboard" charset="0"/>
                <a:ea typeface="Chalkboard" charset="0"/>
                <a:cs typeface="Chalkboard" charset="0"/>
              </a:rPr>
              <a:t>An extension of main memory to hold large volume of data permanently</a:t>
            </a:r>
          </a:p>
          <a:p>
            <a:pPr lvl="1">
              <a:lnSpc>
                <a:spcPct val="85000"/>
              </a:lnSpc>
            </a:pPr>
            <a:r>
              <a:rPr lang="en-US" sz="2600" dirty="0">
                <a:latin typeface="Chalkboard" charset="0"/>
                <a:ea typeface="Chalkboard" charset="0"/>
                <a:cs typeface="Chalkboard" charset="0"/>
              </a:rPr>
              <a:t>E.g., magnetic disk</a:t>
            </a:r>
          </a:p>
          <a:p>
            <a:pPr>
              <a:lnSpc>
                <a:spcPct val="85000"/>
              </a:lnSpc>
            </a:pPr>
            <a:r>
              <a:rPr lang="en-US" sz="3000" dirty="0">
                <a:latin typeface="Chalkboard" charset="0"/>
                <a:ea typeface="Chalkboard" charset="0"/>
                <a:cs typeface="Chalkboard" charset="0"/>
              </a:rPr>
              <a:t>Other storage systems</a:t>
            </a:r>
          </a:p>
          <a:p>
            <a:pPr lvl="1">
              <a:lnSpc>
                <a:spcPct val="85000"/>
              </a:lnSpc>
            </a:pPr>
            <a:r>
              <a:rPr lang="en-US" sz="2600" dirty="0">
                <a:latin typeface="Chalkboard" charset="0"/>
                <a:ea typeface="Chalkboard" charset="0"/>
                <a:cs typeface="Chalkboard" charset="0"/>
              </a:rPr>
              <a:t>E.g., cache, magnetic tapes, </a:t>
            </a:r>
            <a:r>
              <a:rPr lang="en-US" sz="2600" i="1" dirty="0">
                <a:latin typeface="Chalkboard" charset="0"/>
                <a:ea typeface="Chalkboard" charset="0"/>
                <a:cs typeface="Chalkboard" charset="0"/>
              </a:rPr>
              <a:t>etc. </a:t>
            </a:r>
          </a:p>
        </p:txBody>
      </p:sp>
    </p:spTree>
    <p:extLst>
      <p:ext uri="{BB962C8B-B14F-4D97-AF65-F5344CB8AC3E}">
        <p14:creationId xmlns:p14="http://schemas.microsoft.com/office/powerpoint/2010/main" val="25918601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I/O Structure</a:t>
            </a:r>
          </a:p>
        </p:txBody>
      </p:sp>
      <p:sp>
        <p:nvSpPr>
          <p:cNvPr id="3" name="Content Placeholder 2"/>
          <p:cNvSpPr>
            <a:spLocks noGrp="1"/>
          </p:cNvSpPr>
          <p:nvPr>
            <p:ph idx="1"/>
          </p:nvPr>
        </p:nvSpPr>
        <p:spPr>
          <a:xfrm>
            <a:off x="838199" y="1263316"/>
            <a:ext cx="10614661" cy="5245768"/>
          </a:xfrm>
        </p:spPr>
        <p:txBody>
          <a:bodyPr>
            <a:normAutofit/>
          </a:bodyPr>
          <a:lstStyle/>
          <a:p>
            <a:r>
              <a:rPr lang="en-US" sz="3000" dirty="0">
                <a:latin typeface="Chalkboard" charset="0"/>
                <a:ea typeface="Chalkboard" charset="0"/>
                <a:cs typeface="Chalkboard" charset="0"/>
              </a:rPr>
              <a:t>A computer system consists of CPUs and device controllers that are connected through a common bus</a:t>
            </a:r>
          </a:p>
          <a:p>
            <a:r>
              <a:rPr lang="en-US" sz="3000" dirty="0">
                <a:latin typeface="Chalkboard" charset="0"/>
                <a:ea typeface="Chalkboard" charset="0"/>
                <a:cs typeface="Chalkboard" charset="0"/>
              </a:rPr>
              <a:t>Each device controller is in charge of a specific type of device. It also maintains some local buffer storage.  </a:t>
            </a:r>
          </a:p>
          <a:p>
            <a:r>
              <a:rPr lang="en-US" sz="3000" dirty="0">
                <a:latin typeface="Chalkboard" charset="0"/>
                <a:ea typeface="Chalkboard" charset="0"/>
                <a:cs typeface="Chalkboard" charset="0"/>
              </a:rPr>
              <a:t>The device controller moves data between the controlled devices and its local buffer </a:t>
            </a:r>
          </a:p>
          <a:p>
            <a:r>
              <a:rPr lang="en-US" sz="3000" dirty="0">
                <a:latin typeface="Chalkboard" charset="0"/>
                <a:ea typeface="Chalkboard" charset="0"/>
                <a:cs typeface="Chalkboard" charset="0"/>
              </a:rPr>
              <a:t>CPU moves data between the main memory and local buffer of device controller</a:t>
            </a:r>
          </a:p>
          <a:p>
            <a:endParaRPr lang="en-US" sz="2800" dirty="0"/>
          </a:p>
          <a:p>
            <a:pPr lvl="1"/>
            <a:endParaRPr lang="en-US" sz="2400" dirty="0"/>
          </a:p>
        </p:txBody>
      </p:sp>
    </p:spTree>
    <p:extLst>
      <p:ext uri="{BB962C8B-B14F-4D97-AF65-F5344CB8AC3E}">
        <p14:creationId xmlns:p14="http://schemas.microsoft.com/office/powerpoint/2010/main" val="1618613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OS Structure</a:t>
            </a:r>
          </a:p>
        </p:txBody>
      </p:sp>
      <p:sp>
        <p:nvSpPr>
          <p:cNvPr id="3" name="Content Placeholder 2"/>
          <p:cNvSpPr>
            <a:spLocks noGrp="1"/>
          </p:cNvSpPr>
          <p:nvPr>
            <p:ph idx="1"/>
          </p:nvPr>
        </p:nvSpPr>
        <p:spPr>
          <a:xfrm>
            <a:off x="838199" y="1263316"/>
            <a:ext cx="10495547" cy="5293895"/>
          </a:xfrm>
        </p:spPr>
        <p:txBody>
          <a:bodyPr>
            <a:normAutofit/>
          </a:bodyPr>
          <a:lstStyle/>
          <a:p>
            <a:r>
              <a:rPr lang="en-US" sz="3000" dirty="0">
                <a:latin typeface="Chalkboard" charset="0"/>
                <a:ea typeface="Chalkboard" charset="0"/>
                <a:cs typeface="Chalkboard" charset="0"/>
              </a:rPr>
              <a:t>Multiprogramming</a:t>
            </a:r>
          </a:p>
          <a:p>
            <a:pPr lvl="1"/>
            <a:r>
              <a:rPr lang="en-US" dirty="0">
                <a:latin typeface="Chalkboard" charset="0"/>
                <a:ea typeface="Chalkboard" charset="0"/>
                <a:cs typeface="Chalkboard" charset="0"/>
              </a:rPr>
              <a:t>Observation: a single program cannot keep either the CPU or the I/O devices busy at all times</a:t>
            </a:r>
          </a:p>
          <a:p>
            <a:pPr lvl="1"/>
            <a:r>
              <a:rPr lang="en-US" dirty="0">
                <a:latin typeface="Chalkboard" charset="0"/>
                <a:ea typeface="Chalkboard" charset="0"/>
                <a:cs typeface="Chalkboard" charset="0"/>
              </a:rPr>
              <a:t>In a multiprogramming system, OS keeps several jobs in memory simultaneously.  When a job has to wait for I/O operation, the CPU switches to and run another job</a:t>
            </a:r>
          </a:p>
          <a:p>
            <a:pPr lvl="1"/>
            <a:r>
              <a:rPr lang="en-US" dirty="0">
                <a:latin typeface="Chalkboard" charset="0"/>
                <a:ea typeface="Chalkboard" charset="0"/>
                <a:cs typeface="Chalkboard" charset="0"/>
              </a:rPr>
              <a:t>Increase CPU utilization</a:t>
            </a:r>
          </a:p>
          <a:p>
            <a:r>
              <a:rPr lang="en-US" sz="3000" dirty="0">
                <a:latin typeface="Chalkboard" charset="0"/>
                <a:ea typeface="Chalkboard" charset="0"/>
                <a:cs typeface="Chalkboard" charset="0"/>
              </a:rPr>
              <a:t>Involve </a:t>
            </a:r>
            <a:r>
              <a:rPr lang="en-US" sz="3000" dirty="0" smtClean="0">
                <a:latin typeface="Chalkboard" charset="0"/>
                <a:ea typeface="Chalkboard" charset="0"/>
                <a:cs typeface="Chalkboard" charset="0"/>
              </a:rPr>
              <a:t>CPU </a:t>
            </a:r>
            <a:r>
              <a:rPr lang="en-US" sz="3000" dirty="0">
                <a:latin typeface="Chalkboard" charset="0"/>
                <a:ea typeface="Chalkboard" charset="0"/>
                <a:cs typeface="Chalkboard" charset="0"/>
              </a:rPr>
              <a:t>scheduling, memory management, </a:t>
            </a:r>
            <a:r>
              <a:rPr lang="en-US" sz="3000" i="1" dirty="0">
                <a:latin typeface="Chalkboard" charset="0"/>
                <a:ea typeface="Chalkboard" charset="0"/>
                <a:cs typeface="Chalkboard" charset="0"/>
              </a:rPr>
              <a:t>etc. </a:t>
            </a:r>
          </a:p>
          <a:p>
            <a:pPr lvl="1"/>
            <a:endParaRPr lang="en-US" sz="2400" dirty="0"/>
          </a:p>
        </p:txBody>
      </p:sp>
    </p:spTree>
    <p:extLst>
      <p:ext uri="{BB962C8B-B14F-4D97-AF65-F5344CB8AC3E}">
        <p14:creationId xmlns:p14="http://schemas.microsoft.com/office/powerpoint/2010/main" val="17261163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OS </a:t>
            </a:r>
            <a:r>
              <a:rPr lang="en-US" dirty="0" smtClean="0">
                <a:latin typeface="Chalkboard" charset="0"/>
                <a:ea typeface="Chalkboard" charset="0"/>
                <a:cs typeface="Chalkboard" charset="0"/>
              </a:rPr>
              <a:t>Structure</a:t>
            </a:r>
            <a:endParaRPr lang="en-US" dirty="0">
              <a:latin typeface="Chalkboard" charset="0"/>
              <a:ea typeface="Chalkboard" charset="0"/>
              <a:cs typeface="Chalkboard" charset="0"/>
            </a:endParaRPr>
          </a:p>
        </p:txBody>
      </p:sp>
      <p:sp>
        <p:nvSpPr>
          <p:cNvPr id="3" name="Content Placeholder 2"/>
          <p:cNvSpPr>
            <a:spLocks noGrp="1"/>
          </p:cNvSpPr>
          <p:nvPr>
            <p:ph idx="1"/>
          </p:nvPr>
        </p:nvSpPr>
        <p:spPr>
          <a:xfrm>
            <a:off x="838199" y="1263316"/>
            <a:ext cx="10614661" cy="5245768"/>
          </a:xfrm>
        </p:spPr>
        <p:txBody>
          <a:bodyPr>
            <a:normAutofit/>
          </a:bodyPr>
          <a:lstStyle/>
          <a:p>
            <a:r>
              <a:rPr lang="en-US" sz="3000" dirty="0">
                <a:latin typeface="Chalkboard" charset="0"/>
                <a:ea typeface="Chalkboard" charset="0"/>
                <a:cs typeface="Chalkboard" charset="0"/>
              </a:rPr>
              <a:t>Dual-Mode of OS</a:t>
            </a:r>
            <a:endParaRPr lang="en-US" sz="3000" dirty="0">
              <a:solidFill>
                <a:srgbClr val="FF0000"/>
              </a:solidFill>
              <a:latin typeface="Chalkboard" charset="0"/>
              <a:ea typeface="Chalkboard" charset="0"/>
              <a:cs typeface="Chalkboard" charset="0"/>
            </a:endParaRPr>
          </a:p>
          <a:p>
            <a:pPr lvl="1"/>
            <a:r>
              <a:rPr lang="en-US" sz="2600" dirty="0">
                <a:latin typeface="Chalkboard" charset="0"/>
                <a:ea typeface="Chalkboard" charset="0"/>
                <a:cs typeface="Chalkboard" charset="0"/>
              </a:rPr>
              <a:t>Goal: distinguish between the execution of OS code and user code</a:t>
            </a:r>
          </a:p>
          <a:p>
            <a:pPr lvl="1"/>
            <a:r>
              <a:rPr lang="en-US" sz="2600" dirty="0">
                <a:latin typeface="Chalkboard" charset="0"/>
                <a:ea typeface="Chalkboard" charset="0"/>
                <a:cs typeface="Chalkboard" charset="0"/>
              </a:rPr>
              <a:t>Two modes: user mode and kernel mode</a:t>
            </a:r>
          </a:p>
          <a:p>
            <a:pPr lvl="1"/>
            <a:r>
              <a:rPr lang="en-US" sz="2600" dirty="0">
                <a:latin typeface="Chalkboard" charset="0"/>
                <a:ea typeface="Chalkboard" charset="0"/>
                <a:cs typeface="Chalkboard" charset="0"/>
              </a:rPr>
              <a:t>Mode bit is used to indicate the current mode</a:t>
            </a:r>
          </a:p>
          <a:p>
            <a:pPr lvl="1"/>
            <a:r>
              <a:rPr lang="en-US" sz="2600" dirty="0">
                <a:latin typeface="Chalkboard" charset="0"/>
                <a:ea typeface="Chalkboard" charset="0"/>
                <a:cs typeface="Chalkboard" charset="0"/>
              </a:rPr>
              <a:t>Dual-mode protects OS from errant users</a:t>
            </a:r>
          </a:p>
          <a:p>
            <a:pPr lvl="2"/>
            <a:r>
              <a:rPr lang="en-US" dirty="0">
                <a:latin typeface="Chalkboard" charset="0"/>
                <a:ea typeface="Chalkboard" charset="0"/>
                <a:cs typeface="Chalkboard" charset="0"/>
              </a:rPr>
              <a:t>Some machine instructions are designated as privileged instructions, which are only allowed to be executed in kernel mode</a:t>
            </a:r>
          </a:p>
          <a:p>
            <a:pPr lvl="1"/>
            <a:r>
              <a:rPr lang="en-US" sz="2600" dirty="0" smtClean="0">
                <a:latin typeface="Chalkboard" charset="0"/>
                <a:ea typeface="Chalkboard" charset="0"/>
                <a:cs typeface="Chalkboard" charset="0"/>
              </a:rPr>
              <a:t>When </a:t>
            </a:r>
            <a:r>
              <a:rPr lang="en-US" sz="2600" dirty="0">
                <a:latin typeface="Chalkboard" charset="0"/>
                <a:ea typeface="Chalkboard" charset="0"/>
                <a:cs typeface="Chalkboard" charset="0"/>
              </a:rPr>
              <a:t>a system call is invoked, the mode changes to kernel mode; when it is finished, the mode returns to user mode</a:t>
            </a:r>
          </a:p>
          <a:p>
            <a:endParaRPr lang="en-US" dirty="0"/>
          </a:p>
          <a:p>
            <a:endParaRPr lang="en-US" sz="2800" dirty="0"/>
          </a:p>
          <a:p>
            <a:pPr lvl="1"/>
            <a:endParaRPr lang="en-US" sz="2400" dirty="0"/>
          </a:p>
        </p:txBody>
      </p:sp>
    </p:spTree>
    <p:extLst>
      <p:ext uri="{BB962C8B-B14F-4D97-AF65-F5344CB8AC3E}">
        <p14:creationId xmlns:p14="http://schemas.microsoft.com/office/powerpoint/2010/main" val="42404738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OS </a:t>
            </a:r>
            <a:r>
              <a:rPr lang="en-US" dirty="0" smtClean="0">
                <a:latin typeface="Chalkboard" charset="0"/>
                <a:ea typeface="Chalkboard" charset="0"/>
                <a:cs typeface="Chalkboard" charset="0"/>
              </a:rPr>
              <a:t>Structure</a:t>
            </a:r>
            <a:endParaRPr lang="en-US" dirty="0">
              <a:latin typeface="Chalkboard" charset="0"/>
              <a:ea typeface="Chalkboard" charset="0"/>
              <a:cs typeface="Chalkboard" charset="0"/>
            </a:endParaRPr>
          </a:p>
        </p:txBody>
      </p:sp>
      <p:sp>
        <p:nvSpPr>
          <p:cNvPr id="3" name="Content Placeholder 2"/>
          <p:cNvSpPr>
            <a:spLocks noGrp="1"/>
          </p:cNvSpPr>
          <p:nvPr>
            <p:ph idx="1"/>
          </p:nvPr>
        </p:nvSpPr>
        <p:spPr>
          <a:xfrm>
            <a:off x="838199" y="1263316"/>
            <a:ext cx="10614661" cy="5245768"/>
          </a:xfrm>
        </p:spPr>
        <p:txBody>
          <a:bodyPr>
            <a:normAutofit/>
          </a:bodyPr>
          <a:lstStyle/>
          <a:p>
            <a:r>
              <a:rPr lang="en-US" sz="2800" dirty="0">
                <a:latin typeface="Chalkboard" charset="0"/>
                <a:ea typeface="Chalkboard" charset="0"/>
                <a:cs typeface="Chalkboard" charset="0"/>
              </a:rPr>
              <a:t>Dual-Mode of OS</a:t>
            </a:r>
            <a:endParaRPr lang="en-US" sz="2800" dirty="0">
              <a:solidFill>
                <a:srgbClr val="FF0000"/>
              </a:solidFill>
              <a:latin typeface="Chalkboard" charset="0"/>
              <a:ea typeface="Chalkboard" charset="0"/>
              <a:cs typeface="Chalkboard" charset="0"/>
            </a:endParaRPr>
          </a:p>
          <a:p>
            <a:pPr lvl="1"/>
            <a:r>
              <a:rPr lang="en-US" sz="2600" dirty="0">
                <a:latin typeface="Chalkboard" charset="0"/>
                <a:ea typeface="Chalkboard" charset="0"/>
                <a:cs typeface="Chalkboard" charset="0"/>
              </a:rPr>
              <a:t>Goal: distinguish between the execution of OS code and user code</a:t>
            </a:r>
          </a:p>
          <a:p>
            <a:pPr lvl="1"/>
            <a:r>
              <a:rPr lang="en-US" sz="2600" dirty="0">
                <a:latin typeface="Chalkboard" charset="0"/>
                <a:ea typeface="Chalkboard" charset="0"/>
                <a:cs typeface="Chalkboard" charset="0"/>
              </a:rPr>
              <a:t>Two modes: user mode and kernel mode</a:t>
            </a:r>
          </a:p>
          <a:p>
            <a:pPr lvl="1"/>
            <a:r>
              <a:rPr lang="en-US" sz="2600" dirty="0" smtClean="0">
                <a:latin typeface="Chalkboard" charset="0"/>
                <a:ea typeface="Chalkboard" charset="0"/>
                <a:cs typeface="Chalkboard" charset="0"/>
              </a:rPr>
              <a:t>Dual-mode </a:t>
            </a:r>
            <a:r>
              <a:rPr lang="en-US" sz="2600" dirty="0">
                <a:latin typeface="Chalkboard" charset="0"/>
                <a:ea typeface="Chalkboard" charset="0"/>
                <a:cs typeface="Chalkboard" charset="0"/>
              </a:rPr>
              <a:t>protects OS from errant users</a:t>
            </a:r>
          </a:p>
          <a:p>
            <a:pPr lvl="1"/>
            <a:r>
              <a:rPr lang="en-US" sz="2600" dirty="0">
                <a:latin typeface="Chalkboard" charset="0"/>
                <a:ea typeface="Chalkboard" charset="0"/>
                <a:cs typeface="Chalkboard" charset="0"/>
              </a:rPr>
              <a:t>When a system call is invoked, the mode changes to kernel mode; when it is finished, the mode returns to user mode</a:t>
            </a:r>
          </a:p>
          <a:p>
            <a:endParaRPr lang="en-US" dirty="0"/>
          </a:p>
          <a:p>
            <a:endParaRPr lang="en-US" sz="2800" dirty="0"/>
          </a:p>
          <a:p>
            <a:pPr lvl="1"/>
            <a:endParaRPr lang="en-US" sz="2400" dirty="0"/>
          </a:p>
        </p:txBody>
      </p:sp>
      <p:pic>
        <p:nvPicPr>
          <p:cNvPr id="4" name="Picture 3"/>
          <p:cNvPicPr>
            <a:picLocks noChangeAspect="1"/>
          </p:cNvPicPr>
          <p:nvPr/>
        </p:nvPicPr>
        <p:blipFill rotWithShape="1">
          <a:blip r:embed="rId3"/>
          <a:srcRect t="3507" b="1808"/>
          <a:stretch/>
        </p:blipFill>
        <p:spPr>
          <a:xfrm>
            <a:off x="1749676" y="4151665"/>
            <a:ext cx="8496293" cy="2651775"/>
          </a:xfrm>
          <a:prstGeom prst="rect">
            <a:avLst/>
          </a:prstGeom>
        </p:spPr>
      </p:pic>
    </p:spTree>
    <p:extLst>
      <p:ext uri="{BB962C8B-B14F-4D97-AF65-F5344CB8AC3E}">
        <p14:creationId xmlns:p14="http://schemas.microsoft.com/office/powerpoint/2010/main" val="8496335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OS Services</a:t>
            </a:r>
          </a:p>
        </p:txBody>
      </p:sp>
      <p:sp>
        <p:nvSpPr>
          <p:cNvPr id="3" name="Content Placeholder 2"/>
          <p:cNvSpPr>
            <a:spLocks noGrp="1"/>
          </p:cNvSpPr>
          <p:nvPr>
            <p:ph idx="1"/>
          </p:nvPr>
        </p:nvSpPr>
        <p:spPr>
          <a:xfrm>
            <a:off x="838200" y="1263316"/>
            <a:ext cx="10515600" cy="5336775"/>
          </a:xfrm>
        </p:spPr>
        <p:txBody>
          <a:bodyPr>
            <a:normAutofit/>
          </a:bodyPr>
          <a:lstStyle/>
          <a:p>
            <a:r>
              <a:rPr lang="en-US" sz="3000" dirty="0" smtClean="0">
                <a:latin typeface="Chalkboard" charset="0"/>
                <a:ea typeface="Chalkboard" charset="0"/>
                <a:cs typeface="Chalkboard" charset="0"/>
              </a:rPr>
              <a:t>Services </a:t>
            </a:r>
            <a:r>
              <a:rPr lang="en-US" sz="3000" dirty="0">
                <a:latin typeface="Chalkboard" charset="0"/>
                <a:ea typeface="Chalkboard" charset="0"/>
                <a:cs typeface="Chalkboard" charset="0"/>
              </a:rPr>
              <a:t>for the user</a:t>
            </a:r>
          </a:p>
          <a:p>
            <a:pPr lvl="1"/>
            <a:r>
              <a:rPr lang="en-US" sz="2600" dirty="0">
                <a:latin typeface="Chalkboard" charset="0"/>
                <a:ea typeface="Chalkboard" charset="0"/>
                <a:cs typeface="Chalkboard" charset="0"/>
              </a:rPr>
              <a:t>User interface (UI)</a:t>
            </a:r>
          </a:p>
          <a:p>
            <a:pPr lvl="2"/>
            <a:r>
              <a:rPr lang="en-US" dirty="0">
                <a:latin typeface="Chalkboard" charset="0"/>
                <a:ea typeface="Chalkboard" charset="0"/>
                <a:cs typeface="Chalkboard" charset="0"/>
              </a:rPr>
              <a:t>Command-line interface: text commands and a method for entering them are used</a:t>
            </a:r>
          </a:p>
          <a:p>
            <a:pPr lvl="2"/>
            <a:r>
              <a:rPr lang="en-US" dirty="0">
                <a:latin typeface="Chalkboard" charset="0"/>
                <a:ea typeface="Chalkboard" charset="0"/>
                <a:cs typeface="Chalkboard" charset="0"/>
              </a:rPr>
              <a:t>Batch interface: commands and directives to control those commands are entered into files, and those files are executed</a:t>
            </a:r>
          </a:p>
          <a:p>
            <a:pPr lvl="2"/>
            <a:r>
              <a:rPr lang="en-US" dirty="0">
                <a:latin typeface="Chalkboard" charset="0"/>
                <a:ea typeface="Chalkboard" charset="0"/>
                <a:cs typeface="Chalkboard" charset="0"/>
              </a:rPr>
              <a:t>Graphical user interface (GUI): a window system with a pointing device to direct I/O, choose from menu, and make selections </a:t>
            </a:r>
          </a:p>
          <a:p>
            <a:pPr lvl="1"/>
            <a:r>
              <a:rPr lang="en-US" sz="2600" dirty="0">
                <a:latin typeface="Chalkboard" charset="0"/>
                <a:ea typeface="Chalkboard" charset="0"/>
                <a:cs typeface="Chalkboard" charset="0"/>
              </a:rPr>
              <a:t>Program execution: load a program into memory, run the program, and end its </a:t>
            </a:r>
            <a:r>
              <a:rPr lang="en-US" sz="2600" dirty="0" smtClean="0">
                <a:latin typeface="Chalkboard" charset="0"/>
                <a:ea typeface="Chalkboard" charset="0"/>
                <a:cs typeface="Chalkboard" charset="0"/>
              </a:rPr>
              <a:t>execution</a:t>
            </a:r>
            <a:endParaRPr lang="en-US" sz="2600" dirty="0">
              <a:latin typeface="Chalkboard" charset="0"/>
              <a:ea typeface="Chalkboard" charset="0"/>
              <a:cs typeface="Chalkboard" charset="0"/>
            </a:endParaRPr>
          </a:p>
        </p:txBody>
      </p:sp>
    </p:spTree>
    <p:extLst>
      <p:ext uri="{BB962C8B-B14F-4D97-AF65-F5344CB8AC3E}">
        <p14:creationId xmlns:p14="http://schemas.microsoft.com/office/powerpoint/2010/main" val="581339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OS Services</a:t>
            </a:r>
          </a:p>
        </p:txBody>
      </p:sp>
      <p:sp>
        <p:nvSpPr>
          <p:cNvPr id="3" name="Content Placeholder 2"/>
          <p:cNvSpPr>
            <a:spLocks noGrp="1"/>
          </p:cNvSpPr>
          <p:nvPr>
            <p:ph idx="1"/>
          </p:nvPr>
        </p:nvSpPr>
        <p:spPr>
          <a:xfrm>
            <a:off x="838200" y="1263316"/>
            <a:ext cx="10515600" cy="5336775"/>
          </a:xfrm>
        </p:spPr>
        <p:txBody>
          <a:bodyPr>
            <a:normAutofit/>
          </a:bodyPr>
          <a:lstStyle/>
          <a:p>
            <a:pPr lvl="1"/>
            <a:r>
              <a:rPr lang="en-US" sz="2600" dirty="0">
                <a:latin typeface="Chalkboard" charset="0"/>
                <a:ea typeface="Chalkboard" charset="0"/>
                <a:cs typeface="Chalkboard" charset="0"/>
              </a:rPr>
              <a:t>File-system manipulation: read and write files and directories, create and delete them, search them, list file information, </a:t>
            </a:r>
            <a:r>
              <a:rPr lang="en-US" sz="2600" i="1" dirty="0">
                <a:latin typeface="Chalkboard" charset="0"/>
                <a:ea typeface="Chalkboard" charset="0"/>
                <a:cs typeface="Chalkboard" charset="0"/>
              </a:rPr>
              <a:t>etc. </a:t>
            </a:r>
          </a:p>
          <a:p>
            <a:pPr lvl="1"/>
            <a:r>
              <a:rPr lang="en-US" sz="2600" dirty="0">
                <a:latin typeface="Chalkboard" charset="0"/>
                <a:ea typeface="Chalkboard" charset="0"/>
                <a:cs typeface="Chalkboard" charset="0"/>
              </a:rPr>
              <a:t>Communications: processes exchange information with each other</a:t>
            </a:r>
          </a:p>
          <a:p>
            <a:r>
              <a:rPr lang="en-US" sz="3000" dirty="0" smtClean="0">
                <a:latin typeface="Chalkboard" charset="0"/>
                <a:ea typeface="Chalkboard" charset="0"/>
                <a:cs typeface="Chalkboard" charset="0"/>
              </a:rPr>
              <a:t>Services </a:t>
            </a:r>
            <a:r>
              <a:rPr lang="en-US" sz="3000" dirty="0">
                <a:latin typeface="Chalkboard" charset="0"/>
                <a:ea typeface="Chalkboard" charset="0"/>
                <a:cs typeface="Chalkboard" charset="0"/>
              </a:rPr>
              <a:t>for ensuring efficiency of the system</a:t>
            </a:r>
          </a:p>
          <a:p>
            <a:pPr lvl="1"/>
            <a:r>
              <a:rPr lang="en-US" sz="2600" dirty="0">
                <a:latin typeface="Chalkboard" charset="0"/>
                <a:ea typeface="Chalkboard" charset="0"/>
                <a:cs typeface="Chalkboard" charset="0"/>
              </a:rPr>
              <a:t>Resource allocation: allocate resources to jobs running at the same time</a:t>
            </a:r>
          </a:p>
          <a:p>
            <a:pPr lvl="1"/>
            <a:r>
              <a:rPr lang="en-US" sz="2600" dirty="0">
                <a:latin typeface="Chalkboard" charset="0"/>
                <a:ea typeface="Chalkboard" charset="0"/>
                <a:cs typeface="Chalkboard" charset="0"/>
              </a:rPr>
              <a:t>Accounting: track usage statistics</a:t>
            </a:r>
          </a:p>
          <a:p>
            <a:pPr lvl="1"/>
            <a:r>
              <a:rPr lang="en-US" sz="2600" dirty="0">
                <a:latin typeface="Chalkboard" charset="0"/>
                <a:ea typeface="Chalkboard" charset="0"/>
                <a:cs typeface="Chalkboard" charset="0"/>
              </a:rPr>
              <a:t>Protection and security</a:t>
            </a:r>
          </a:p>
        </p:txBody>
      </p:sp>
    </p:spTree>
    <p:extLst>
      <p:ext uri="{BB962C8B-B14F-4D97-AF65-F5344CB8AC3E}">
        <p14:creationId xmlns:p14="http://schemas.microsoft.com/office/powerpoint/2010/main" val="714178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System Calls</a:t>
            </a:r>
          </a:p>
        </p:txBody>
      </p:sp>
      <p:sp>
        <p:nvSpPr>
          <p:cNvPr id="3" name="Content Placeholder 2"/>
          <p:cNvSpPr>
            <a:spLocks noGrp="1"/>
          </p:cNvSpPr>
          <p:nvPr>
            <p:ph idx="1"/>
          </p:nvPr>
        </p:nvSpPr>
        <p:spPr>
          <a:xfrm>
            <a:off x="838200" y="1263316"/>
            <a:ext cx="10511790" cy="5594684"/>
          </a:xfrm>
        </p:spPr>
        <p:txBody>
          <a:bodyPr>
            <a:normAutofit/>
          </a:bodyPr>
          <a:lstStyle/>
          <a:p>
            <a:r>
              <a:rPr lang="en-US" sz="2800" dirty="0">
                <a:latin typeface="Chalkboard" charset="0"/>
                <a:ea typeface="Chalkboard" charset="0"/>
                <a:cs typeface="Chalkboard" charset="0"/>
              </a:rPr>
              <a:t>System calls provide an interface to the services of OS</a:t>
            </a:r>
          </a:p>
          <a:p>
            <a:pPr lvl="1"/>
            <a:r>
              <a:rPr lang="en-US" sz="2400" dirty="0">
                <a:latin typeface="Chalkboard" charset="0"/>
                <a:ea typeface="Chalkboard" charset="0"/>
                <a:cs typeface="Chalkboard" charset="0"/>
              </a:rPr>
              <a:t>Example: write a program to read data from one file and copy them to another file</a:t>
            </a:r>
          </a:p>
          <a:p>
            <a:pPr lvl="2"/>
            <a:r>
              <a:rPr lang="en-US" sz="2200" dirty="0">
                <a:latin typeface="Chalkboard" charset="0"/>
                <a:ea typeface="Chalkboard" charset="0"/>
                <a:cs typeface="Chalkboard" charset="0"/>
              </a:rPr>
              <a:t>Obtain the names of the input file and output file</a:t>
            </a:r>
          </a:p>
          <a:p>
            <a:pPr lvl="3"/>
            <a:r>
              <a:rPr lang="en-US" dirty="0">
                <a:latin typeface="Chalkboard" charset="0"/>
                <a:ea typeface="Chalkboard" charset="0"/>
                <a:cs typeface="Chalkboard" charset="0"/>
              </a:rPr>
              <a:t>Write a prompting </a:t>
            </a:r>
            <a:r>
              <a:rPr lang="en-US" dirty="0" smtClean="0">
                <a:latin typeface="Chalkboard" charset="0"/>
                <a:ea typeface="Chalkboard" charset="0"/>
                <a:cs typeface="Chalkboard" charset="0"/>
              </a:rPr>
              <a:t>message on the screen and then read from the keyboard</a:t>
            </a:r>
            <a:endParaRPr lang="en-US" dirty="0">
              <a:latin typeface="Chalkboard" charset="0"/>
              <a:ea typeface="Chalkboard" charset="0"/>
              <a:cs typeface="Chalkboard" charset="0"/>
            </a:endParaRPr>
          </a:p>
          <a:p>
            <a:pPr lvl="2"/>
            <a:r>
              <a:rPr lang="en-US" sz="2200" dirty="0">
                <a:latin typeface="Chalkboard" charset="0"/>
                <a:ea typeface="Chalkboard" charset="0"/>
                <a:cs typeface="Chalkboard" charset="0"/>
              </a:rPr>
              <a:t>Open the input file and create the output file</a:t>
            </a:r>
          </a:p>
          <a:p>
            <a:pPr lvl="3"/>
            <a:r>
              <a:rPr lang="en-US" dirty="0">
                <a:latin typeface="Chalkboard" charset="0"/>
                <a:ea typeface="Chalkboard" charset="0"/>
                <a:cs typeface="Chalkboard" charset="0"/>
              </a:rPr>
              <a:t>Additional system calls to handle error conditions. E.g., the input file does not exist, the output file already exists, </a:t>
            </a:r>
            <a:r>
              <a:rPr lang="en-US" i="1" dirty="0">
                <a:latin typeface="Chalkboard" charset="0"/>
                <a:ea typeface="Chalkboard" charset="0"/>
                <a:cs typeface="Chalkboard" charset="0"/>
              </a:rPr>
              <a:t>etc. </a:t>
            </a:r>
          </a:p>
          <a:p>
            <a:pPr lvl="2"/>
            <a:r>
              <a:rPr lang="en-US" sz="2200" dirty="0">
                <a:latin typeface="Chalkboard" charset="0"/>
                <a:ea typeface="Chalkboard" charset="0"/>
                <a:cs typeface="Chalkboard" charset="0"/>
              </a:rPr>
              <a:t>Read data from the input file and writes to the output file</a:t>
            </a:r>
          </a:p>
          <a:p>
            <a:pPr lvl="3"/>
            <a:r>
              <a:rPr lang="en-US" dirty="0">
                <a:latin typeface="Chalkboard" charset="0"/>
                <a:ea typeface="Chalkboard" charset="0"/>
                <a:cs typeface="Chalkboard" charset="0"/>
              </a:rPr>
              <a:t>Additional system calls to handle error conditions. E.g., hardware failure in read, no enough space to write data, </a:t>
            </a:r>
            <a:r>
              <a:rPr lang="en-US" i="1" dirty="0">
                <a:latin typeface="Chalkboard" charset="0"/>
                <a:ea typeface="Chalkboard" charset="0"/>
                <a:cs typeface="Chalkboard" charset="0"/>
              </a:rPr>
              <a:t>etc. </a:t>
            </a:r>
          </a:p>
          <a:p>
            <a:pPr lvl="2"/>
            <a:r>
              <a:rPr lang="en-US" sz="2200" dirty="0">
                <a:latin typeface="Chalkboard" charset="0"/>
                <a:ea typeface="Chalkboard" charset="0"/>
                <a:cs typeface="Chalkboard" charset="0"/>
              </a:rPr>
              <a:t>Close both files, write a message to console, and terminate normally</a:t>
            </a:r>
          </a:p>
        </p:txBody>
      </p:sp>
    </p:spTree>
    <p:extLst>
      <p:ext uri="{BB962C8B-B14F-4D97-AF65-F5344CB8AC3E}">
        <p14:creationId xmlns:p14="http://schemas.microsoft.com/office/powerpoint/2010/main" val="4025802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System Calls</a:t>
            </a:r>
          </a:p>
        </p:txBody>
      </p:sp>
      <p:sp>
        <p:nvSpPr>
          <p:cNvPr id="3" name="Content Placeholder 2"/>
          <p:cNvSpPr>
            <a:spLocks noGrp="1"/>
          </p:cNvSpPr>
          <p:nvPr>
            <p:ph idx="1"/>
          </p:nvPr>
        </p:nvSpPr>
        <p:spPr>
          <a:xfrm>
            <a:off x="838200" y="1263316"/>
            <a:ext cx="10511790" cy="5594684"/>
          </a:xfrm>
        </p:spPr>
        <p:txBody>
          <a:bodyPr>
            <a:normAutofit/>
          </a:bodyPr>
          <a:lstStyle/>
          <a:p>
            <a:r>
              <a:rPr lang="en-US" sz="3000" dirty="0">
                <a:latin typeface="Chalkboard" charset="0"/>
                <a:ea typeface="Chalkboard" charset="0"/>
                <a:cs typeface="Chalkboard" charset="0"/>
              </a:rPr>
              <a:t>Most of time use API rather than direct system calls</a:t>
            </a:r>
          </a:p>
          <a:p>
            <a:pPr lvl="1"/>
            <a:r>
              <a:rPr lang="en-US" sz="2600" dirty="0">
                <a:latin typeface="Chalkboard" charset="0"/>
                <a:ea typeface="Chalkboard" charset="0"/>
                <a:cs typeface="Chalkboard" charset="0"/>
              </a:rPr>
              <a:t>System calls are often more detailed and difficult to work with than the API available to an application programmer</a:t>
            </a:r>
          </a:p>
          <a:p>
            <a:r>
              <a:rPr lang="en-US" sz="3000" dirty="0">
                <a:latin typeface="Chalkboard" charset="0"/>
                <a:ea typeface="Chalkboard" charset="0"/>
                <a:cs typeface="Chalkboard" charset="0"/>
              </a:rPr>
              <a:t>Three most common APIs </a:t>
            </a:r>
          </a:p>
          <a:p>
            <a:pPr lvl="1"/>
            <a:r>
              <a:rPr lang="en-US" sz="2600" dirty="0">
                <a:latin typeface="Chalkboard" charset="0"/>
                <a:ea typeface="Chalkboard" charset="0"/>
                <a:cs typeface="Chalkboard" charset="0"/>
              </a:rPr>
              <a:t>Win32 API for Windows</a:t>
            </a:r>
          </a:p>
          <a:p>
            <a:pPr lvl="1"/>
            <a:r>
              <a:rPr lang="en-US" sz="2600" dirty="0">
                <a:latin typeface="Chalkboard" charset="0"/>
                <a:ea typeface="Chalkboard" charset="0"/>
                <a:cs typeface="Chalkboard" charset="0"/>
              </a:rPr>
              <a:t>POSIX API for POSIX-based systems (e.g., UNIX, Linux, and Mac OS X)</a:t>
            </a:r>
          </a:p>
          <a:p>
            <a:pPr lvl="1"/>
            <a:r>
              <a:rPr lang="en-US" sz="2600" dirty="0">
                <a:latin typeface="Chalkboard" charset="0"/>
                <a:ea typeface="Chalkboard" charset="0"/>
                <a:cs typeface="Chalkboard" charset="0"/>
              </a:rPr>
              <a:t>Java API for Java virtual machine</a:t>
            </a:r>
          </a:p>
        </p:txBody>
      </p:sp>
    </p:spTree>
    <p:extLst>
      <p:ext uri="{BB962C8B-B14F-4D97-AF65-F5344CB8AC3E}">
        <p14:creationId xmlns:p14="http://schemas.microsoft.com/office/powerpoint/2010/main" val="3552696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System Calls</a:t>
            </a:r>
          </a:p>
        </p:txBody>
      </p:sp>
      <p:sp>
        <p:nvSpPr>
          <p:cNvPr id="3" name="Content Placeholder 2"/>
          <p:cNvSpPr>
            <a:spLocks noGrp="1"/>
          </p:cNvSpPr>
          <p:nvPr>
            <p:ph idx="1"/>
          </p:nvPr>
        </p:nvSpPr>
        <p:spPr>
          <a:xfrm>
            <a:off x="838199" y="1263316"/>
            <a:ext cx="10614661" cy="5289884"/>
          </a:xfrm>
        </p:spPr>
        <p:txBody>
          <a:bodyPr>
            <a:normAutofit/>
          </a:bodyPr>
          <a:lstStyle/>
          <a:p>
            <a:r>
              <a:rPr lang="en-US" sz="3000" dirty="0">
                <a:latin typeface="Chalkboard" charset="0"/>
                <a:ea typeface="Chalkboard" charset="0"/>
                <a:cs typeface="Chalkboard" charset="0"/>
              </a:rPr>
              <a:t>Process control</a:t>
            </a:r>
          </a:p>
          <a:p>
            <a:pPr lvl="1"/>
            <a:r>
              <a:rPr lang="en-US" sz="2600" dirty="0">
                <a:latin typeface="Chalkboard" charset="0"/>
                <a:ea typeface="Chalkboard" charset="0"/>
                <a:cs typeface="Chalkboard" charset="0"/>
              </a:rPr>
              <a:t>Create and terminate process, load and execute a program, end and abort, lock shared data, </a:t>
            </a:r>
            <a:r>
              <a:rPr lang="en-US" sz="2600" i="1" dirty="0">
                <a:latin typeface="Chalkboard" charset="0"/>
                <a:ea typeface="Chalkboard" charset="0"/>
                <a:cs typeface="Chalkboard" charset="0"/>
              </a:rPr>
              <a:t>etc. </a:t>
            </a:r>
          </a:p>
          <a:p>
            <a:pPr lvl="1"/>
            <a:r>
              <a:rPr lang="en-US" sz="2600" dirty="0">
                <a:latin typeface="Chalkboard" charset="0"/>
                <a:ea typeface="Chalkboard" charset="0"/>
                <a:cs typeface="Chalkboard" charset="0"/>
              </a:rPr>
              <a:t>E.g., fork(), exit(), wait()</a:t>
            </a:r>
          </a:p>
          <a:p>
            <a:r>
              <a:rPr lang="en-US" sz="3000" dirty="0">
                <a:latin typeface="Chalkboard" charset="0"/>
                <a:ea typeface="Chalkboard" charset="0"/>
                <a:cs typeface="Chalkboard" charset="0"/>
              </a:rPr>
              <a:t>File management</a:t>
            </a:r>
          </a:p>
          <a:p>
            <a:pPr lvl="1"/>
            <a:r>
              <a:rPr lang="en-US" sz="2600" dirty="0">
                <a:latin typeface="Chalkboard" charset="0"/>
                <a:ea typeface="Chalkboard" charset="0"/>
                <a:cs typeface="Chalkboard" charset="0"/>
              </a:rPr>
              <a:t>Create and delete files and directories, open and close files, read from and write to files, determine and reset file attributes, </a:t>
            </a:r>
            <a:r>
              <a:rPr lang="en-US" sz="2600" i="1" dirty="0">
                <a:latin typeface="Chalkboard" charset="0"/>
                <a:ea typeface="Chalkboard" charset="0"/>
                <a:cs typeface="Chalkboard" charset="0"/>
              </a:rPr>
              <a:t>etc. </a:t>
            </a:r>
          </a:p>
          <a:p>
            <a:pPr lvl="1"/>
            <a:r>
              <a:rPr lang="en-US" sz="2600" dirty="0">
                <a:latin typeface="Chalkboard" charset="0"/>
                <a:ea typeface="Chalkboard" charset="0"/>
                <a:cs typeface="Chalkboard" charset="0"/>
              </a:rPr>
              <a:t>E.g., read(), write(), open(), close()</a:t>
            </a:r>
          </a:p>
          <a:p>
            <a:endParaRPr lang="en-US" dirty="0"/>
          </a:p>
          <a:p>
            <a:pPr lvl="2">
              <a:lnSpc>
                <a:spcPct val="100000"/>
              </a:lnSpc>
            </a:pPr>
            <a:endParaRPr lang="en-US" dirty="0"/>
          </a:p>
        </p:txBody>
      </p:sp>
    </p:spTree>
    <p:extLst>
      <p:ext uri="{BB962C8B-B14F-4D97-AF65-F5344CB8AC3E}">
        <p14:creationId xmlns:p14="http://schemas.microsoft.com/office/powerpoint/2010/main" val="3729275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Outline</a:t>
            </a:r>
          </a:p>
        </p:txBody>
      </p:sp>
      <p:sp>
        <p:nvSpPr>
          <p:cNvPr id="3" name="Content Placeholder 2"/>
          <p:cNvSpPr>
            <a:spLocks noGrp="1"/>
          </p:cNvSpPr>
          <p:nvPr>
            <p:ph idx="1"/>
          </p:nvPr>
        </p:nvSpPr>
        <p:spPr>
          <a:xfrm>
            <a:off x="838200" y="1263316"/>
            <a:ext cx="10515600" cy="5423923"/>
          </a:xfrm>
        </p:spPr>
        <p:txBody>
          <a:bodyPr>
            <a:normAutofit/>
          </a:bodyPr>
          <a:lstStyle/>
          <a:p>
            <a:r>
              <a:rPr lang="en-US" sz="3200" dirty="0">
                <a:latin typeface="Chalkboard" charset="0"/>
                <a:ea typeface="Chalkboard" charset="0"/>
                <a:cs typeface="Chalkboard" charset="0"/>
              </a:rPr>
              <a:t>What is OS</a:t>
            </a:r>
          </a:p>
          <a:p>
            <a:r>
              <a:rPr lang="en-US" dirty="0">
                <a:latin typeface="Chalkboard" charset="0"/>
                <a:ea typeface="Chalkboard" charset="0"/>
                <a:cs typeface="Chalkboard" charset="0"/>
              </a:rPr>
              <a:t>Computer System Organization</a:t>
            </a:r>
          </a:p>
          <a:p>
            <a:r>
              <a:rPr lang="en-US" dirty="0">
                <a:latin typeface="Chalkboard" charset="0"/>
                <a:ea typeface="Chalkboard" charset="0"/>
                <a:cs typeface="Chalkboard" charset="0"/>
              </a:rPr>
              <a:t>OS Structure </a:t>
            </a:r>
          </a:p>
          <a:p>
            <a:r>
              <a:rPr lang="en-US" dirty="0">
                <a:latin typeface="Chalkboard" charset="0"/>
                <a:ea typeface="Chalkboard" charset="0"/>
                <a:cs typeface="Chalkboard" charset="0"/>
              </a:rPr>
              <a:t>OS Operation and System Calls</a:t>
            </a:r>
          </a:p>
          <a:p>
            <a:pPr lvl="1"/>
            <a:r>
              <a:rPr lang="en-US" dirty="0">
                <a:latin typeface="Chalkboard" charset="0"/>
                <a:ea typeface="Chalkboard" charset="0"/>
                <a:cs typeface="Chalkboard" charset="0"/>
              </a:rPr>
              <a:t>Process Management</a:t>
            </a:r>
          </a:p>
          <a:p>
            <a:pPr lvl="1"/>
            <a:r>
              <a:rPr lang="en-US" dirty="0">
                <a:latin typeface="Chalkboard" charset="0"/>
                <a:ea typeface="Chalkboard" charset="0"/>
                <a:cs typeface="Chalkboard" charset="0"/>
              </a:rPr>
              <a:t>Memory Management</a:t>
            </a:r>
          </a:p>
          <a:p>
            <a:pPr lvl="1"/>
            <a:r>
              <a:rPr lang="en-US" dirty="0">
                <a:latin typeface="Chalkboard" charset="0"/>
                <a:ea typeface="Chalkboard" charset="0"/>
                <a:cs typeface="Chalkboard" charset="0"/>
              </a:rPr>
              <a:t>Storage Management</a:t>
            </a:r>
          </a:p>
        </p:txBody>
      </p:sp>
      <p:pic>
        <p:nvPicPr>
          <p:cNvPr id="1026" name="Picture 2" descr="http://www.blueironip.com/wp-content/uploads/2015/01/Product-Roadmap1.png"/>
          <p:cNvPicPr>
            <a:picLocks noChangeAspect="1" noChangeArrowheads="1"/>
          </p:cNvPicPr>
          <p:nvPr/>
        </p:nvPicPr>
        <p:blipFill rotWithShape="1">
          <a:blip r:embed="rId3">
            <a:extLst>
              <a:ext uri="{28A0092B-C50C-407E-A947-70E740481C1C}">
                <a14:useLocalDpi xmlns:a14="http://schemas.microsoft.com/office/drawing/2010/main" val="0"/>
              </a:ext>
            </a:extLst>
          </a:blip>
          <a:srcRect l="5233" t="8993" r="4729" b="10177"/>
          <a:stretch/>
        </p:blipFill>
        <p:spPr bwMode="auto">
          <a:xfrm>
            <a:off x="7628020" y="4788567"/>
            <a:ext cx="3725780" cy="1672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9001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System Calls</a:t>
            </a:r>
          </a:p>
        </p:txBody>
      </p:sp>
      <p:sp>
        <p:nvSpPr>
          <p:cNvPr id="3" name="Content Placeholder 2"/>
          <p:cNvSpPr>
            <a:spLocks noGrp="1"/>
          </p:cNvSpPr>
          <p:nvPr>
            <p:ph idx="1"/>
          </p:nvPr>
        </p:nvSpPr>
        <p:spPr>
          <a:xfrm>
            <a:off x="838199" y="1263316"/>
            <a:ext cx="10614661" cy="5289884"/>
          </a:xfrm>
        </p:spPr>
        <p:txBody>
          <a:bodyPr>
            <a:normAutofit/>
          </a:bodyPr>
          <a:lstStyle/>
          <a:p>
            <a:r>
              <a:rPr lang="en-US" sz="3000" dirty="0">
                <a:latin typeface="Chalkboard" charset="0"/>
                <a:ea typeface="Chalkboard" charset="0"/>
                <a:cs typeface="Chalkboard" charset="0"/>
              </a:rPr>
              <a:t>Device management</a:t>
            </a:r>
          </a:p>
          <a:p>
            <a:pPr lvl="1"/>
            <a:r>
              <a:rPr lang="en-US" sz="2600" dirty="0">
                <a:latin typeface="Chalkboard" charset="0"/>
                <a:ea typeface="Chalkboard" charset="0"/>
                <a:cs typeface="Chalkboard" charset="0"/>
              </a:rPr>
              <a:t>Request and release devices, read and write, determine and reset device attributes, </a:t>
            </a:r>
            <a:r>
              <a:rPr lang="en-US" sz="2600" i="1" dirty="0">
                <a:latin typeface="Chalkboard" charset="0"/>
                <a:ea typeface="Chalkboard" charset="0"/>
                <a:cs typeface="Chalkboard" charset="0"/>
              </a:rPr>
              <a:t>etc. </a:t>
            </a:r>
          </a:p>
          <a:p>
            <a:pPr lvl="1"/>
            <a:r>
              <a:rPr lang="en-US" sz="2600" dirty="0">
                <a:latin typeface="Chalkboard" charset="0"/>
                <a:ea typeface="Chalkboard" charset="0"/>
                <a:cs typeface="Chalkboard" charset="0"/>
              </a:rPr>
              <a:t>E.g., read (), write()</a:t>
            </a:r>
          </a:p>
          <a:p>
            <a:pPr lvl="1"/>
            <a:r>
              <a:rPr lang="en-US" sz="2600" dirty="0">
                <a:latin typeface="Chalkboard" charset="0"/>
                <a:ea typeface="Chalkboard" charset="0"/>
                <a:cs typeface="Chalkboard" charset="0"/>
              </a:rPr>
              <a:t>I/O devices and files are similar and many OS use the same set of system calls on both of them</a:t>
            </a:r>
          </a:p>
          <a:p>
            <a:r>
              <a:rPr lang="en-US" sz="3000" dirty="0">
                <a:latin typeface="Chalkboard" charset="0"/>
                <a:ea typeface="Chalkboard" charset="0"/>
                <a:cs typeface="Chalkboard" charset="0"/>
              </a:rPr>
              <a:t>Information maintenance</a:t>
            </a:r>
          </a:p>
          <a:p>
            <a:pPr lvl="1"/>
            <a:r>
              <a:rPr lang="en-US" sz="2600" dirty="0">
                <a:latin typeface="Chalkboard" charset="0"/>
                <a:ea typeface="Chalkboard" charset="0"/>
                <a:cs typeface="Chalkboard" charset="0"/>
              </a:rPr>
              <a:t>Transfer information between a user program and OS, like time and date, debugging information, process information, </a:t>
            </a:r>
            <a:r>
              <a:rPr lang="en-US" sz="2600" i="1" dirty="0">
                <a:latin typeface="Chalkboard" charset="0"/>
                <a:ea typeface="Chalkboard" charset="0"/>
                <a:cs typeface="Chalkboard" charset="0"/>
              </a:rPr>
              <a:t>etc.  </a:t>
            </a:r>
          </a:p>
          <a:p>
            <a:pPr lvl="1"/>
            <a:r>
              <a:rPr lang="en-US" sz="2600" dirty="0">
                <a:latin typeface="Chalkboard" charset="0"/>
                <a:ea typeface="Chalkboard" charset="0"/>
                <a:cs typeface="Chalkboard" charset="0"/>
              </a:rPr>
              <a:t>E.g., </a:t>
            </a:r>
            <a:r>
              <a:rPr lang="en-US" sz="2600" dirty="0" err="1">
                <a:latin typeface="Chalkboard" charset="0"/>
                <a:ea typeface="Chalkboard" charset="0"/>
                <a:cs typeface="Chalkboard" charset="0"/>
              </a:rPr>
              <a:t>getpid</a:t>
            </a:r>
            <a:r>
              <a:rPr lang="en-US" sz="2600" dirty="0">
                <a:latin typeface="Chalkboard" charset="0"/>
                <a:ea typeface="Chalkboard" charset="0"/>
                <a:cs typeface="Chalkboard" charset="0"/>
              </a:rPr>
              <a:t>(), time(), dump()</a:t>
            </a:r>
          </a:p>
          <a:p>
            <a:endParaRPr lang="en-US" dirty="0"/>
          </a:p>
          <a:p>
            <a:pPr lvl="2">
              <a:lnSpc>
                <a:spcPct val="100000"/>
              </a:lnSpc>
            </a:pPr>
            <a:endParaRPr lang="en-US" dirty="0"/>
          </a:p>
        </p:txBody>
      </p:sp>
    </p:spTree>
    <p:extLst>
      <p:ext uri="{BB962C8B-B14F-4D97-AF65-F5344CB8AC3E}">
        <p14:creationId xmlns:p14="http://schemas.microsoft.com/office/powerpoint/2010/main" val="286112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System Calls</a:t>
            </a:r>
          </a:p>
        </p:txBody>
      </p:sp>
      <p:sp>
        <p:nvSpPr>
          <p:cNvPr id="3" name="Content Placeholder 2"/>
          <p:cNvSpPr>
            <a:spLocks noGrp="1"/>
          </p:cNvSpPr>
          <p:nvPr>
            <p:ph idx="1"/>
          </p:nvPr>
        </p:nvSpPr>
        <p:spPr>
          <a:xfrm>
            <a:off x="838199" y="1263316"/>
            <a:ext cx="10614661" cy="5289884"/>
          </a:xfrm>
        </p:spPr>
        <p:txBody>
          <a:bodyPr>
            <a:normAutofit/>
          </a:bodyPr>
          <a:lstStyle/>
          <a:p>
            <a:r>
              <a:rPr lang="en-US" sz="3000" dirty="0">
                <a:latin typeface="Chalkboard" charset="0"/>
                <a:ea typeface="Chalkboard" charset="0"/>
                <a:cs typeface="Chalkboard" charset="0"/>
              </a:rPr>
              <a:t>Communication</a:t>
            </a:r>
          </a:p>
          <a:p>
            <a:pPr lvl="1"/>
            <a:r>
              <a:rPr lang="en-US" sz="2600" dirty="0">
                <a:latin typeface="Chalkboard" charset="0"/>
                <a:ea typeface="Chalkboard" charset="0"/>
                <a:cs typeface="Chalkboard" charset="0"/>
              </a:rPr>
              <a:t>Two models for Inter-Process Communications: message-passing model and shared-memory model </a:t>
            </a:r>
          </a:p>
          <a:p>
            <a:pPr lvl="1"/>
            <a:r>
              <a:rPr lang="en-US" sz="2600" dirty="0">
                <a:latin typeface="Chalkboard" charset="0"/>
                <a:ea typeface="Chalkboard" charset="0"/>
                <a:cs typeface="Chalkboard" charset="0"/>
              </a:rPr>
              <a:t>Create and terminate communication connections, read and write messages, create and access shared memory, </a:t>
            </a:r>
            <a:r>
              <a:rPr lang="en-US" sz="2600" i="1" dirty="0">
                <a:latin typeface="Chalkboard" charset="0"/>
                <a:ea typeface="Chalkboard" charset="0"/>
                <a:cs typeface="Chalkboard" charset="0"/>
              </a:rPr>
              <a:t>etc. </a:t>
            </a:r>
          </a:p>
          <a:p>
            <a:r>
              <a:rPr lang="en-US" sz="3000" dirty="0">
                <a:latin typeface="Chalkboard" charset="0"/>
                <a:ea typeface="Chalkboard" charset="0"/>
                <a:cs typeface="Chalkboard" charset="0"/>
              </a:rPr>
              <a:t>Protection</a:t>
            </a:r>
          </a:p>
          <a:p>
            <a:pPr lvl="1"/>
            <a:r>
              <a:rPr lang="en-US" sz="2600" dirty="0">
                <a:latin typeface="Chalkboard" charset="0"/>
                <a:ea typeface="Chalkboard" charset="0"/>
                <a:cs typeface="Chalkboard" charset="0"/>
              </a:rPr>
              <a:t>Access control to resources</a:t>
            </a:r>
          </a:p>
          <a:p>
            <a:endParaRPr lang="en-US" dirty="0"/>
          </a:p>
          <a:p>
            <a:pPr lvl="2">
              <a:lnSpc>
                <a:spcPct val="100000"/>
              </a:lnSpc>
            </a:pPr>
            <a:endParaRPr lang="en-US" dirty="0"/>
          </a:p>
        </p:txBody>
      </p:sp>
    </p:spTree>
    <p:extLst>
      <p:ext uri="{BB962C8B-B14F-4D97-AF65-F5344CB8AC3E}">
        <p14:creationId xmlns:p14="http://schemas.microsoft.com/office/powerpoint/2010/main" val="3494181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System Calls</a:t>
            </a:r>
          </a:p>
        </p:txBody>
      </p:sp>
      <p:sp>
        <p:nvSpPr>
          <p:cNvPr id="3" name="Content Placeholder 2"/>
          <p:cNvSpPr>
            <a:spLocks noGrp="1"/>
          </p:cNvSpPr>
          <p:nvPr>
            <p:ph idx="1"/>
          </p:nvPr>
        </p:nvSpPr>
        <p:spPr>
          <a:xfrm>
            <a:off x="838199" y="1263316"/>
            <a:ext cx="10614661" cy="5289884"/>
          </a:xfrm>
        </p:spPr>
        <p:txBody>
          <a:bodyPr>
            <a:normAutofit/>
          </a:bodyPr>
          <a:lstStyle/>
          <a:p>
            <a:r>
              <a:rPr lang="en-US" sz="3000" dirty="0">
                <a:latin typeface="Chalkboard" charset="0"/>
                <a:ea typeface="Chalkboard" charset="0"/>
                <a:cs typeface="Chalkboard" charset="0"/>
              </a:rPr>
              <a:t>Example: read()</a:t>
            </a:r>
          </a:p>
          <a:p>
            <a:endParaRPr lang="en-US" sz="600" dirty="0"/>
          </a:p>
          <a:p>
            <a:pPr marL="457200" lvl="1" indent="0">
              <a:buNone/>
            </a:pPr>
            <a:r>
              <a:rPr lang="en-US" sz="2000" dirty="0">
                <a:latin typeface="Courier New" panose="02070309020205020404" pitchFamily="49" charset="0"/>
                <a:cs typeface="Courier New" panose="02070309020205020404" pitchFamily="49" charset="0"/>
              </a:rPr>
              <a:t>  #include &lt;</a:t>
            </a:r>
            <a:r>
              <a:rPr lang="en-US" sz="2000" dirty="0" err="1">
                <a:latin typeface="Courier New" panose="02070309020205020404" pitchFamily="49" charset="0"/>
                <a:cs typeface="Courier New" panose="02070309020205020404" pitchFamily="49" charset="0"/>
              </a:rPr>
              <a:t>unistd.h</a:t>
            </a:r>
            <a:r>
              <a:rPr lang="en-US" sz="2000" dirty="0">
                <a:latin typeface="Courier New" panose="02070309020205020404" pitchFamily="49" charset="0"/>
                <a:cs typeface="Courier New" panose="02070309020205020404" pitchFamily="49" charset="0"/>
              </a:rPr>
              <a:t>&gt;</a:t>
            </a:r>
          </a:p>
          <a:p>
            <a:pPr marL="457200" lvl="1" indent="0">
              <a:buNone/>
            </a:pPr>
            <a:endParaRPr lang="en-US" sz="11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ssize_t</a:t>
            </a:r>
            <a:r>
              <a:rPr lang="en-US" sz="2000" dirty="0">
                <a:latin typeface="Courier New" panose="02070309020205020404" pitchFamily="49" charset="0"/>
                <a:cs typeface="Courier New" panose="02070309020205020404" pitchFamily="49" charset="0"/>
              </a:rPr>
              <a:t>   read(int </a:t>
            </a:r>
            <a:r>
              <a:rPr lang="en-US" sz="2000" dirty="0" err="1">
                <a:latin typeface="Courier New" panose="02070309020205020404" pitchFamily="49" charset="0"/>
                <a:cs typeface="Courier New" panose="02070309020205020404" pitchFamily="49" charset="0"/>
              </a:rPr>
              <a:t>fd</a:t>
            </a:r>
            <a:r>
              <a:rPr lang="en-US" sz="2000" dirty="0">
                <a:latin typeface="Courier New" panose="02070309020205020404" pitchFamily="49" charset="0"/>
                <a:cs typeface="Courier New" panose="02070309020205020404" pitchFamily="49" charset="0"/>
              </a:rPr>
              <a:t>, void *</a:t>
            </a:r>
            <a:r>
              <a:rPr lang="en-US" sz="2000" dirty="0" err="1">
                <a:latin typeface="Courier New" panose="02070309020205020404" pitchFamily="49" charset="0"/>
                <a:cs typeface="Courier New" panose="02070309020205020404" pitchFamily="49" charset="0"/>
              </a:rPr>
              <a:t>buf</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size_t</a:t>
            </a:r>
            <a:r>
              <a:rPr lang="en-US" sz="2000" dirty="0">
                <a:latin typeface="Courier New" panose="02070309020205020404" pitchFamily="49" charset="0"/>
                <a:cs typeface="Courier New" panose="02070309020205020404" pitchFamily="49" charset="0"/>
              </a:rPr>
              <a:t> count)</a:t>
            </a:r>
          </a:p>
          <a:p>
            <a:pPr lvl="1"/>
            <a:endParaRPr lang="en-US" dirty="0"/>
          </a:p>
          <a:p>
            <a:pPr lvl="1"/>
            <a:r>
              <a:rPr lang="en-US" sz="2600" dirty="0">
                <a:latin typeface="Chalkboard" charset="0"/>
                <a:ea typeface="Chalkboard" charset="0"/>
                <a:cs typeface="Chalkboard" charset="0"/>
              </a:rPr>
              <a:t>Read up to </a:t>
            </a:r>
            <a:r>
              <a:rPr lang="en-US" sz="2400" dirty="0">
                <a:latin typeface="Courier New" panose="02070309020205020404" pitchFamily="49" charset="0"/>
                <a:cs typeface="Courier New" panose="02070309020205020404" pitchFamily="49" charset="0"/>
              </a:rPr>
              <a:t>count</a:t>
            </a:r>
            <a:r>
              <a:rPr lang="en-US" sz="2400" dirty="0">
                <a:latin typeface="Chalkboard" charset="0"/>
                <a:ea typeface="Chalkboard" charset="0"/>
                <a:cs typeface="Chalkboard" charset="0"/>
              </a:rPr>
              <a:t> </a:t>
            </a:r>
            <a:r>
              <a:rPr lang="en-US" sz="2600" dirty="0">
                <a:latin typeface="Chalkboard" charset="0"/>
                <a:ea typeface="Chalkboard" charset="0"/>
                <a:cs typeface="Chalkboard" charset="0"/>
              </a:rPr>
              <a:t>bytes from the file with the descriptor </a:t>
            </a:r>
            <a:r>
              <a:rPr lang="en-US" sz="2400" dirty="0" err="1">
                <a:latin typeface="Courier New" panose="02070309020205020404" pitchFamily="49" charset="0"/>
                <a:cs typeface="Courier New" panose="02070309020205020404" pitchFamily="49" charset="0"/>
              </a:rPr>
              <a:t>fd</a:t>
            </a:r>
            <a:r>
              <a:rPr lang="en-US" sz="2600" dirty="0">
                <a:latin typeface="Chalkboard" charset="0"/>
                <a:ea typeface="Chalkboard" charset="0"/>
                <a:cs typeface="Chalkboard" charset="0"/>
              </a:rPr>
              <a:t> into the buffer starting at </a:t>
            </a:r>
            <a:r>
              <a:rPr lang="en-US" sz="2400" dirty="0" err="1">
                <a:latin typeface="Courier New" panose="02070309020205020404" pitchFamily="49" charset="0"/>
                <a:cs typeface="Courier New" panose="02070309020205020404" pitchFamily="49" charset="0"/>
              </a:rPr>
              <a:t>buf</a:t>
            </a:r>
            <a:endParaRPr lang="en-US" sz="2400" dirty="0">
              <a:latin typeface="Courier New" panose="02070309020205020404" pitchFamily="49" charset="0"/>
              <a:cs typeface="Courier New" panose="02070309020205020404" pitchFamily="49" charset="0"/>
            </a:endParaRPr>
          </a:p>
          <a:p>
            <a:pPr lvl="1"/>
            <a:r>
              <a:rPr lang="en-US" sz="2600" dirty="0">
                <a:latin typeface="Chalkboard" charset="0"/>
                <a:ea typeface="Chalkboard" charset="0"/>
                <a:cs typeface="Chalkboard" charset="0"/>
              </a:rPr>
              <a:t>On a successful read, the number of bytes read is returned. A return value of 0 indicate end of file. If an error occurs, </a:t>
            </a:r>
            <a:r>
              <a:rPr lang="en-US" sz="2400" dirty="0">
                <a:latin typeface="Courier New" panose="02070309020205020404" pitchFamily="49" charset="0"/>
                <a:cs typeface="Courier New" panose="02070309020205020404" pitchFamily="49" charset="0"/>
              </a:rPr>
              <a:t>read() </a:t>
            </a:r>
            <a:r>
              <a:rPr lang="en-US" sz="2600" dirty="0">
                <a:latin typeface="Chalkboard" charset="0"/>
                <a:ea typeface="Chalkboard" charset="0"/>
                <a:cs typeface="Chalkboard" charset="0"/>
              </a:rPr>
              <a:t>returns -1. </a:t>
            </a:r>
          </a:p>
          <a:p>
            <a:pPr lvl="2">
              <a:lnSpc>
                <a:spcPct val="100000"/>
              </a:lnSpc>
            </a:pPr>
            <a:endParaRPr lang="en-US" dirty="0"/>
          </a:p>
        </p:txBody>
      </p:sp>
    </p:spTree>
    <p:extLst>
      <p:ext uri="{BB962C8B-B14F-4D97-AF65-F5344CB8AC3E}">
        <p14:creationId xmlns:p14="http://schemas.microsoft.com/office/powerpoint/2010/main" val="3887352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System Calls</a:t>
            </a:r>
          </a:p>
        </p:txBody>
      </p:sp>
      <p:sp>
        <p:nvSpPr>
          <p:cNvPr id="3" name="Content Placeholder 2"/>
          <p:cNvSpPr>
            <a:spLocks noGrp="1"/>
          </p:cNvSpPr>
          <p:nvPr>
            <p:ph idx="1"/>
          </p:nvPr>
        </p:nvSpPr>
        <p:spPr>
          <a:xfrm>
            <a:off x="838199" y="1263316"/>
            <a:ext cx="10614661" cy="5289884"/>
          </a:xfrm>
        </p:spPr>
        <p:txBody>
          <a:bodyPr>
            <a:normAutofit/>
          </a:bodyPr>
          <a:lstStyle/>
          <a:p>
            <a:r>
              <a:rPr lang="en-US" sz="3000" dirty="0">
                <a:latin typeface="Chalkboard" charset="0"/>
                <a:ea typeface="Chalkboard" charset="0"/>
                <a:cs typeface="Chalkboard" charset="0"/>
              </a:rPr>
              <a:t>Example: write()</a:t>
            </a:r>
          </a:p>
          <a:p>
            <a:endParaRPr lang="en-US" sz="600" dirty="0"/>
          </a:p>
          <a:p>
            <a:pPr marL="457200" lvl="1" indent="0">
              <a:buNone/>
            </a:pPr>
            <a:r>
              <a:rPr lang="en-US" sz="2000" dirty="0">
                <a:latin typeface="Courier New" panose="02070309020205020404" pitchFamily="49" charset="0"/>
                <a:cs typeface="Courier New" panose="02070309020205020404" pitchFamily="49" charset="0"/>
              </a:rPr>
              <a:t>  #include &lt;</a:t>
            </a:r>
            <a:r>
              <a:rPr lang="en-US" sz="2000" dirty="0" err="1">
                <a:latin typeface="Courier New" panose="02070309020205020404" pitchFamily="49" charset="0"/>
                <a:cs typeface="Courier New" panose="02070309020205020404" pitchFamily="49" charset="0"/>
              </a:rPr>
              <a:t>unistd.h</a:t>
            </a:r>
            <a:r>
              <a:rPr lang="en-US" sz="2000" dirty="0">
                <a:latin typeface="Courier New" panose="02070309020205020404" pitchFamily="49" charset="0"/>
                <a:cs typeface="Courier New" panose="02070309020205020404" pitchFamily="49" charset="0"/>
              </a:rPr>
              <a:t>&gt;</a:t>
            </a:r>
          </a:p>
          <a:p>
            <a:pPr marL="457200" lvl="1" indent="0">
              <a:buNone/>
            </a:pPr>
            <a:endParaRPr lang="en-US" sz="11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ssize_t</a:t>
            </a:r>
            <a:r>
              <a:rPr lang="en-US" sz="2000" dirty="0">
                <a:latin typeface="Courier New" panose="02070309020205020404" pitchFamily="49" charset="0"/>
                <a:cs typeface="Courier New" panose="02070309020205020404" pitchFamily="49" charset="0"/>
              </a:rPr>
              <a:t>   write(int </a:t>
            </a:r>
            <a:r>
              <a:rPr lang="en-US" sz="2000" dirty="0" err="1">
                <a:latin typeface="Courier New" panose="02070309020205020404" pitchFamily="49" charset="0"/>
                <a:cs typeface="Courier New" panose="02070309020205020404" pitchFamily="49" charset="0"/>
              </a:rPr>
              <a:t>fd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const</a:t>
            </a:r>
            <a:r>
              <a:rPr lang="en-US" sz="2000" dirty="0">
                <a:latin typeface="Courier New" panose="02070309020205020404" pitchFamily="49" charset="0"/>
                <a:cs typeface="Courier New" panose="02070309020205020404" pitchFamily="49" charset="0"/>
              </a:rPr>
              <a:t> void *</a:t>
            </a:r>
            <a:r>
              <a:rPr lang="en-US" sz="2000" dirty="0" err="1">
                <a:latin typeface="Courier New" panose="02070309020205020404" pitchFamily="49" charset="0"/>
                <a:cs typeface="Courier New" panose="02070309020205020404" pitchFamily="49" charset="0"/>
              </a:rPr>
              <a:t>buf</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size_t</a:t>
            </a:r>
            <a:r>
              <a:rPr lang="en-US" sz="2000" dirty="0">
                <a:latin typeface="Courier New" panose="02070309020205020404" pitchFamily="49" charset="0"/>
                <a:cs typeface="Courier New" panose="02070309020205020404" pitchFamily="49" charset="0"/>
              </a:rPr>
              <a:t> count)</a:t>
            </a:r>
          </a:p>
          <a:p>
            <a:pPr lvl="1"/>
            <a:endParaRPr lang="en-US" dirty="0"/>
          </a:p>
          <a:p>
            <a:pPr lvl="1"/>
            <a:r>
              <a:rPr lang="en-US" sz="2600" dirty="0">
                <a:latin typeface="Chalkboard" charset="0"/>
                <a:ea typeface="Chalkboard" charset="0"/>
                <a:cs typeface="Chalkboard" charset="0"/>
              </a:rPr>
              <a:t>Write up to </a:t>
            </a:r>
            <a:r>
              <a:rPr lang="en-US" sz="2400" dirty="0">
                <a:latin typeface="Courier New" panose="02070309020205020404" pitchFamily="49" charset="0"/>
                <a:cs typeface="Courier New" panose="02070309020205020404" pitchFamily="49" charset="0"/>
              </a:rPr>
              <a:t>count</a:t>
            </a:r>
            <a:r>
              <a:rPr lang="en-US" sz="2400" dirty="0"/>
              <a:t> </a:t>
            </a:r>
            <a:r>
              <a:rPr lang="en-US" sz="2600" dirty="0">
                <a:latin typeface="Chalkboard" charset="0"/>
                <a:ea typeface="Chalkboard" charset="0"/>
                <a:cs typeface="Chalkboard" charset="0"/>
              </a:rPr>
              <a:t>bytes to the file with the descriptor </a:t>
            </a:r>
            <a:r>
              <a:rPr lang="en-US" sz="2400" dirty="0" err="1">
                <a:latin typeface="Courier New" panose="02070309020205020404" pitchFamily="49" charset="0"/>
                <a:cs typeface="Courier New" panose="02070309020205020404" pitchFamily="49" charset="0"/>
              </a:rPr>
              <a:t>fd</a:t>
            </a:r>
            <a:r>
              <a:rPr lang="en-US" sz="2400" dirty="0"/>
              <a:t> </a:t>
            </a:r>
            <a:r>
              <a:rPr lang="en-US" sz="2600" dirty="0">
                <a:latin typeface="Chalkboard" charset="0"/>
                <a:ea typeface="Chalkboard" charset="0"/>
                <a:cs typeface="Chalkboard" charset="0"/>
              </a:rPr>
              <a:t>from the buffer starting at</a:t>
            </a:r>
            <a:r>
              <a:rPr lang="en-US" sz="2600" dirty="0"/>
              <a:t> </a:t>
            </a:r>
            <a:r>
              <a:rPr lang="en-US" sz="2400" dirty="0" err="1">
                <a:latin typeface="Courier New" panose="02070309020205020404" pitchFamily="49" charset="0"/>
                <a:cs typeface="Courier New" panose="02070309020205020404" pitchFamily="49" charset="0"/>
              </a:rPr>
              <a:t>buf</a:t>
            </a:r>
            <a:endParaRPr lang="en-US" sz="2600" dirty="0">
              <a:latin typeface="Courier New" panose="02070309020205020404" pitchFamily="49" charset="0"/>
              <a:cs typeface="Courier New" panose="02070309020205020404" pitchFamily="49" charset="0"/>
            </a:endParaRPr>
          </a:p>
          <a:p>
            <a:pPr lvl="1"/>
            <a:r>
              <a:rPr lang="en-US" sz="2400" dirty="0" err="1">
                <a:latin typeface="Courier New" panose="02070309020205020404" pitchFamily="49" charset="0"/>
                <a:cs typeface="Courier New" panose="02070309020205020404" pitchFamily="49" charset="0"/>
              </a:rPr>
              <a:t>fd</a:t>
            </a:r>
            <a:r>
              <a:rPr lang="en-US" sz="2400" dirty="0">
                <a:latin typeface="Courier New" panose="02070309020205020404" pitchFamily="49" charset="0"/>
                <a:cs typeface="Courier New" panose="02070309020205020404" pitchFamily="49" charset="0"/>
              </a:rPr>
              <a:t> = 1</a:t>
            </a:r>
            <a:r>
              <a:rPr lang="en-US" sz="2400" dirty="0">
                <a:latin typeface="Chalkboard" charset="0"/>
                <a:ea typeface="Chalkboard" charset="0"/>
                <a:cs typeface="Chalkboard" charset="0"/>
              </a:rPr>
              <a:t> </a:t>
            </a:r>
            <a:r>
              <a:rPr lang="en-US" sz="2600" dirty="0">
                <a:latin typeface="Chalkboard" charset="0"/>
                <a:ea typeface="Chalkboard" charset="0"/>
                <a:cs typeface="Chalkboard" charset="0"/>
              </a:rPr>
              <a:t>for standard out</a:t>
            </a:r>
          </a:p>
          <a:p>
            <a:pPr lvl="1"/>
            <a:r>
              <a:rPr lang="en-US" sz="2600" dirty="0">
                <a:latin typeface="Chalkboard" charset="0"/>
                <a:ea typeface="Chalkboard" charset="0"/>
                <a:cs typeface="Chalkboard" charset="0"/>
              </a:rPr>
              <a:t>On a successful write, the number of bytes written is returned. A return value of 0 indicate nothing is written. If an error occurs, </a:t>
            </a:r>
            <a:r>
              <a:rPr lang="en-US" sz="2400" dirty="0">
                <a:latin typeface="Courier New" panose="02070309020205020404" pitchFamily="49" charset="0"/>
                <a:cs typeface="Courier New" panose="02070309020205020404" pitchFamily="49" charset="0"/>
              </a:rPr>
              <a:t>write()</a:t>
            </a:r>
            <a:r>
              <a:rPr lang="en-US" sz="2400" dirty="0">
                <a:latin typeface="Chalkboard" charset="0"/>
                <a:ea typeface="Chalkboard" charset="0"/>
                <a:cs typeface="Chalkboard" charset="0"/>
              </a:rPr>
              <a:t> </a:t>
            </a:r>
            <a:r>
              <a:rPr lang="en-US" sz="2600" dirty="0">
                <a:latin typeface="Chalkboard" charset="0"/>
                <a:ea typeface="Chalkboard" charset="0"/>
                <a:cs typeface="Chalkboard" charset="0"/>
              </a:rPr>
              <a:t>returns -1. </a:t>
            </a:r>
          </a:p>
          <a:p>
            <a:pPr lvl="2">
              <a:lnSpc>
                <a:spcPct val="100000"/>
              </a:lnSpc>
            </a:pPr>
            <a:endParaRPr lang="en-US" dirty="0"/>
          </a:p>
        </p:txBody>
      </p:sp>
    </p:spTree>
    <p:extLst>
      <p:ext uri="{BB962C8B-B14F-4D97-AF65-F5344CB8AC3E}">
        <p14:creationId xmlns:p14="http://schemas.microsoft.com/office/powerpoint/2010/main" val="2585918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What Is an OS</a:t>
            </a:r>
          </a:p>
        </p:txBody>
      </p:sp>
      <p:sp>
        <p:nvSpPr>
          <p:cNvPr id="3" name="Content Placeholder 2"/>
          <p:cNvSpPr>
            <a:spLocks noGrp="1"/>
          </p:cNvSpPr>
          <p:nvPr>
            <p:ph idx="1"/>
          </p:nvPr>
        </p:nvSpPr>
        <p:spPr>
          <a:xfrm>
            <a:off x="838200" y="1263317"/>
            <a:ext cx="10515600" cy="1491916"/>
          </a:xfrm>
        </p:spPr>
        <p:txBody>
          <a:bodyPr>
            <a:normAutofit/>
          </a:bodyPr>
          <a:lstStyle/>
          <a:p>
            <a:r>
              <a:rPr lang="en-US" sz="3000" dirty="0">
                <a:latin typeface="Chalkboard" charset="0"/>
                <a:ea typeface="Chalkboard" charset="0"/>
                <a:cs typeface="Chalkboard" charset="0"/>
              </a:rPr>
              <a:t>Four components of computer system</a:t>
            </a:r>
          </a:p>
          <a:p>
            <a:pPr lvl="1"/>
            <a:r>
              <a:rPr lang="en-US" sz="2600" dirty="0">
                <a:latin typeface="Chalkboard" charset="0"/>
                <a:ea typeface="Chalkboard" charset="0"/>
                <a:cs typeface="Chalkboard" charset="0"/>
              </a:rPr>
              <a:t>Hardware: provides basic computing resources</a:t>
            </a:r>
          </a:p>
          <a:p>
            <a:pPr lvl="2"/>
            <a:r>
              <a:rPr lang="en-US" sz="2400" dirty="0">
                <a:latin typeface="Chalkboard" charset="0"/>
                <a:ea typeface="Chalkboard" charset="0"/>
                <a:cs typeface="Chalkboard" charset="0"/>
              </a:rPr>
              <a:t>E.g., CPU, memory, </a:t>
            </a:r>
            <a:r>
              <a:rPr lang="en-US" dirty="0">
                <a:latin typeface="Chalkboard" charset="0"/>
                <a:ea typeface="Chalkboard" charset="0"/>
                <a:cs typeface="Chalkboard" charset="0"/>
              </a:rPr>
              <a:t>I/O devices</a:t>
            </a:r>
          </a:p>
        </p:txBody>
      </p:sp>
      <p:sp>
        <p:nvSpPr>
          <p:cNvPr id="5" name="Content Placeholder 2"/>
          <p:cNvSpPr txBox="1">
            <a:spLocks/>
          </p:cNvSpPr>
          <p:nvPr/>
        </p:nvSpPr>
        <p:spPr>
          <a:xfrm>
            <a:off x="838200" y="2598829"/>
            <a:ext cx="6645442" cy="39944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600" dirty="0">
                <a:latin typeface="Chalkboard" charset="0"/>
                <a:ea typeface="Chalkboard" charset="0"/>
                <a:cs typeface="Chalkboard" charset="0"/>
              </a:rPr>
              <a:t>Operating System</a:t>
            </a:r>
          </a:p>
          <a:p>
            <a:pPr lvl="1"/>
            <a:r>
              <a:rPr lang="en-US" sz="2600" dirty="0">
                <a:latin typeface="Chalkboard" charset="0"/>
                <a:ea typeface="Chalkboard" charset="0"/>
                <a:cs typeface="Chalkboard" charset="0"/>
              </a:rPr>
              <a:t>System Programs: application-independent programs which manage the operation of the computer</a:t>
            </a:r>
          </a:p>
          <a:p>
            <a:pPr lvl="2"/>
            <a:r>
              <a:rPr lang="en-US" dirty="0">
                <a:latin typeface="Chalkboard" charset="0"/>
                <a:ea typeface="Chalkboard" charset="0"/>
                <a:cs typeface="Chalkboard" charset="0"/>
              </a:rPr>
              <a:t>E.g., compilers, assembler, command interpreter</a:t>
            </a:r>
            <a:r>
              <a:rPr lang="en-US" i="1" dirty="0">
                <a:latin typeface="Chalkboard" charset="0"/>
                <a:ea typeface="Chalkboard" charset="0"/>
                <a:cs typeface="Chalkboard" charset="0"/>
              </a:rPr>
              <a:t> </a:t>
            </a:r>
          </a:p>
          <a:p>
            <a:pPr lvl="1"/>
            <a:r>
              <a:rPr lang="en-US" sz="2600" dirty="0">
                <a:latin typeface="Chalkboard" charset="0"/>
                <a:ea typeface="Chalkboard" charset="0"/>
                <a:cs typeface="Chalkboard" charset="0"/>
              </a:rPr>
              <a:t>Application Programs: define the ways in which resources are used to solve users’ computing problems</a:t>
            </a:r>
          </a:p>
        </p:txBody>
      </p:sp>
      <p:sp>
        <p:nvSpPr>
          <p:cNvPr id="6" name="Rectangle 2"/>
          <p:cNvSpPr>
            <a:spLocks noChangeArrowheads="1"/>
          </p:cNvSpPr>
          <p:nvPr/>
        </p:nvSpPr>
        <p:spPr bwMode="auto">
          <a:xfrm>
            <a:off x="8330175" y="3291951"/>
            <a:ext cx="2943440" cy="2771577"/>
          </a:xfrm>
          <a:prstGeom prst="rect">
            <a:avLst/>
          </a:prstGeom>
          <a:solidFill>
            <a:srgbClr val="0000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0"/>
              </a:spcBef>
              <a:spcAft>
                <a:spcPct val="0"/>
              </a:spcAft>
            </a:pPr>
            <a:endParaRPr lang="en-US" altLang="en-US">
              <a:solidFill>
                <a:srgbClr val="000000"/>
              </a:solidFill>
              <a:cs typeface="Arial"/>
            </a:endParaRPr>
          </a:p>
        </p:txBody>
      </p:sp>
      <p:sp>
        <p:nvSpPr>
          <p:cNvPr id="7" name="Rectangle 6"/>
          <p:cNvSpPr>
            <a:spLocks noChangeArrowheads="1"/>
          </p:cNvSpPr>
          <p:nvPr/>
        </p:nvSpPr>
        <p:spPr bwMode="auto">
          <a:xfrm>
            <a:off x="8205540" y="3407707"/>
            <a:ext cx="2950600" cy="2752659"/>
          </a:xfrm>
          <a:prstGeom prst="rect">
            <a:avLst/>
          </a:prstGeom>
          <a:solidFill>
            <a:srgbClr val="FFFFFF"/>
          </a:solidFill>
          <a:ln w="381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0"/>
              </a:spcBef>
              <a:spcAft>
                <a:spcPct val="0"/>
              </a:spcAft>
            </a:pPr>
            <a:endParaRPr lang="en-US" altLang="en-US" kern="0">
              <a:solidFill>
                <a:srgbClr val="000000"/>
              </a:solidFill>
              <a:cs typeface="Arial"/>
            </a:endParaRPr>
          </a:p>
        </p:txBody>
      </p:sp>
      <p:sp>
        <p:nvSpPr>
          <p:cNvPr id="8" name="Text Box 7"/>
          <p:cNvSpPr txBox="1">
            <a:spLocks noChangeArrowheads="1"/>
          </p:cNvSpPr>
          <p:nvPr/>
        </p:nvSpPr>
        <p:spPr bwMode="auto">
          <a:xfrm>
            <a:off x="8205540" y="2726604"/>
            <a:ext cx="29379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0" fontAlgn="base" hangingPunct="0">
              <a:spcBef>
                <a:spcPct val="0"/>
              </a:spcBef>
              <a:spcAft>
                <a:spcPct val="0"/>
              </a:spcAft>
            </a:pPr>
            <a:endParaRPr lang="en-US" altLang="en-US" dirty="0">
              <a:solidFill>
                <a:srgbClr val="000000"/>
              </a:solidFill>
              <a:latin typeface="Gill Sans MT" panose="020B0502020104020203" pitchFamily="34" charset="0"/>
              <a:cs typeface="Arial"/>
            </a:endParaRPr>
          </a:p>
          <a:p>
            <a:pPr algn="ctr" eaLnBrk="0" fontAlgn="base" hangingPunct="0">
              <a:spcBef>
                <a:spcPct val="0"/>
              </a:spcBef>
              <a:spcAft>
                <a:spcPct val="0"/>
              </a:spcAft>
            </a:pPr>
            <a:endParaRPr lang="en-US" altLang="en-US" dirty="0">
              <a:solidFill>
                <a:srgbClr val="000000"/>
              </a:solidFill>
              <a:cs typeface="Arial"/>
            </a:endParaRPr>
          </a:p>
          <a:p>
            <a:pPr algn="ctr" eaLnBrk="0" fontAlgn="base" hangingPunct="0">
              <a:spcBef>
                <a:spcPct val="0"/>
              </a:spcBef>
              <a:spcAft>
                <a:spcPct val="0"/>
              </a:spcAft>
            </a:pPr>
            <a:r>
              <a:rPr lang="en-US" altLang="en-US" dirty="0">
                <a:solidFill>
                  <a:srgbClr val="000000"/>
                </a:solidFill>
                <a:latin typeface="Gill Sans MT" panose="020B0502020104020203" pitchFamily="34" charset="0"/>
                <a:cs typeface="Arial"/>
              </a:rPr>
              <a:t>Application Programs</a:t>
            </a:r>
          </a:p>
          <a:p>
            <a:pPr algn="ctr" eaLnBrk="0" fontAlgn="base" hangingPunct="0">
              <a:spcBef>
                <a:spcPct val="0"/>
              </a:spcBef>
              <a:spcAft>
                <a:spcPct val="0"/>
              </a:spcAft>
            </a:pPr>
            <a:endParaRPr lang="en-US" altLang="en-US" dirty="0">
              <a:solidFill>
                <a:srgbClr val="000000"/>
              </a:solidFill>
              <a:cs typeface="Arial"/>
            </a:endParaRPr>
          </a:p>
          <a:p>
            <a:pPr algn="ctr" eaLnBrk="0" fontAlgn="base" hangingPunct="0">
              <a:spcBef>
                <a:spcPct val="0"/>
              </a:spcBef>
              <a:spcAft>
                <a:spcPct val="0"/>
              </a:spcAft>
            </a:pPr>
            <a:r>
              <a:rPr lang="en-US" altLang="en-US" dirty="0">
                <a:solidFill>
                  <a:srgbClr val="000000"/>
                </a:solidFill>
                <a:latin typeface="Gill Sans MT" panose="020B0502020104020203" pitchFamily="34" charset="0"/>
                <a:cs typeface="Arial"/>
              </a:rPr>
              <a:t>System Programs</a:t>
            </a:r>
          </a:p>
          <a:p>
            <a:pPr algn="ctr" eaLnBrk="0" fontAlgn="base" hangingPunct="0">
              <a:spcBef>
                <a:spcPct val="0"/>
              </a:spcBef>
              <a:spcAft>
                <a:spcPct val="0"/>
              </a:spcAft>
            </a:pPr>
            <a:endParaRPr lang="en-US" altLang="en-US" dirty="0">
              <a:solidFill>
                <a:srgbClr val="000000"/>
              </a:solidFill>
              <a:cs typeface="Arial"/>
            </a:endParaRPr>
          </a:p>
          <a:p>
            <a:pPr algn="ctr" eaLnBrk="0" fontAlgn="base" hangingPunct="0">
              <a:spcBef>
                <a:spcPct val="0"/>
              </a:spcBef>
              <a:spcAft>
                <a:spcPct val="0"/>
              </a:spcAft>
            </a:pPr>
            <a:r>
              <a:rPr lang="en-US" altLang="en-US" dirty="0">
                <a:solidFill>
                  <a:srgbClr val="000000"/>
                </a:solidFill>
                <a:latin typeface="Gill Sans MT" panose="020B0502020104020203" pitchFamily="34" charset="0"/>
                <a:cs typeface="Arial"/>
              </a:rPr>
              <a:t>OS</a:t>
            </a:r>
          </a:p>
          <a:p>
            <a:pPr algn="ctr" eaLnBrk="0" fontAlgn="base" hangingPunct="0">
              <a:spcBef>
                <a:spcPct val="0"/>
              </a:spcBef>
              <a:spcAft>
                <a:spcPct val="0"/>
              </a:spcAft>
            </a:pPr>
            <a:endParaRPr lang="en-US" altLang="en-US" dirty="0">
              <a:solidFill>
                <a:srgbClr val="000000"/>
              </a:solidFill>
              <a:cs typeface="Arial"/>
            </a:endParaRPr>
          </a:p>
          <a:p>
            <a:pPr algn="ctr" eaLnBrk="0" fontAlgn="base" hangingPunct="0">
              <a:spcBef>
                <a:spcPct val="0"/>
              </a:spcBef>
              <a:spcAft>
                <a:spcPct val="0"/>
              </a:spcAft>
            </a:pPr>
            <a:r>
              <a:rPr lang="en-US" altLang="en-US" dirty="0">
                <a:solidFill>
                  <a:srgbClr val="000000"/>
                </a:solidFill>
                <a:latin typeface="Gill Sans MT" panose="020B0502020104020203" pitchFamily="34" charset="0"/>
                <a:cs typeface="Arial"/>
              </a:rPr>
              <a:t>Hardware</a:t>
            </a:r>
          </a:p>
        </p:txBody>
      </p:sp>
      <p:sp>
        <p:nvSpPr>
          <p:cNvPr id="10" name="Line 9"/>
          <p:cNvSpPr>
            <a:spLocks noChangeShapeType="1"/>
          </p:cNvSpPr>
          <p:nvPr/>
        </p:nvSpPr>
        <p:spPr bwMode="auto">
          <a:xfrm flipV="1">
            <a:off x="8205540" y="4026765"/>
            <a:ext cx="2937900" cy="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kern="0">
              <a:solidFill>
                <a:srgbClr val="000000"/>
              </a:solidFill>
              <a:latin typeface="Arial" panose="020B0604020202020204" pitchFamily="34" charset="0"/>
              <a:ea typeface="ＭＳ Ｐゴシック" panose="020B0600070205080204" pitchFamily="34" charset="-128"/>
              <a:cs typeface="Arial"/>
            </a:endParaRPr>
          </a:p>
        </p:txBody>
      </p:sp>
      <p:sp>
        <p:nvSpPr>
          <p:cNvPr id="11" name="Line 10"/>
          <p:cNvSpPr>
            <a:spLocks noChangeShapeType="1"/>
          </p:cNvSpPr>
          <p:nvPr/>
        </p:nvSpPr>
        <p:spPr bwMode="auto">
          <a:xfrm flipV="1">
            <a:off x="8205540" y="4737966"/>
            <a:ext cx="2937900" cy="1984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kern="0">
              <a:solidFill>
                <a:srgbClr val="000000"/>
              </a:solidFill>
              <a:latin typeface="Arial" panose="020B0604020202020204" pitchFamily="34" charset="0"/>
              <a:ea typeface="ＭＳ Ｐゴシック" panose="020B0600070205080204" pitchFamily="34" charset="-128"/>
              <a:cs typeface="Arial"/>
            </a:endParaRPr>
          </a:p>
        </p:txBody>
      </p:sp>
      <p:sp>
        <p:nvSpPr>
          <p:cNvPr id="12" name="Line 11"/>
          <p:cNvSpPr>
            <a:spLocks noChangeShapeType="1"/>
          </p:cNvSpPr>
          <p:nvPr/>
        </p:nvSpPr>
        <p:spPr bwMode="auto">
          <a:xfrm flipV="1">
            <a:off x="8205540" y="5449166"/>
            <a:ext cx="2937900" cy="1984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kern="0">
              <a:solidFill>
                <a:srgbClr val="000000"/>
              </a:solidFill>
              <a:latin typeface="Arial" panose="020B0604020202020204" pitchFamily="34" charset="0"/>
              <a:ea typeface="ＭＳ Ｐゴシック" panose="020B0600070205080204" pitchFamily="34" charset="-128"/>
              <a:cs typeface="Arial"/>
            </a:endParaRPr>
          </a:p>
        </p:txBody>
      </p:sp>
    </p:spTree>
    <p:extLst>
      <p:ext uri="{BB962C8B-B14F-4D97-AF65-F5344CB8AC3E}">
        <p14:creationId xmlns:p14="http://schemas.microsoft.com/office/powerpoint/2010/main" val="3781372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What Is an OS</a:t>
            </a:r>
          </a:p>
        </p:txBody>
      </p:sp>
      <p:sp>
        <p:nvSpPr>
          <p:cNvPr id="3" name="Content Placeholder 2"/>
          <p:cNvSpPr>
            <a:spLocks noGrp="1"/>
          </p:cNvSpPr>
          <p:nvPr>
            <p:ph idx="1"/>
          </p:nvPr>
        </p:nvSpPr>
        <p:spPr>
          <a:xfrm>
            <a:off x="838200" y="1263316"/>
            <a:ext cx="10511790" cy="5594684"/>
          </a:xfrm>
        </p:spPr>
        <p:txBody>
          <a:bodyPr>
            <a:normAutofit/>
          </a:bodyPr>
          <a:lstStyle/>
          <a:p>
            <a:r>
              <a:rPr lang="en-US" sz="3000" dirty="0">
                <a:latin typeface="Chalkboard" charset="0"/>
                <a:ea typeface="Chalkboard" charset="0"/>
                <a:cs typeface="Chalkboard" charset="0"/>
              </a:rPr>
              <a:t>Two Functions:</a:t>
            </a:r>
          </a:p>
          <a:p>
            <a:pPr lvl="1"/>
            <a:r>
              <a:rPr lang="en-US" sz="2600" dirty="0">
                <a:latin typeface="Chalkboard" charset="0"/>
                <a:ea typeface="Chalkboard" charset="0"/>
                <a:cs typeface="Chalkboard" charset="0"/>
              </a:rPr>
              <a:t>OS as an extended machine</a:t>
            </a:r>
          </a:p>
          <a:p>
            <a:pPr lvl="2"/>
            <a:r>
              <a:rPr lang="en-US" dirty="0">
                <a:latin typeface="Chalkboard" charset="0"/>
                <a:ea typeface="Chalkboard" charset="0"/>
                <a:cs typeface="Chalkboard" charset="0"/>
              </a:rPr>
              <a:t>Hide the complexity of hardware and present an extended machine that is easier to use</a:t>
            </a:r>
          </a:p>
          <a:p>
            <a:pPr lvl="1"/>
            <a:r>
              <a:rPr lang="en-US" sz="2600" dirty="0">
                <a:latin typeface="Chalkboard" charset="0"/>
                <a:ea typeface="Chalkboard" charset="0"/>
                <a:cs typeface="Chalkboard" charset="0"/>
              </a:rPr>
              <a:t>OS as a resource allocator</a:t>
            </a:r>
          </a:p>
          <a:p>
            <a:pPr lvl="2"/>
            <a:r>
              <a:rPr lang="en-US" dirty="0">
                <a:latin typeface="Chalkboard" charset="0"/>
                <a:ea typeface="Chalkboard" charset="0"/>
                <a:cs typeface="Chalkboard" charset="0"/>
              </a:rPr>
              <a:t>Efficiently and fairly allocate resources among the programs competing for </a:t>
            </a:r>
            <a:r>
              <a:rPr lang="en-US" dirty="0" smtClean="0">
                <a:latin typeface="Chalkboard" charset="0"/>
                <a:ea typeface="Chalkboard" charset="0"/>
                <a:cs typeface="Chalkboard" charset="0"/>
              </a:rPr>
              <a:t>them</a:t>
            </a:r>
            <a:endParaRPr lang="en-US" dirty="0">
              <a:latin typeface="Chalkboard" charset="0"/>
              <a:ea typeface="Chalkboard" charset="0"/>
              <a:cs typeface="Chalkboard" charset="0"/>
            </a:endParaRPr>
          </a:p>
        </p:txBody>
      </p:sp>
    </p:spTree>
    <p:extLst>
      <p:ext uri="{BB962C8B-B14F-4D97-AF65-F5344CB8AC3E}">
        <p14:creationId xmlns:p14="http://schemas.microsoft.com/office/powerpoint/2010/main" val="1845285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Chalkboard" charset="0"/>
                <a:ea typeface="Chalkboard" charset="0"/>
                <a:cs typeface="Chalkboard" charset="0"/>
              </a:rPr>
              <a:t>Computer System Organization</a:t>
            </a:r>
          </a:p>
        </p:txBody>
      </p:sp>
      <p:sp>
        <p:nvSpPr>
          <p:cNvPr id="3" name="Content Placeholder 2"/>
          <p:cNvSpPr>
            <a:spLocks noGrp="1"/>
          </p:cNvSpPr>
          <p:nvPr>
            <p:ph idx="1"/>
          </p:nvPr>
        </p:nvSpPr>
        <p:spPr>
          <a:xfrm>
            <a:off x="838200" y="1263316"/>
            <a:ext cx="10744200" cy="5594684"/>
          </a:xfrm>
        </p:spPr>
        <p:txBody>
          <a:bodyPr>
            <a:normAutofit/>
          </a:bodyPr>
          <a:lstStyle/>
          <a:p>
            <a:r>
              <a:rPr lang="en-US" sz="3000" dirty="0">
                <a:latin typeface="Chalkboard" charset="0"/>
                <a:ea typeface="Chalkboard" charset="0"/>
                <a:cs typeface="Chalkboard" charset="0"/>
              </a:rPr>
              <a:t>A modern computer system</a:t>
            </a:r>
          </a:p>
          <a:p>
            <a:pPr lvl="1"/>
            <a:r>
              <a:rPr lang="en-US" sz="2600" dirty="0">
                <a:latin typeface="Chalkboard" charset="0"/>
                <a:ea typeface="Chalkboard" charset="0"/>
                <a:cs typeface="Chalkboard" charset="0"/>
              </a:rPr>
              <a:t>Consists of one or more CPUs and a number of device controllers connected through a common bus that can access shared memory</a:t>
            </a:r>
          </a:p>
          <a:p>
            <a:pPr lvl="1"/>
            <a:r>
              <a:rPr lang="en-US" sz="2600" dirty="0">
                <a:latin typeface="Chalkboard" charset="0"/>
                <a:ea typeface="Chalkboard" charset="0"/>
                <a:cs typeface="Chalkboard" charset="0"/>
              </a:rPr>
              <a:t>CPUs and device controllers can execute in parallel and compete for memory cycles</a:t>
            </a:r>
          </a:p>
        </p:txBody>
      </p:sp>
      <p:pic>
        <p:nvPicPr>
          <p:cNvPr id="5" name="Picture 4"/>
          <p:cNvPicPr>
            <a:picLocks noChangeAspect="1"/>
          </p:cNvPicPr>
          <p:nvPr/>
        </p:nvPicPr>
        <p:blipFill>
          <a:blip r:embed="rId3"/>
          <a:stretch>
            <a:fillRect/>
          </a:stretch>
        </p:blipFill>
        <p:spPr>
          <a:xfrm>
            <a:off x="2586036" y="3464111"/>
            <a:ext cx="6815871" cy="3304866"/>
          </a:xfrm>
          <a:prstGeom prst="rect">
            <a:avLst/>
          </a:prstGeom>
        </p:spPr>
      </p:pic>
    </p:spTree>
    <p:extLst>
      <p:ext uri="{BB962C8B-B14F-4D97-AF65-F5344CB8AC3E}">
        <p14:creationId xmlns:p14="http://schemas.microsoft.com/office/powerpoint/2010/main" val="29054063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Single-Processor Systems</a:t>
            </a:r>
          </a:p>
        </p:txBody>
      </p:sp>
      <p:sp>
        <p:nvSpPr>
          <p:cNvPr id="3" name="Content Placeholder 2"/>
          <p:cNvSpPr>
            <a:spLocks noGrp="1"/>
          </p:cNvSpPr>
          <p:nvPr>
            <p:ph idx="1"/>
          </p:nvPr>
        </p:nvSpPr>
        <p:spPr>
          <a:xfrm>
            <a:off x="838200" y="1263316"/>
            <a:ext cx="10720754" cy="5594684"/>
          </a:xfrm>
        </p:spPr>
        <p:txBody>
          <a:bodyPr>
            <a:normAutofit/>
          </a:bodyPr>
          <a:lstStyle/>
          <a:p>
            <a:r>
              <a:rPr lang="en-US" sz="3000" dirty="0">
                <a:latin typeface="Chalkboard" charset="0"/>
                <a:ea typeface="Chalkboard" charset="0"/>
                <a:cs typeface="Chalkboard" charset="0"/>
              </a:rPr>
              <a:t>Single-Processor Systems</a:t>
            </a:r>
          </a:p>
          <a:p>
            <a:pPr lvl="1"/>
            <a:r>
              <a:rPr lang="en-US" sz="2600" dirty="0">
                <a:latin typeface="Chalkboard" charset="0"/>
                <a:ea typeface="Chalkboard" charset="0"/>
                <a:cs typeface="Chalkboard" charset="0"/>
              </a:rPr>
              <a:t>One main CPU capable of executing a general-purpose instruction set, including user </a:t>
            </a:r>
            <a:r>
              <a:rPr lang="en-US" sz="2600" dirty="0" smtClean="0">
                <a:latin typeface="Chalkboard" charset="0"/>
                <a:ea typeface="Chalkboard" charset="0"/>
                <a:cs typeface="Chalkboard" charset="0"/>
              </a:rPr>
              <a:t>programs</a:t>
            </a:r>
            <a:endParaRPr lang="en-US" sz="2600" dirty="0">
              <a:latin typeface="Chalkboard" charset="0"/>
              <a:ea typeface="Chalkboard" charset="0"/>
              <a:cs typeface="Chalkboard" charset="0"/>
            </a:endParaRPr>
          </a:p>
          <a:p>
            <a:pPr lvl="1"/>
            <a:r>
              <a:rPr lang="en-US" sz="2600" dirty="0">
                <a:latin typeface="Chalkboard" charset="0"/>
                <a:ea typeface="Chalkboard" charset="0"/>
                <a:cs typeface="Chalkboard" charset="0"/>
              </a:rPr>
              <a:t>Can also have special-purpose processors, e.g., device controllers, which run a limited instruction set and do not run user </a:t>
            </a:r>
            <a:r>
              <a:rPr lang="en-US" sz="2600" dirty="0" smtClean="0">
                <a:latin typeface="Chalkboard" charset="0"/>
                <a:ea typeface="Chalkboard" charset="0"/>
                <a:cs typeface="Chalkboard" charset="0"/>
              </a:rPr>
              <a:t>programs</a:t>
            </a:r>
            <a:endParaRPr lang="en-US" sz="2600" dirty="0">
              <a:latin typeface="Chalkboard" charset="0"/>
              <a:ea typeface="Chalkboard" charset="0"/>
              <a:cs typeface="Chalkboard" charset="0"/>
            </a:endParaRPr>
          </a:p>
        </p:txBody>
      </p:sp>
      <p:pic>
        <p:nvPicPr>
          <p:cNvPr id="1026" name="Picture 2" descr="https://gamergears.files.wordpress.com/2013/03/intel-core-i7-2600k-processo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84678" y="4665371"/>
            <a:ext cx="2352919" cy="1882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887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Multi-Processor Systems</a:t>
            </a:r>
          </a:p>
        </p:txBody>
      </p:sp>
      <p:sp>
        <p:nvSpPr>
          <p:cNvPr id="3" name="Content Placeholder 2"/>
          <p:cNvSpPr>
            <a:spLocks noGrp="1"/>
          </p:cNvSpPr>
          <p:nvPr>
            <p:ph idx="1"/>
          </p:nvPr>
        </p:nvSpPr>
        <p:spPr>
          <a:xfrm>
            <a:off x="838199" y="1263316"/>
            <a:ext cx="10614661" cy="5594684"/>
          </a:xfrm>
        </p:spPr>
        <p:txBody>
          <a:bodyPr>
            <a:normAutofit/>
          </a:bodyPr>
          <a:lstStyle/>
          <a:p>
            <a:r>
              <a:rPr lang="en-US" sz="3000" dirty="0">
                <a:latin typeface="Chalkboard" charset="0"/>
                <a:ea typeface="Chalkboard" charset="0"/>
                <a:cs typeface="Chalkboard" charset="0"/>
              </a:rPr>
              <a:t>Multi-Processor Systems</a:t>
            </a:r>
          </a:p>
          <a:p>
            <a:pPr lvl="1"/>
            <a:r>
              <a:rPr lang="en-US" sz="2600" dirty="0">
                <a:latin typeface="Chalkboard" charset="0"/>
                <a:ea typeface="Chalkboard" charset="0"/>
                <a:cs typeface="Chalkboard" charset="0"/>
              </a:rPr>
              <a:t>Have two or more general-purpose processors in close communication, sharing the computer bus and other resources</a:t>
            </a:r>
          </a:p>
          <a:p>
            <a:pPr lvl="1"/>
            <a:r>
              <a:rPr lang="en-US" sz="2600" dirty="0">
                <a:latin typeface="Chalkboard" charset="0"/>
                <a:ea typeface="Chalkboard" charset="0"/>
                <a:cs typeface="Chalkboard" charset="0"/>
              </a:rPr>
              <a:t>Advantages:</a:t>
            </a:r>
          </a:p>
          <a:p>
            <a:pPr lvl="2"/>
            <a:r>
              <a:rPr lang="en-US" dirty="0">
                <a:latin typeface="Chalkboard" charset="0"/>
                <a:ea typeface="Chalkboard" charset="0"/>
                <a:cs typeface="Chalkboard" charset="0"/>
              </a:rPr>
              <a:t>Increased throughput: Get more work done in less time</a:t>
            </a:r>
          </a:p>
          <a:p>
            <a:pPr lvl="2"/>
            <a:r>
              <a:rPr lang="en-US" dirty="0">
                <a:latin typeface="Chalkboard" charset="0"/>
                <a:ea typeface="Chalkboard" charset="0"/>
                <a:cs typeface="Chalkboard" charset="0"/>
              </a:rPr>
              <a:t>Economy of scale: Cost less than equivalent multiple single-processor systems</a:t>
            </a:r>
          </a:p>
          <a:p>
            <a:pPr lvl="2"/>
            <a:r>
              <a:rPr lang="en-US" dirty="0">
                <a:latin typeface="Chalkboard" charset="0"/>
                <a:ea typeface="Chalkboard" charset="0"/>
                <a:cs typeface="Chalkboard" charset="0"/>
              </a:rPr>
              <a:t>Increased reliability: Slow down rather than died</a:t>
            </a:r>
          </a:p>
          <a:p>
            <a:pPr lvl="1"/>
            <a:r>
              <a:rPr lang="en-US" sz="2600" dirty="0">
                <a:latin typeface="Chalkboard" charset="0"/>
                <a:ea typeface="Chalkboard" charset="0"/>
                <a:cs typeface="Chalkboard" charset="0"/>
              </a:rPr>
              <a:t>Multicore: multiple computing cores on a single                          </a:t>
            </a:r>
            <a:r>
              <a:rPr lang="en-US" sz="2600" dirty="0" smtClean="0">
                <a:latin typeface="Chalkboard" charset="0"/>
                <a:ea typeface="Chalkboard" charset="0"/>
                <a:cs typeface="Chalkboard" charset="0"/>
              </a:rPr>
              <a:t>chip</a:t>
            </a:r>
          </a:p>
          <a:p>
            <a:pPr lvl="2"/>
            <a:r>
              <a:rPr lang="en-US" sz="2200" dirty="0" smtClean="0">
                <a:latin typeface="Chalkboard" charset="0"/>
                <a:ea typeface="Chalkboard" charset="0"/>
                <a:cs typeface="Chalkboard" charset="0"/>
              </a:rPr>
              <a:t>In 2010, Intel unveiled 48-core processor for cloud computing</a:t>
            </a:r>
            <a:endParaRPr lang="en-US" sz="2200" dirty="0">
              <a:latin typeface="Chalkboard" charset="0"/>
              <a:ea typeface="Chalkboard" charset="0"/>
              <a:cs typeface="Chalkboard" charset="0"/>
            </a:endParaRPr>
          </a:p>
        </p:txBody>
      </p:sp>
    </p:spTree>
    <p:extLst>
      <p:ext uri="{BB962C8B-B14F-4D97-AF65-F5344CB8AC3E}">
        <p14:creationId xmlns:p14="http://schemas.microsoft.com/office/powerpoint/2010/main" val="19490215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Multi-Processor Systems</a:t>
            </a:r>
          </a:p>
        </p:txBody>
      </p:sp>
      <p:sp>
        <p:nvSpPr>
          <p:cNvPr id="3" name="Content Placeholder 2"/>
          <p:cNvSpPr>
            <a:spLocks noGrp="1"/>
          </p:cNvSpPr>
          <p:nvPr>
            <p:ph idx="1"/>
          </p:nvPr>
        </p:nvSpPr>
        <p:spPr>
          <a:xfrm>
            <a:off x="838199" y="1263316"/>
            <a:ext cx="10614661" cy="5360222"/>
          </a:xfrm>
        </p:spPr>
        <p:txBody>
          <a:bodyPr>
            <a:normAutofit/>
          </a:bodyPr>
          <a:lstStyle/>
          <a:p>
            <a:r>
              <a:rPr lang="en-US" sz="3000" dirty="0">
                <a:latin typeface="Chalkboard" charset="0"/>
                <a:ea typeface="Chalkboard" charset="0"/>
                <a:cs typeface="Chalkboard" charset="0"/>
              </a:rPr>
              <a:t>Two kinds of Multi-Processor Systems</a:t>
            </a:r>
          </a:p>
          <a:p>
            <a:pPr lvl="1"/>
            <a:r>
              <a:rPr lang="en-US" sz="2600" dirty="0">
                <a:latin typeface="Chalkboard" charset="0"/>
                <a:ea typeface="Chalkboard" charset="0"/>
                <a:cs typeface="Chalkboard" charset="0"/>
              </a:rPr>
              <a:t>Asymmetric multiprocessing</a:t>
            </a:r>
          </a:p>
          <a:p>
            <a:pPr lvl="2"/>
            <a:r>
              <a:rPr lang="en-US" dirty="0">
                <a:latin typeface="Chalkboard" charset="0"/>
                <a:ea typeface="Chalkboard" charset="0"/>
                <a:cs typeface="Chalkboard" charset="0"/>
              </a:rPr>
              <a:t>A boss processor controls the system. It schedules and allocates tasks to work processors</a:t>
            </a:r>
          </a:p>
          <a:p>
            <a:pPr lvl="1"/>
            <a:r>
              <a:rPr lang="en-US" sz="2600" dirty="0">
                <a:latin typeface="Chalkboard" charset="0"/>
                <a:ea typeface="Chalkboard" charset="0"/>
                <a:cs typeface="Chalkboard" charset="0"/>
              </a:rPr>
              <a:t>Symmetric multiprocessing (SMP)</a:t>
            </a:r>
          </a:p>
          <a:p>
            <a:pPr lvl="2"/>
            <a:r>
              <a:rPr lang="en-US" dirty="0">
                <a:latin typeface="Chalkboard" charset="0"/>
                <a:ea typeface="Chalkboard" charset="0"/>
                <a:cs typeface="Chalkboard" charset="0"/>
              </a:rPr>
              <a:t>Processors share all tasks within the OS</a:t>
            </a:r>
          </a:p>
        </p:txBody>
      </p:sp>
      <p:pic>
        <p:nvPicPr>
          <p:cNvPr id="4" name="Picture 3"/>
          <p:cNvPicPr>
            <a:picLocks noChangeAspect="1"/>
          </p:cNvPicPr>
          <p:nvPr/>
        </p:nvPicPr>
        <p:blipFill>
          <a:blip r:embed="rId3"/>
          <a:stretch>
            <a:fillRect/>
          </a:stretch>
        </p:blipFill>
        <p:spPr>
          <a:xfrm>
            <a:off x="2872154" y="3771954"/>
            <a:ext cx="6062296" cy="2980908"/>
          </a:xfrm>
          <a:prstGeom prst="rect">
            <a:avLst/>
          </a:prstGeom>
        </p:spPr>
      </p:pic>
    </p:spTree>
    <p:extLst>
      <p:ext uri="{BB962C8B-B14F-4D97-AF65-F5344CB8AC3E}">
        <p14:creationId xmlns:p14="http://schemas.microsoft.com/office/powerpoint/2010/main" val="3419949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Clustered Systems</a:t>
            </a:r>
          </a:p>
        </p:txBody>
      </p:sp>
      <p:sp>
        <p:nvSpPr>
          <p:cNvPr id="3" name="Content Placeholder 2"/>
          <p:cNvSpPr>
            <a:spLocks noGrp="1"/>
          </p:cNvSpPr>
          <p:nvPr>
            <p:ph idx="1"/>
          </p:nvPr>
        </p:nvSpPr>
        <p:spPr>
          <a:xfrm>
            <a:off x="838199" y="1263316"/>
            <a:ext cx="10614661" cy="5289884"/>
          </a:xfrm>
        </p:spPr>
        <p:txBody>
          <a:bodyPr>
            <a:normAutofit/>
          </a:bodyPr>
          <a:lstStyle/>
          <a:p>
            <a:r>
              <a:rPr lang="en-US" sz="3000" dirty="0">
                <a:latin typeface="Chalkboard" charset="0"/>
                <a:ea typeface="Chalkboard" charset="0"/>
                <a:cs typeface="Chalkboard" charset="0"/>
              </a:rPr>
              <a:t>Clustered Systems</a:t>
            </a:r>
          </a:p>
          <a:p>
            <a:pPr lvl="1"/>
            <a:r>
              <a:rPr lang="en-US" sz="2600" dirty="0">
                <a:latin typeface="Chalkboard" charset="0"/>
                <a:ea typeface="Chalkboard" charset="0"/>
                <a:cs typeface="Chalkboard" charset="0"/>
              </a:rPr>
              <a:t>Consists of two or more individual systems. Each of them can be a single-processor system or a multi-processor system</a:t>
            </a:r>
          </a:p>
          <a:p>
            <a:pPr lvl="1"/>
            <a:r>
              <a:rPr lang="en-US" sz="2600" dirty="0">
                <a:latin typeface="Chalkboard" charset="0"/>
                <a:ea typeface="Chalkboard" charset="0"/>
                <a:cs typeface="Chalkboard" charset="0"/>
              </a:rPr>
              <a:t>Clustered computers share storage and are connected via a fast network</a:t>
            </a:r>
          </a:p>
          <a:p>
            <a:pPr lvl="1"/>
            <a:r>
              <a:rPr lang="en-US" sz="2600" dirty="0">
                <a:latin typeface="Chalkboard" charset="0"/>
                <a:ea typeface="Chalkboard" charset="0"/>
                <a:cs typeface="Chalkboard" charset="0"/>
              </a:rPr>
              <a:t>Provide high-availability service: service will continue even if one or more systems in the cluster fail</a:t>
            </a:r>
          </a:p>
          <a:p>
            <a:pPr lvl="1"/>
            <a:r>
              <a:rPr lang="en-US" sz="2600" dirty="0">
                <a:latin typeface="Chalkboard" charset="0"/>
                <a:ea typeface="Chalkboard" charset="0"/>
                <a:cs typeface="Chalkboard" charset="0"/>
              </a:rPr>
              <a:t>Provide high-performance computing</a:t>
            </a:r>
          </a:p>
          <a:p>
            <a:pPr lvl="2">
              <a:lnSpc>
                <a:spcPct val="100000"/>
              </a:lnSpc>
            </a:pPr>
            <a:endParaRPr lang="en-US" dirty="0"/>
          </a:p>
        </p:txBody>
      </p:sp>
    </p:spTree>
    <p:extLst>
      <p:ext uri="{BB962C8B-B14F-4D97-AF65-F5344CB8AC3E}">
        <p14:creationId xmlns:p14="http://schemas.microsoft.com/office/powerpoint/2010/main" val="3585595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13375</TotalTime>
  <Words>1605</Words>
  <Application>Microsoft Macintosh PowerPoint</Application>
  <PresentationFormat>Widescreen</PresentationFormat>
  <Paragraphs>200</Paragraphs>
  <Slides>23</Slides>
  <Notes>23</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23</vt:i4>
      </vt:variant>
    </vt:vector>
  </HeadingPairs>
  <TitlesOfParts>
    <vt:vector size="37" baseType="lpstr">
      <vt:lpstr>Arial</vt:lpstr>
      <vt:lpstr>Arial Unicode MS</vt:lpstr>
      <vt:lpstr>Calibri</vt:lpstr>
      <vt:lpstr>Calibri Light</vt:lpstr>
      <vt:lpstr>Chalkboard</vt:lpstr>
      <vt:lpstr>Courier New</vt:lpstr>
      <vt:lpstr>Gill Sans MT</vt:lpstr>
      <vt:lpstr>ＭＳ Ｐゴシック</vt:lpstr>
      <vt:lpstr>Wingdings</vt:lpstr>
      <vt:lpstr>Wingdings 2</vt:lpstr>
      <vt:lpstr>宋体</vt:lpstr>
      <vt:lpstr>Office Theme</vt:lpstr>
      <vt:lpstr>Blank</vt:lpstr>
      <vt:lpstr>1_Office Theme</vt:lpstr>
      <vt:lpstr>CSC415  Operating System Principles </vt:lpstr>
      <vt:lpstr>Outline</vt:lpstr>
      <vt:lpstr>What Is an OS</vt:lpstr>
      <vt:lpstr>What Is an OS</vt:lpstr>
      <vt:lpstr>Computer System Organization</vt:lpstr>
      <vt:lpstr>Single-Processor Systems</vt:lpstr>
      <vt:lpstr>Multi-Processor Systems</vt:lpstr>
      <vt:lpstr>Multi-Processor Systems</vt:lpstr>
      <vt:lpstr>Clustered Systems</vt:lpstr>
      <vt:lpstr>Storage Structure</vt:lpstr>
      <vt:lpstr>I/O Structure</vt:lpstr>
      <vt:lpstr>OS Structure</vt:lpstr>
      <vt:lpstr>OS Structure</vt:lpstr>
      <vt:lpstr>OS Structure</vt:lpstr>
      <vt:lpstr>OS Services</vt:lpstr>
      <vt:lpstr>OS Services</vt:lpstr>
      <vt:lpstr>System Calls</vt:lpstr>
      <vt:lpstr>System Calls</vt:lpstr>
      <vt:lpstr>System Calls</vt:lpstr>
      <vt:lpstr>System Calls</vt:lpstr>
      <vt:lpstr>System Calls</vt:lpstr>
      <vt:lpstr>System Calls</vt:lpstr>
      <vt:lpstr>System Calls</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CSC645/745  Computer Networks </dc:title>
  <dc:creator>岳浩</dc:creator>
  <cp:lastModifiedBy>Microsoft Office User</cp:lastModifiedBy>
  <cp:revision>134</cp:revision>
  <dcterms:created xsi:type="dcterms:W3CDTF">2016-06-27T03:11:02Z</dcterms:created>
  <dcterms:modified xsi:type="dcterms:W3CDTF">2017-09-08T04:29:57Z</dcterms:modified>
</cp:coreProperties>
</file>