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 id="2147483708" r:id="rId4"/>
  </p:sldMasterIdLst>
  <p:notesMasterIdLst>
    <p:notesMasterId r:id="rId29"/>
  </p:notesMasterIdLst>
  <p:sldIdLst>
    <p:sldId id="410" r:id="rId5"/>
    <p:sldId id="411" r:id="rId6"/>
    <p:sldId id="412" r:id="rId7"/>
    <p:sldId id="413" r:id="rId8"/>
    <p:sldId id="414" r:id="rId9"/>
    <p:sldId id="415" r:id="rId10"/>
    <p:sldId id="416" r:id="rId11"/>
    <p:sldId id="417" r:id="rId12"/>
    <p:sldId id="420" r:id="rId13"/>
    <p:sldId id="421" r:id="rId14"/>
    <p:sldId id="422" r:id="rId15"/>
    <p:sldId id="424" r:id="rId16"/>
    <p:sldId id="425" r:id="rId17"/>
    <p:sldId id="426" r:id="rId18"/>
    <p:sldId id="427" r:id="rId19"/>
    <p:sldId id="428" r:id="rId20"/>
    <p:sldId id="429" r:id="rId21"/>
    <p:sldId id="430" r:id="rId22"/>
    <p:sldId id="431" r:id="rId23"/>
    <p:sldId id="432" r:id="rId24"/>
    <p:sldId id="433" r:id="rId25"/>
    <p:sldId id="434" r:id="rId26"/>
    <p:sldId id="436" r:id="rId27"/>
    <p:sldId id="43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77448" autoAdjust="0"/>
  </p:normalViewPr>
  <p:slideViewPr>
    <p:cSldViewPr snapToGrid="0">
      <p:cViewPr>
        <p:scale>
          <a:sx n="100" d="100"/>
          <a:sy n="100" d="100"/>
        </p:scale>
        <p:origin x="156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53B7-E3D0-480E-A937-654BA477B53B}"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44356-9E60-4624-98FF-4AA0E0C9D52B}" type="slidenum">
              <a:rPr lang="en-US" smtClean="0"/>
              <a:t>‹#›</a:t>
            </a:fld>
            <a:endParaRPr lang="en-US"/>
          </a:p>
        </p:txBody>
      </p:sp>
    </p:spTree>
    <p:extLst>
      <p:ext uri="{BB962C8B-B14F-4D97-AF65-F5344CB8AC3E}">
        <p14:creationId xmlns:p14="http://schemas.microsoft.com/office/powerpoint/2010/main" val="189423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98E25-C968-4A6A-A032-1CE16BB42942}" type="slidenum">
              <a:rPr kumimoji="0" lang="zh-CN" altLang="en-US" sz="1800" b="0" i="0" u="none" strike="noStrike" kern="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6987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14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70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70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251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85573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578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58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069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160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536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056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9341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369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56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2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74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61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26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01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1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3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F152E-25D4-4AA8-8A75-2732D8CF70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57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6072D-3243-45FE-A776-5A6F078C211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17756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706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00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52578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83269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10255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271094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182298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718706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213376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13704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216906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4030984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2778817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689A-15D0-4BD6-9F6E-C88DC5742282}" type="slidenum">
              <a:rPr lang="en-US" smtClean="0"/>
              <a:t>‹#›</a:t>
            </a:fld>
            <a:endParaRPr lang="en-US"/>
          </a:p>
        </p:txBody>
      </p:sp>
    </p:spTree>
    <p:extLst>
      <p:ext uri="{BB962C8B-B14F-4D97-AF65-F5344CB8AC3E}">
        <p14:creationId xmlns:p14="http://schemas.microsoft.com/office/powerpoint/2010/main" val="186593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76247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a:t>abc</a:t>
            </a:r>
            <a:endParaRPr lang="zh-CN" altLang="en-US" dirty="0"/>
          </a:p>
          <a:p>
            <a:pPr lvl="1"/>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830243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39274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1429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85927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39902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017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072D-3243-45FE-A776-5A6F078C211A}"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999546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703066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74375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9132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831453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3091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00854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709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3833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27700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93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C6072D-3243-45FE-A776-5A6F078C211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5058966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4513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7947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8322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72769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59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C6072D-3243-45FE-A776-5A6F078C211A}"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8728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6072D-3243-45FE-A776-5A6F078C211A}"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1803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072D-3243-45FE-A776-5A6F078C211A}"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678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0938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681405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6072D-3243-45FE-A776-5A6F078C211A}" type="datetimeFigureOut">
              <a:rPr lang="en-US" smtClean="0"/>
              <a:t>11/1/17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55D7-E265-41A6-B3F7-A15E63D15F80}" type="slidenum">
              <a:rPr lang="en-US" smtClean="0"/>
              <a:t>‹#›</a:t>
            </a:fld>
            <a:endParaRPr lang="en-US"/>
          </a:p>
        </p:txBody>
      </p:sp>
    </p:spTree>
    <p:extLst>
      <p:ext uri="{BB962C8B-B14F-4D97-AF65-F5344CB8AC3E}">
        <p14:creationId xmlns:p14="http://schemas.microsoft.com/office/powerpoint/2010/main" val="19692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t>11/1/17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t>‹#›</a:t>
            </a:fld>
            <a:endParaRPr lang="en-US"/>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26355116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a:t>abc</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2017/11/1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28022211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solidFill>
                  <a:prstClr val="black">
                    <a:tint val="75000"/>
                  </a:prstClr>
                </a:solidFill>
              </a:rPr>
              <a:pPr/>
              <a:t>11/1/17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6523685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740184"/>
            <a:ext cx="8305800" cy="1772511"/>
          </a:xfrm>
        </p:spPr>
        <p:txBody>
          <a:bodyPr>
            <a:normAutofit fontScale="90000"/>
          </a:bodyPr>
          <a:lstStyle/>
          <a:p>
            <a:pPr algn="ctr"/>
            <a:r>
              <a:rPr lang="en-US" altLang="zh-CN" sz="5400" dirty="0">
                <a:solidFill>
                  <a:srgbClr val="7030A0"/>
                </a:solidFill>
                <a:latin typeface="Chalkboard" charset="0"/>
                <a:ea typeface="Chalkboard" charset="0"/>
                <a:cs typeface="Chalkboard" charset="0"/>
              </a:rPr>
              <a:t>CSC415 </a:t>
            </a:r>
            <a:br>
              <a:rPr lang="en-US" altLang="zh-CN" sz="5400" dirty="0">
                <a:solidFill>
                  <a:srgbClr val="7030A0"/>
                </a:solidFill>
                <a:latin typeface="Chalkboard" charset="0"/>
                <a:ea typeface="Chalkboard" charset="0"/>
                <a:cs typeface="Chalkboard" charset="0"/>
              </a:rPr>
            </a:br>
            <a:r>
              <a:rPr lang="en-US" altLang="zh-CN" sz="5400" dirty="0">
                <a:solidFill>
                  <a:srgbClr val="7030A0"/>
                </a:solidFill>
                <a:latin typeface="Chalkboard" charset="0"/>
                <a:ea typeface="Chalkboard" charset="0"/>
                <a:cs typeface="Chalkboard" charset="0"/>
              </a:rPr>
              <a:t>Operating System Principles</a:t>
            </a:r>
            <a:r>
              <a:rPr lang="en-US" altLang="zh-CN" sz="5400" dirty="0">
                <a:solidFill>
                  <a:srgbClr val="7030A0"/>
                </a:solidFill>
                <a:latin typeface="Gill Sans MT" panose="020B0502020104020203" pitchFamily="34" charset="0"/>
                <a:ea typeface="宋体" charset="-122"/>
              </a:rPr>
              <a:t> </a:t>
            </a:r>
          </a:p>
        </p:txBody>
      </p:sp>
      <p:sp>
        <p:nvSpPr>
          <p:cNvPr id="5" name="Rectangle 26"/>
          <p:cNvSpPr>
            <a:spLocks noGrp="1" noChangeArrowheads="1"/>
          </p:cNvSpPr>
          <p:nvPr>
            <p:ph type="subTitle" idx="1"/>
          </p:nvPr>
        </p:nvSpPr>
        <p:spPr>
          <a:xfrm>
            <a:off x="1600200" y="2834640"/>
            <a:ext cx="8915400" cy="2280285"/>
          </a:xfrm>
          <a:noFill/>
          <a:ln/>
        </p:spPr>
        <p:txBody>
          <a:bodyPr>
            <a:normAutofit/>
          </a:bodyPr>
          <a:lstStyle/>
          <a:p>
            <a:pPr>
              <a:lnSpc>
                <a:spcPct val="80000"/>
              </a:lnSpc>
            </a:pPr>
            <a:r>
              <a:rPr lang="en-US" altLang="zh-CN" sz="5400" dirty="0">
                <a:solidFill>
                  <a:srgbClr val="7030A0"/>
                </a:solidFill>
                <a:latin typeface="Chalkboard" charset="0"/>
                <a:ea typeface="Chalkboard" charset="0"/>
                <a:cs typeface="Chalkboard" charset="0"/>
              </a:rPr>
              <a:t>Main Memory</a:t>
            </a:r>
          </a:p>
          <a:p>
            <a:pPr>
              <a:lnSpc>
                <a:spcPct val="80000"/>
              </a:lnSpc>
            </a:pPr>
            <a:endParaRPr lang="en-US" altLang="zh-CN" sz="2000" b="1" dirty="0">
              <a:solidFill>
                <a:srgbClr val="FFCC00"/>
              </a:solidFill>
              <a:latin typeface="Chalkboard" charset="0"/>
              <a:ea typeface="Chalkboard" charset="0"/>
              <a:cs typeface="Chalkboard" charset="0"/>
            </a:endParaRPr>
          </a:p>
          <a:p>
            <a:pPr>
              <a:lnSpc>
                <a:spcPct val="80000"/>
              </a:lnSpc>
            </a:pPr>
            <a:r>
              <a:rPr lang="en-US" altLang="zh-CN" dirty="0">
                <a:solidFill>
                  <a:srgbClr val="FFCC00"/>
                </a:solidFill>
                <a:latin typeface="Chalkboard" charset="0"/>
                <a:ea typeface="Chalkboard" charset="0"/>
                <a:cs typeface="Chalkboard" charset="0"/>
              </a:rPr>
              <a:t>Professor Hao Yue</a:t>
            </a:r>
          </a:p>
          <a:p>
            <a:pPr>
              <a:lnSpc>
                <a:spcPct val="80000"/>
              </a:lnSpc>
            </a:pPr>
            <a:r>
              <a:rPr lang="en-US" altLang="zh-CN" dirty="0" smtClean="0">
                <a:solidFill>
                  <a:srgbClr val="FFCC00"/>
                </a:solidFill>
                <a:latin typeface="Chalkboard" charset="0"/>
                <a:ea typeface="Chalkboard" charset="0"/>
                <a:cs typeface="Chalkboard" charset="0"/>
              </a:rPr>
              <a:t>Fall 2017</a:t>
            </a:r>
            <a:endParaRPr lang="en-US" altLang="zh-CN" dirty="0">
              <a:solidFill>
                <a:srgbClr val="FFCC00"/>
              </a:solidFill>
              <a:latin typeface="Chalkboard" charset="0"/>
              <a:ea typeface="Chalkboard" charset="0"/>
              <a:cs typeface="Chalkboard" charset="0"/>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350470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Contiguous Allocation</a:t>
            </a:r>
          </a:p>
        </p:txBody>
      </p:sp>
      <p:sp>
        <p:nvSpPr>
          <p:cNvPr id="7" name="Content Placeholder 2"/>
          <p:cNvSpPr>
            <a:spLocks noGrp="1"/>
          </p:cNvSpPr>
          <p:nvPr>
            <p:ph idx="1"/>
          </p:nvPr>
        </p:nvSpPr>
        <p:spPr>
          <a:xfrm>
            <a:off x="838199" y="1263315"/>
            <a:ext cx="10614661" cy="5266073"/>
          </a:xfrm>
        </p:spPr>
        <p:txBody>
          <a:bodyPr>
            <a:normAutofit/>
          </a:bodyPr>
          <a:lstStyle/>
          <a:p>
            <a:pPr lvl="1"/>
            <a:r>
              <a:rPr lang="en-US" dirty="0">
                <a:latin typeface="Chalkboard" charset="0"/>
                <a:ea typeface="Chalkboard" charset="0"/>
                <a:cs typeface="Chalkboard" charset="0"/>
              </a:rPr>
              <a:t>Memory protection</a:t>
            </a:r>
          </a:p>
          <a:p>
            <a:pPr lvl="2"/>
            <a:r>
              <a:rPr lang="en-US" sz="2600" dirty="0">
                <a:latin typeface="Chalkboard" charset="0"/>
                <a:ea typeface="Chalkboard" charset="0"/>
                <a:cs typeface="Chalkboard" charset="0"/>
              </a:rPr>
              <a:t>Two registers: relocation register and limit register</a:t>
            </a:r>
          </a:p>
          <a:p>
            <a:pPr lvl="2"/>
            <a:r>
              <a:rPr lang="en-US" sz="2600" dirty="0" smtClean="0">
                <a:latin typeface="Chalkboard" charset="0"/>
                <a:ea typeface="Chalkboard" charset="0"/>
                <a:cs typeface="Chalkboard" charset="0"/>
              </a:rPr>
              <a:t>MMU </a:t>
            </a:r>
            <a:r>
              <a:rPr lang="en-US" sz="2600" dirty="0">
                <a:latin typeface="Chalkboard" charset="0"/>
                <a:ea typeface="Chalkboard" charset="0"/>
                <a:cs typeface="Chalkboard" charset="0"/>
              </a:rPr>
              <a:t>maps the logical address by adding the value in the relocation register</a:t>
            </a:r>
          </a:p>
        </p:txBody>
      </p:sp>
      <p:pic>
        <p:nvPicPr>
          <p:cNvPr id="3" name="Picture 2"/>
          <p:cNvPicPr>
            <a:picLocks noChangeAspect="1"/>
          </p:cNvPicPr>
          <p:nvPr/>
        </p:nvPicPr>
        <p:blipFill>
          <a:blip r:embed="rId3"/>
          <a:stretch>
            <a:fillRect/>
          </a:stretch>
        </p:blipFill>
        <p:spPr>
          <a:xfrm>
            <a:off x="3130551" y="3145755"/>
            <a:ext cx="6667499" cy="3362993"/>
          </a:xfrm>
          <a:prstGeom prst="rect">
            <a:avLst/>
          </a:prstGeom>
        </p:spPr>
      </p:pic>
    </p:spTree>
    <p:extLst>
      <p:ext uri="{BB962C8B-B14F-4D97-AF65-F5344CB8AC3E}">
        <p14:creationId xmlns:p14="http://schemas.microsoft.com/office/powerpoint/2010/main" val="280631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Contiguous Allocation</a:t>
            </a:r>
          </a:p>
        </p:txBody>
      </p:sp>
      <p:sp>
        <p:nvSpPr>
          <p:cNvPr id="7" name="Content Placeholder 2"/>
          <p:cNvSpPr>
            <a:spLocks noGrp="1"/>
          </p:cNvSpPr>
          <p:nvPr>
            <p:ph idx="1"/>
          </p:nvPr>
        </p:nvSpPr>
        <p:spPr>
          <a:xfrm>
            <a:off x="838199" y="1263315"/>
            <a:ext cx="10614661" cy="5266073"/>
          </a:xfrm>
        </p:spPr>
        <p:txBody>
          <a:bodyPr>
            <a:normAutofit lnSpcReduction="10000"/>
          </a:bodyPr>
          <a:lstStyle/>
          <a:p>
            <a:pPr lvl="1"/>
            <a:r>
              <a:rPr lang="en-US" dirty="0">
                <a:latin typeface="Chalkboard" charset="0"/>
                <a:ea typeface="Chalkboard" charset="0"/>
                <a:cs typeface="Chalkboard" charset="0"/>
              </a:rPr>
              <a:t>Memory allocation</a:t>
            </a:r>
          </a:p>
          <a:p>
            <a:pPr lvl="2"/>
            <a:r>
              <a:rPr lang="en-US" sz="2600" dirty="0">
                <a:latin typeface="Chalkboard" charset="0"/>
                <a:ea typeface="Chalkboard" charset="0"/>
                <a:cs typeface="Chalkboard" charset="0"/>
              </a:rPr>
              <a:t>Fixed-sized partition</a:t>
            </a:r>
          </a:p>
          <a:p>
            <a:pPr lvl="3"/>
            <a:r>
              <a:rPr lang="en-US" sz="2400" dirty="0">
                <a:latin typeface="Chalkboard" charset="0"/>
                <a:ea typeface="Chalkboard" charset="0"/>
                <a:cs typeface="Chalkboard" charset="0"/>
              </a:rPr>
              <a:t>Memory is divided into several fixed-sized partitions and each partition contains exactly one process</a:t>
            </a:r>
          </a:p>
          <a:p>
            <a:pPr lvl="3"/>
            <a:r>
              <a:rPr lang="en-US" sz="2400" dirty="0">
                <a:latin typeface="Chalkboard" charset="0"/>
                <a:ea typeface="Chalkboard" charset="0"/>
                <a:cs typeface="Chalkboard" charset="0"/>
              </a:rPr>
              <a:t>When a partition is free, a process is selected and is loaded into the free partition</a:t>
            </a:r>
          </a:p>
          <a:p>
            <a:pPr lvl="2"/>
            <a:r>
              <a:rPr lang="en-US" sz="2600" dirty="0">
                <a:latin typeface="Chalkboard" charset="0"/>
                <a:ea typeface="Chalkboard" charset="0"/>
                <a:cs typeface="Chalkboard" charset="0"/>
              </a:rPr>
              <a:t>Variable-partition</a:t>
            </a:r>
          </a:p>
          <a:p>
            <a:pPr lvl="3"/>
            <a:r>
              <a:rPr lang="en-US" sz="2400" dirty="0">
                <a:latin typeface="Chalkboard" charset="0"/>
                <a:ea typeface="Chalkboard" charset="0"/>
                <a:cs typeface="Chalkboard" charset="0"/>
              </a:rPr>
              <a:t>OS maintains information on which parts of memory are available and which are occupied. A block of available memory is called a hole. </a:t>
            </a:r>
          </a:p>
          <a:p>
            <a:pPr lvl="3"/>
            <a:r>
              <a:rPr lang="en-US" sz="2400" dirty="0">
                <a:latin typeface="Chalkboard" charset="0"/>
                <a:ea typeface="Chalkboard" charset="0"/>
                <a:cs typeface="Chalkboard" charset="0"/>
              </a:rPr>
              <a:t>When a process arrives, it is allocated a hole that is large enough for it. The leftover part becomes a new hole. </a:t>
            </a:r>
          </a:p>
          <a:p>
            <a:pPr lvl="3"/>
            <a:r>
              <a:rPr lang="en-US" sz="2400" dirty="0">
                <a:latin typeface="Chalkboard" charset="0"/>
                <a:ea typeface="Chalkboard" charset="0"/>
                <a:cs typeface="Chalkboard" charset="0"/>
              </a:rPr>
              <a:t>When a process terminates, it releases the block of memory. If the block is adjacent to other holes, they are merged to form a new larger hole. </a:t>
            </a:r>
          </a:p>
        </p:txBody>
      </p:sp>
    </p:spTree>
    <p:extLst>
      <p:ext uri="{BB962C8B-B14F-4D97-AF65-F5344CB8AC3E}">
        <p14:creationId xmlns:p14="http://schemas.microsoft.com/office/powerpoint/2010/main" val="284985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Fragmentation</a:t>
            </a:r>
          </a:p>
        </p:txBody>
      </p:sp>
      <p:sp>
        <p:nvSpPr>
          <p:cNvPr id="3" name="Content Placeholder 2"/>
          <p:cNvSpPr>
            <a:spLocks noGrp="1"/>
          </p:cNvSpPr>
          <p:nvPr>
            <p:ph idx="1"/>
          </p:nvPr>
        </p:nvSpPr>
        <p:spPr>
          <a:xfrm>
            <a:off x="838199" y="1263316"/>
            <a:ext cx="10614661" cy="5427770"/>
          </a:xfrm>
        </p:spPr>
        <p:txBody>
          <a:bodyPr>
            <a:normAutofit fontScale="92500" lnSpcReduction="10000"/>
          </a:bodyPr>
          <a:lstStyle/>
          <a:p>
            <a:r>
              <a:rPr lang="en-US" sz="2800" dirty="0">
                <a:latin typeface="Chalkboard" charset="0"/>
                <a:ea typeface="Chalkboard" charset="0"/>
                <a:cs typeface="Chalkboard" charset="0"/>
              </a:rPr>
              <a:t>Internal fragmentation</a:t>
            </a:r>
          </a:p>
          <a:p>
            <a:pPr lvl="1"/>
            <a:r>
              <a:rPr lang="en-US" sz="2600" dirty="0">
                <a:latin typeface="Chalkboard" charset="0"/>
                <a:ea typeface="Chalkboard" charset="0"/>
                <a:cs typeface="Chalkboard" charset="0"/>
              </a:rPr>
              <a:t>In fixed-sized partition, the memory allocated to a process may be larger than the requested memory. Unused memory is internal to a partition. </a:t>
            </a:r>
          </a:p>
          <a:p>
            <a:r>
              <a:rPr lang="en-US" sz="2800" dirty="0">
                <a:latin typeface="Chalkboard" charset="0"/>
                <a:ea typeface="Chalkboard" charset="0"/>
                <a:cs typeface="Chalkboard" charset="0"/>
              </a:rPr>
              <a:t>External fragmentation</a:t>
            </a:r>
          </a:p>
          <a:p>
            <a:pPr lvl="1"/>
            <a:r>
              <a:rPr lang="en-US" sz="2600" dirty="0">
                <a:latin typeface="Chalkboard" charset="0"/>
                <a:ea typeface="Chalkboard" charset="0"/>
                <a:cs typeface="Chalkboard" charset="0"/>
              </a:rPr>
              <a:t>As processes are loaded and removed from memory, the free memory space is broken into little pieces</a:t>
            </a:r>
          </a:p>
          <a:p>
            <a:pPr lvl="1"/>
            <a:r>
              <a:rPr lang="en-US" sz="2600" dirty="0">
                <a:latin typeface="Chalkboard" charset="0"/>
                <a:ea typeface="Chalkboard" charset="0"/>
                <a:cs typeface="Chalkboard" charset="0"/>
              </a:rPr>
              <a:t>External fragmentation exists when there is enough total memory space to satisfy a process but the available spaces are not contiguous. </a:t>
            </a:r>
          </a:p>
          <a:p>
            <a:r>
              <a:rPr lang="en-US" sz="2800" dirty="0">
                <a:latin typeface="Chalkboard" charset="0"/>
                <a:ea typeface="Chalkboard" charset="0"/>
                <a:cs typeface="Chalkboard" charset="0"/>
              </a:rPr>
              <a:t>Solutions to external fragmentation</a:t>
            </a:r>
          </a:p>
          <a:p>
            <a:pPr lvl="1"/>
            <a:r>
              <a:rPr lang="en-US" sz="2600" dirty="0">
                <a:latin typeface="Chalkboard" charset="0"/>
                <a:ea typeface="Chalkboard" charset="0"/>
                <a:cs typeface="Chalkboard" charset="0"/>
              </a:rPr>
              <a:t>Compaction: shuffle memory contents to place all free memory together in one large block</a:t>
            </a:r>
          </a:p>
          <a:p>
            <a:pPr lvl="1"/>
            <a:r>
              <a:rPr lang="en-US" sz="2600" dirty="0">
                <a:latin typeface="Chalkboard" charset="0"/>
                <a:ea typeface="Chalkboard" charset="0"/>
                <a:cs typeface="Chalkboard" charset="0"/>
              </a:rPr>
              <a:t>Allow the physical address space of the processes to be noncontiguous</a:t>
            </a:r>
          </a:p>
        </p:txBody>
      </p:sp>
    </p:spTree>
    <p:extLst>
      <p:ext uri="{BB962C8B-B14F-4D97-AF65-F5344CB8AC3E}">
        <p14:creationId xmlns:p14="http://schemas.microsoft.com/office/powerpoint/2010/main" val="44700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Segmentation</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Idea: a logical address space is a collection of segments. Each segment has a name and a length</a:t>
            </a:r>
          </a:p>
          <a:p>
            <a:pPr lvl="1"/>
            <a:r>
              <a:rPr lang="en-US" sz="2600" dirty="0">
                <a:latin typeface="Chalkboard" charset="0"/>
                <a:ea typeface="Chalkboard" charset="0"/>
                <a:cs typeface="Chalkboard" charset="0"/>
              </a:rPr>
              <a:t>A logical address consists of two tuple: &lt;segment-number, offset&gt;</a:t>
            </a:r>
          </a:p>
        </p:txBody>
      </p:sp>
      <p:pic>
        <p:nvPicPr>
          <p:cNvPr id="4" name="Picture 3"/>
          <p:cNvPicPr>
            <a:picLocks noChangeAspect="1"/>
          </p:cNvPicPr>
          <p:nvPr/>
        </p:nvPicPr>
        <p:blipFill rotWithShape="1">
          <a:blip r:embed="rId3"/>
          <a:srcRect b="6503"/>
          <a:stretch/>
        </p:blipFill>
        <p:spPr>
          <a:xfrm>
            <a:off x="1447800" y="2890907"/>
            <a:ext cx="3227544" cy="3509894"/>
          </a:xfrm>
          <a:prstGeom prst="rect">
            <a:avLst/>
          </a:prstGeom>
        </p:spPr>
      </p:pic>
      <p:pic>
        <p:nvPicPr>
          <p:cNvPr id="6" name="Picture 5"/>
          <p:cNvPicPr>
            <a:picLocks noChangeAspect="1"/>
          </p:cNvPicPr>
          <p:nvPr/>
        </p:nvPicPr>
        <p:blipFill>
          <a:blip r:embed="rId4"/>
          <a:stretch>
            <a:fillRect/>
          </a:stretch>
        </p:blipFill>
        <p:spPr>
          <a:xfrm>
            <a:off x="5494776" y="2890907"/>
            <a:ext cx="4838265" cy="3638480"/>
          </a:xfrm>
          <a:prstGeom prst="rect">
            <a:avLst/>
          </a:prstGeom>
        </p:spPr>
      </p:pic>
    </p:spTree>
    <p:extLst>
      <p:ext uri="{BB962C8B-B14F-4D97-AF65-F5344CB8AC3E}">
        <p14:creationId xmlns:p14="http://schemas.microsoft.com/office/powerpoint/2010/main" val="61683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Segmentation</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Divide the logical address space into a collection of segments</a:t>
            </a:r>
          </a:p>
          <a:p>
            <a:r>
              <a:rPr lang="en-US" sz="3000" dirty="0">
                <a:latin typeface="Chalkboard" charset="0"/>
                <a:ea typeface="Chalkboard" charset="0"/>
                <a:cs typeface="Chalkboard" charset="0"/>
              </a:rPr>
              <a:t>Segments can be stored in non-contiguous locations in main memory</a:t>
            </a:r>
          </a:p>
          <a:p>
            <a:r>
              <a:rPr lang="en-US" sz="3000" dirty="0">
                <a:latin typeface="Chalkboard" charset="0"/>
                <a:ea typeface="Chalkboard" charset="0"/>
                <a:cs typeface="Chalkboard" charset="0"/>
              </a:rPr>
              <a:t>Map logical addresses into physical addresses</a:t>
            </a:r>
          </a:p>
          <a:p>
            <a:pPr lvl="1"/>
            <a:r>
              <a:rPr lang="en-US" sz="2600" dirty="0">
                <a:latin typeface="Chalkboard" charset="0"/>
                <a:ea typeface="Chalkboard" charset="0"/>
                <a:cs typeface="Chalkboard" charset="0"/>
              </a:rPr>
              <a:t>Use a segment table, where each segment has a segment base and a segment limit</a:t>
            </a:r>
          </a:p>
          <a:p>
            <a:pPr lvl="1"/>
            <a:r>
              <a:rPr lang="en-US" sz="2600" dirty="0">
                <a:latin typeface="Chalkboard" charset="0"/>
                <a:ea typeface="Chalkboard" charset="0"/>
                <a:cs typeface="Chalkboard" charset="0"/>
              </a:rPr>
              <a:t>A logical address consists of a segment number </a:t>
            </a:r>
            <a:r>
              <a:rPr lang="en-US" sz="2600" i="1" dirty="0">
                <a:latin typeface="Chalkboard" charset="0"/>
                <a:ea typeface="Chalkboard" charset="0"/>
                <a:cs typeface="Chalkboard" charset="0"/>
              </a:rPr>
              <a:t>s</a:t>
            </a:r>
            <a:r>
              <a:rPr lang="en-US" sz="2600" dirty="0">
                <a:latin typeface="Chalkboard" charset="0"/>
                <a:ea typeface="Chalkboard" charset="0"/>
                <a:cs typeface="Chalkboard" charset="0"/>
              </a:rPr>
              <a:t> and an offset </a:t>
            </a:r>
            <a:r>
              <a:rPr lang="en-US" sz="2600" i="1" dirty="0">
                <a:latin typeface="Chalkboard" charset="0"/>
                <a:ea typeface="Chalkboard" charset="0"/>
                <a:cs typeface="Chalkboard" charset="0"/>
              </a:rPr>
              <a:t>d</a:t>
            </a:r>
          </a:p>
          <a:p>
            <a:pPr lvl="1"/>
            <a:r>
              <a:rPr lang="en-US" sz="2600" dirty="0">
                <a:latin typeface="Chalkboard" charset="0"/>
                <a:ea typeface="Chalkboard" charset="0"/>
                <a:cs typeface="Chalkboard" charset="0"/>
              </a:rPr>
              <a:t>Use the segment number as index to the segment table to find the segment base value. Then, add the offset to the base value obtain the physical address. </a:t>
            </a:r>
          </a:p>
          <a:p>
            <a:pPr lvl="1"/>
            <a:endParaRPr lang="en-US" sz="3000" dirty="0"/>
          </a:p>
        </p:txBody>
      </p:sp>
    </p:spTree>
    <p:extLst>
      <p:ext uri="{BB962C8B-B14F-4D97-AF65-F5344CB8AC3E}">
        <p14:creationId xmlns:p14="http://schemas.microsoft.com/office/powerpoint/2010/main" val="115090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74999" y="2693923"/>
            <a:ext cx="5854703" cy="4078354"/>
          </a:xfrm>
          <a:prstGeom prst="rect">
            <a:avLst/>
          </a:prstGeom>
        </p:spPr>
      </p:pic>
      <p:sp>
        <p:nvSpPr>
          <p:cNvPr id="2" name="Title 1"/>
          <p:cNvSpPr>
            <a:spLocks noGrp="1"/>
          </p:cNvSpPr>
          <p:nvPr>
            <p:ph type="title"/>
          </p:nvPr>
        </p:nvSpPr>
        <p:spPr/>
        <p:txBody>
          <a:bodyPr/>
          <a:lstStyle/>
          <a:p>
            <a:r>
              <a:rPr lang="en-US" dirty="0">
                <a:latin typeface="Chalkboard" charset="0"/>
                <a:ea typeface="Chalkboard" charset="0"/>
                <a:cs typeface="Chalkboard" charset="0"/>
              </a:rPr>
              <a:t>Segmentation</a:t>
            </a:r>
          </a:p>
        </p:txBody>
      </p:sp>
      <p:sp>
        <p:nvSpPr>
          <p:cNvPr id="3" name="Content Placeholder 2"/>
          <p:cNvSpPr>
            <a:spLocks noGrp="1"/>
          </p:cNvSpPr>
          <p:nvPr>
            <p:ph idx="1"/>
          </p:nvPr>
        </p:nvSpPr>
        <p:spPr>
          <a:xfrm>
            <a:off x="838199" y="1263316"/>
            <a:ext cx="10963276" cy="5427770"/>
          </a:xfrm>
        </p:spPr>
        <p:txBody>
          <a:bodyPr>
            <a:normAutofit/>
          </a:bodyPr>
          <a:lstStyle/>
          <a:p>
            <a:r>
              <a:rPr lang="en-US" sz="3000" dirty="0">
                <a:latin typeface="Chalkboard" charset="0"/>
                <a:ea typeface="Chalkboard" charset="0"/>
                <a:cs typeface="Chalkboard" charset="0"/>
              </a:rPr>
              <a:t>Example</a:t>
            </a:r>
          </a:p>
          <a:p>
            <a:pPr lvl="1"/>
            <a:r>
              <a:rPr lang="en-US" sz="2600" dirty="0">
                <a:latin typeface="Chalkboard" charset="0"/>
                <a:ea typeface="Chalkboard" charset="0"/>
                <a:cs typeface="Chalkboard" charset="0"/>
              </a:rPr>
              <a:t>Segment 2 is 400 bytes long and begins at location 4300</a:t>
            </a:r>
          </a:p>
          <a:p>
            <a:pPr lvl="1"/>
            <a:r>
              <a:rPr lang="en-US" sz="2600" dirty="0">
                <a:latin typeface="Chalkboard" charset="0"/>
                <a:ea typeface="Chalkboard" charset="0"/>
                <a:cs typeface="Chalkboard" charset="0"/>
              </a:rPr>
              <a:t>Logical address &lt;2, 53&gt; is mapped to physical address 4300+53=4353</a:t>
            </a:r>
          </a:p>
        </p:txBody>
      </p:sp>
    </p:spTree>
    <p:extLst>
      <p:ext uri="{BB962C8B-B14F-4D97-AF65-F5344CB8AC3E}">
        <p14:creationId xmlns:p14="http://schemas.microsoft.com/office/powerpoint/2010/main" val="57617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4580272"/>
          </a:xfrm>
        </p:spPr>
        <p:txBody>
          <a:bodyPr>
            <a:normAutofit/>
          </a:bodyPr>
          <a:lstStyle/>
          <a:p>
            <a:r>
              <a:rPr lang="en-US" sz="2800" dirty="0">
                <a:latin typeface="Chalkboard" charset="0"/>
                <a:ea typeface="Chalkboard" charset="0"/>
                <a:cs typeface="Chalkboard" charset="0"/>
              </a:rPr>
              <a:t>Break physical memory into fixed-sized blocks called frames and break logical memory into blocks of the same size called pages</a:t>
            </a:r>
          </a:p>
          <a:p>
            <a:pPr lvl="1"/>
            <a:r>
              <a:rPr lang="en-US" sz="2400" dirty="0">
                <a:latin typeface="Chalkboard" charset="0"/>
                <a:ea typeface="Chalkboard" charset="0"/>
                <a:cs typeface="Chalkboard" charset="0"/>
              </a:rPr>
              <a:t>When a process is to be executed, its pages are loaded into the same number of memory frames</a:t>
            </a:r>
          </a:p>
          <a:p>
            <a:r>
              <a:rPr lang="en-US" sz="2800" dirty="0">
                <a:latin typeface="Chalkboard" charset="0"/>
                <a:ea typeface="Chalkboard" charset="0"/>
                <a:cs typeface="Chalkboard" charset="0"/>
              </a:rPr>
              <a:t>Page table contains the </a:t>
            </a:r>
            <a:r>
              <a:rPr lang="en-US" sz="2800" dirty="0" smtClean="0">
                <a:latin typeface="Chalkboard" charset="0"/>
                <a:ea typeface="Chalkboard" charset="0"/>
                <a:cs typeface="Chalkboard" charset="0"/>
              </a:rPr>
              <a:t>frame index for </a:t>
            </a:r>
            <a:r>
              <a:rPr lang="en-US" sz="2800" dirty="0">
                <a:latin typeface="Chalkboard" charset="0"/>
                <a:ea typeface="Chalkboard" charset="0"/>
                <a:cs typeface="Chalkboard" charset="0"/>
              </a:rPr>
              <a:t>each </a:t>
            </a:r>
            <a:r>
              <a:rPr lang="en-US" sz="2800" dirty="0" smtClean="0">
                <a:latin typeface="Chalkboard" charset="0"/>
                <a:ea typeface="Chalkboard" charset="0"/>
                <a:cs typeface="Chalkboard" charset="0"/>
              </a:rPr>
              <a:t>page</a:t>
            </a:r>
            <a:endParaRPr lang="en-US" sz="2800" dirty="0">
              <a:latin typeface="Chalkboard" charset="0"/>
              <a:ea typeface="Chalkboard" charset="0"/>
              <a:cs typeface="Chalkboard" charset="0"/>
            </a:endParaRPr>
          </a:p>
          <a:p>
            <a:r>
              <a:rPr lang="en-US" sz="2800" dirty="0">
                <a:latin typeface="Chalkboard" charset="0"/>
                <a:ea typeface="Chalkboard" charset="0"/>
                <a:cs typeface="Chalkboard" charset="0"/>
              </a:rPr>
              <a:t>A logical address is divided into a page number </a:t>
            </a:r>
            <a:r>
              <a:rPr lang="en-US" sz="2800" i="1" dirty="0">
                <a:latin typeface="Chalkboard" charset="0"/>
                <a:ea typeface="Chalkboard" charset="0"/>
                <a:cs typeface="Chalkboard" charset="0"/>
              </a:rPr>
              <a:t>p</a:t>
            </a:r>
            <a:r>
              <a:rPr lang="en-US" sz="2800" dirty="0">
                <a:latin typeface="Chalkboard" charset="0"/>
                <a:ea typeface="Chalkboard" charset="0"/>
                <a:cs typeface="Chalkboard" charset="0"/>
              </a:rPr>
              <a:t> and a page offset </a:t>
            </a:r>
            <a:r>
              <a:rPr lang="en-US" sz="2800" i="1" dirty="0">
                <a:latin typeface="Chalkboard" charset="0"/>
                <a:ea typeface="Chalkboard" charset="0"/>
                <a:cs typeface="Chalkboard" charset="0"/>
              </a:rPr>
              <a:t>d</a:t>
            </a:r>
          </a:p>
          <a:p>
            <a:pPr lvl="1"/>
            <a:r>
              <a:rPr lang="en-US" sz="2400" dirty="0">
                <a:latin typeface="Chalkboard" charset="0"/>
                <a:ea typeface="Chalkboard" charset="0"/>
                <a:cs typeface="Chalkboard" charset="0"/>
              </a:rPr>
              <a:t>Page number is used as an index into a page table</a:t>
            </a:r>
          </a:p>
          <a:p>
            <a:pPr lvl="1"/>
            <a:r>
              <a:rPr lang="en-US" sz="2400" dirty="0">
                <a:latin typeface="Chalkboard" charset="0"/>
                <a:ea typeface="Chalkboard" charset="0"/>
                <a:cs typeface="Chalkboard" charset="0"/>
              </a:rPr>
              <a:t>Page offset combined with base address of each page to determine physical address</a:t>
            </a:r>
          </a:p>
        </p:txBody>
      </p:sp>
    </p:spTree>
    <p:extLst>
      <p:ext uri="{BB962C8B-B14F-4D97-AF65-F5344CB8AC3E}">
        <p14:creationId xmlns:p14="http://schemas.microsoft.com/office/powerpoint/2010/main" val="1716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Example</a:t>
            </a:r>
          </a:p>
          <a:p>
            <a:pPr lvl="1"/>
            <a:r>
              <a:rPr lang="en-US" sz="2600" dirty="0">
                <a:latin typeface="Chalkboard" charset="0"/>
                <a:ea typeface="Chalkboard" charset="0"/>
                <a:cs typeface="Chalkboard" charset="0"/>
              </a:rPr>
              <a:t>Q: Logical address = &lt;0, 0&gt; </a:t>
            </a:r>
          </a:p>
          <a:p>
            <a:pPr marL="0" indent="0">
              <a:buNone/>
            </a:pPr>
            <a:r>
              <a:rPr lang="en-US" sz="2600" dirty="0">
                <a:latin typeface="Chalkboard" charset="0"/>
                <a:ea typeface="Chalkboard" charset="0"/>
                <a:cs typeface="Chalkboard" charset="0"/>
              </a:rPr>
              <a:t>	Physical address = ?</a:t>
            </a:r>
          </a:p>
          <a:p>
            <a:pPr lvl="1"/>
            <a:r>
              <a:rPr lang="en-US" sz="2600" dirty="0">
                <a:latin typeface="Chalkboard" charset="0"/>
                <a:ea typeface="Chalkboard" charset="0"/>
                <a:cs typeface="Chalkboard" charset="0"/>
              </a:rPr>
              <a:t>Q: Logical address = &lt;2, 2&gt;</a:t>
            </a:r>
          </a:p>
          <a:p>
            <a:pPr marL="0" indent="0">
              <a:buNone/>
            </a:pPr>
            <a:r>
              <a:rPr lang="en-US" sz="2600" dirty="0">
                <a:latin typeface="Chalkboard" charset="0"/>
                <a:ea typeface="Chalkboard" charset="0"/>
                <a:cs typeface="Chalkboard" charset="0"/>
              </a:rPr>
              <a:t>	Physical address = ?</a:t>
            </a:r>
          </a:p>
          <a:p>
            <a:pPr marL="0" indent="0">
              <a:buNone/>
            </a:pPr>
            <a:endParaRPr lang="en-US" sz="2800" dirty="0"/>
          </a:p>
        </p:txBody>
      </p:sp>
      <p:pic>
        <p:nvPicPr>
          <p:cNvPr id="5" name="Picture 4"/>
          <p:cNvPicPr>
            <a:picLocks noChangeAspect="1"/>
          </p:cNvPicPr>
          <p:nvPr/>
        </p:nvPicPr>
        <p:blipFill>
          <a:blip r:embed="rId3"/>
          <a:stretch>
            <a:fillRect/>
          </a:stretch>
        </p:blipFill>
        <p:spPr>
          <a:xfrm>
            <a:off x="6200782" y="1167512"/>
            <a:ext cx="4443413" cy="5619378"/>
          </a:xfrm>
          <a:prstGeom prst="rect">
            <a:avLst/>
          </a:prstGeom>
        </p:spPr>
      </p:pic>
    </p:spTree>
    <p:extLst>
      <p:ext uri="{BB962C8B-B14F-4D97-AF65-F5344CB8AC3E}">
        <p14:creationId xmlns:p14="http://schemas.microsoft.com/office/powerpoint/2010/main" val="142169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5223209"/>
          </a:xfrm>
        </p:spPr>
        <p:txBody>
          <a:bodyPr>
            <a:normAutofit/>
          </a:bodyPr>
          <a:lstStyle/>
          <a:p>
            <a:r>
              <a:rPr lang="en-US" sz="2800" dirty="0">
                <a:latin typeface="Chalkboard" charset="0"/>
                <a:ea typeface="Chalkboard" charset="0"/>
                <a:cs typeface="Chalkboard" charset="0"/>
              </a:rPr>
              <a:t>The size of a page is defined by the hardware, which is a power of 2</a:t>
            </a:r>
          </a:p>
          <a:p>
            <a:pPr lvl="1"/>
            <a:r>
              <a:rPr lang="en-US" sz="2600" dirty="0">
                <a:latin typeface="Chalkboard" charset="0"/>
                <a:ea typeface="Chalkboard" charset="0"/>
                <a:cs typeface="Chalkboard" charset="0"/>
              </a:rPr>
              <a:t>If a page size is 2</a:t>
            </a:r>
            <a:r>
              <a:rPr lang="en-US" sz="2600" baseline="30000" dirty="0">
                <a:latin typeface="Chalkboard" charset="0"/>
                <a:ea typeface="Chalkboard" charset="0"/>
                <a:cs typeface="Chalkboard" charset="0"/>
              </a:rPr>
              <a:t>n </a:t>
            </a:r>
            <a:r>
              <a:rPr lang="en-US" sz="2600" dirty="0" smtClean="0">
                <a:latin typeface="Chalkboard" charset="0"/>
                <a:ea typeface="Chalkboard" charset="0"/>
                <a:cs typeface="Chalkboard" charset="0"/>
              </a:rPr>
              <a:t>and </a:t>
            </a:r>
            <a:r>
              <a:rPr lang="en-US" sz="2600" dirty="0">
                <a:latin typeface="Chalkboard" charset="0"/>
                <a:ea typeface="Chalkboard" charset="0"/>
                <a:cs typeface="Chalkboard" charset="0"/>
              </a:rPr>
              <a:t>the size of the logical address space is 2</a:t>
            </a:r>
            <a:r>
              <a:rPr lang="en-US" sz="2600" baseline="30000" dirty="0">
                <a:latin typeface="Chalkboard" charset="0"/>
                <a:ea typeface="Chalkboard" charset="0"/>
                <a:cs typeface="Chalkboard" charset="0"/>
              </a:rPr>
              <a:t>m</a:t>
            </a:r>
            <a:r>
              <a:rPr lang="en-US" sz="2600" dirty="0">
                <a:latin typeface="Chalkboard" charset="0"/>
                <a:ea typeface="Chalkboard" charset="0"/>
                <a:cs typeface="Chalkboard" charset="0"/>
              </a:rPr>
              <a:t>, then the first m-n bits of a logical address designate the page number and the n low-order bits designate the page offset</a:t>
            </a:r>
            <a:endParaRPr lang="en-US" sz="2600" baseline="30000" dirty="0">
              <a:latin typeface="Chalkboard" charset="0"/>
              <a:ea typeface="Chalkboard" charset="0"/>
              <a:cs typeface="Chalkboard" charset="0"/>
            </a:endParaRPr>
          </a:p>
        </p:txBody>
      </p:sp>
      <p:pic>
        <p:nvPicPr>
          <p:cNvPr id="4" name="Picture 3"/>
          <p:cNvPicPr>
            <a:picLocks noChangeAspect="1"/>
          </p:cNvPicPr>
          <p:nvPr/>
        </p:nvPicPr>
        <p:blipFill>
          <a:blip r:embed="rId3"/>
          <a:stretch>
            <a:fillRect/>
          </a:stretch>
        </p:blipFill>
        <p:spPr>
          <a:xfrm>
            <a:off x="2767012" y="3870325"/>
            <a:ext cx="5776914" cy="1475661"/>
          </a:xfrm>
          <a:prstGeom prst="rect">
            <a:avLst/>
          </a:prstGeom>
        </p:spPr>
      </p:pic>
    </p:spTree>
    <p:extLst>
      <p:ext uri="{BB962C8B-B14F-4D97-AF65-F5344CB8AC3E}">
        <p14:creationId xmlns:p14="http://schemas.microsoft.com/office/powerpoint/2010/main" val="119711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Example</a:t>
            </a:r>
          </a:p>
          <a:p>
            <a:pPr lvl="1"/>
            <a:r>
              <a:rPr lang="en-US" sz="2600" dirty="0">
                <a:latin typeface="Chalkboard" charset="0"/>
                <a:ea typeface="Chalkboard" charset="0"/>
                <a:cs typeface="Chalkboard" charset="0"/>
              </a:rPr>
              <a:t>Q: m=? n=?</a:t>
            </a:r>
          </a:p>
          <a:p>
            <a:pPr lvl="1"/>
            <a:r>
              <a:rPr lang="en-US" sz="2600" dirty="0">
                <a:latin typeface="Chalkboard" charset="0"/>
                <a:ea typeface="Chalkboard" charset="0"/>
                <a:cs typeface="Chalkboard" charset="0"/>
              </a:rPr>
              <a:t>Q: Logical address = 0000, </a:t>
            </a:r>
          </a:p>
          <a:p>
            <a:pPr marL="0" indent="0">
              <a:buNone/>
            </a:pPr>
            <a:r>
              <a:rPr lang="en-US" sz="2600" dirty="0">
                <a:latin typeface="Chalkboard" charset="0"/>
                <a:ea typeface="Chalkboard" charset="0"/>
                <a:cs typeface="Chalkboard" charset="0"/>
              </a:rPr>
              <a:t>	Physical address = ?</a:t>
            </a:r>
          </a:p>
          <a:p>
            <a:pPr lvl="1"/>
            <a:r>
              <a:rPr lang="en-US" sz="2600" dirty="0">
                <a:latin typeface="Chalkboard" charset="0"/>
                <a:ea typeface="Chalkboard" charset="0"/>
                <a:cs typeface="Chalkboard" charset="0"/>
              </a:rPr>
              <a:t>Q: Logical address = 1010, </a:t>
            </a:r>
          </a:p>
          <a:p>
            <a:pPr marL="0" indent="0">
              <a:buNone/>
            </a:pPr>
            <a:r>
              <a:rPr lang="en-US" sz="2600" dirty="0">
                <a:latin typeface="Chalkboard" charset="0"/>
                <a:ea typeface="Chalkboard" charset="0"/>
                <a:cs typeface="Chalkboard" charset="0"/>
              </a:rPr>
              <a:t>	Physical address = ?</a:t>
            </a:r>
          </a:p>
          <a:p>
            <a:pPr marL="0" indent="0">
              <a:buNone/>
            </a:pPr>
            <a:endParaRPr lang="en-US" sz="2800" dirty="0"/>
          </a:p>
        </p:txBody>
      </p:sp>
      <p:pic>
        <p:nvPicPr>
          <p:cNvPr id="5" name="Picture 4"/>
          <p:cNvPicPr>
            <a:picLocks noChangeAspect="1"/>
          </p:cNvPicPr>
          <p:nvPr/>
        </p:nvPicPr>
        <p:blipFill>
          <a:blip r:embed="rId3"/>
          <a:stretch>
            <a:fillRect/>
          </a:stretch>
        </p:blipFill>
        <p:spPr>
          <a:xfrm>
            <a:off x="6200782" y="1167512"/>
            <a:ext cx="4443413" cy="5619378"/>
          </a:xfrm>
          <a:prstGeom prst="rect">
            <a:avLst/>
          </a:prstGeom>
        </p:spPr>
      </p:pic>
    </p:spTree>
    <p:extLst>
      <p:ext uri="{BB962C8B-B14F-4D97-AF65-F5344CB8AC3E}">
        <p14:creationId xmlns:p14="http://schemas.microsoft.com/office/powerpoint/2010/main" val="164749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Outline</a:t>
            </a:r>
          </a:p>
        </p:txBody>
      </p:sp>
      <p:sp>
        <p:nvSpPr>
          <p:cNvPr id="3" name="Content Placeholder 2"/>
          <p:cNvSpPr>
            <a:spLocks noGrp="1"/>
          </p:cNvSpPr>
          <p:nvPr>
            <p:ph idx="1"/>
          </p:nvPr>
        </p:nvSpPr>
        <p:spPr>
          <a:xfrm>
            <a:off x="838200" y="1263316"/>
            <a:ext cx="10515600" cy="5423923"/>
          </a:xfrm>
        </p:spPr>
        <p:txBody>
          <a:bodyPr>
            <a:normAutofit/>
          </a:bodyPr>
          <a:lstStyle/>
          <a:p>
            <a:r>
              <a:rPr lang="en-US" dirty="0" smtClean="0">
                <a:latin typeface="Chalkboard" charset="0"/>
                <a:ea typeface="Chalkboard" charset="0"/>
                <a:cs typeface="Chalkboard" charset="0"/>
              </a:rPr>
              <a:t>Background</a:t>
            </a:r>
            <a:endParaRPr lang="en-US" dirty="0">
              <a:latin typeface="Chalkboard" charset="0"/>
              <a:ea typeface="Chalkboard" charset="0"/>
              <a:cs typeface="Chalkboard" charset="0"/>
            </a:endParaRPr>
          </a:p>
          <a:p>
            <a:r>
              <a:rPr lang="en-US" dirty="0">
                <a:latin typeface="Chalkboard" charset="0"/>
                <a:ea typeface="Chalkboard" charset="0"/>
                <a:cs typeface="Chalkboard" charset="0"/>
              </a:rPr>
              <a:t>Contiguous Memory Allocation</a:t>
            </a:r>
          </a:p>
          <a:p>
            <a:r>
              <a:rPr lang="en-US" dirty="0">
                <a:latin typeface="Chalkboard" charset="0"/>
                <a:ea typeface="Chalkboard" charset="0"/>
                <a:cs typeface="Chalkboard" charset="0"/>
              </a:rPr>
              <a:t>Segmentation</a:t>
            </a:r>
          </a:p>
          <a:p>
            <a:r>
              <a:rPr lang="en-US" dirty="0">
                <a:latin typeface="Chalkboard" charset="0"/>
                <a:ea typeface="Chalkboard" charset="0"/>
                <a:cs typeface="Chalkboard" charset="0"/>
              </a:rPr>
              <a:t>Paging</a:t>
            </a:r>
          </a:p>
          <a:p>
            <a:r>
              <a:rPr lang="en-US" dirty="0">
                <a:latin typeface="Chalkboard" charset="0"/>
                <a:ea typeface="Chalkboard" charset="0"/>
                <a:cs typeface="Chalkboard" charset="0"/>
              </a:rPr>
              <a:t>Page Table</a:t>
            </a:r>
          </a:p>
        </p:txBody>
      </p:sp>
      <p:pic>
        <p:nvPicPr>
          <p:cNvPr id="1026" name="Picture 2" descr="http://www.blueironip.com/wp-content/uploads/2015/01/Product-Road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l="5233" t="8993" r="4729" b="10177"/>
          <a:stretch/>
        </p:blipFill>
        <p:spPr bwMode="auto">
          <a:xfrm>
            <a:off x="7628020" y="4788567"/>
            <a:ext cx="3725780" cy="16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2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Paging has no external fragmentation</a:t>
            </a:r>
          </a:p>
          <a:p>
            <a:pPr lvl="1"/>
            <a:r>
              <a:rPr lang="en-US" dirty="0">
                <a:latin typeface="Chalkboard" charset="0"/>
                <a:ea typeface="Chalkboard" charset="0"/>
                <a:cs typeface="Chalkboard" charset="0"/>
              </a:rPr>
              <a:t>Any free frame can be allocated to a process that needs it</a:t>
            </a:r>
          </a:p>
          <a:p>
            <a:r>
              <a:rPr lang="en-US" sz="3000" dirty="0">
                <a:latin typeface="Chalkboard" charset="0"/>
                <a:ea typeface="Chalkboard" charset="0"/>
                <a:cs typeface="Chalkboard" charset="0"/>
              </a:rPr>
              <a:t>Paging has internal fragmentation</a:t>
            </a:r>
          </a:p>
          <a:p>
            <a:pPr lvl="1"/>
            <a:r>
              <a:rPr lang="en-US" dirty="0">
                <a:latin typeface="Chalkboard" charset="0"/>
                <a:ea typeface="Chalkboard" charset="0"/>
                <a:cs typeface="Chalkboard" charset="0"/>
              </a:rPr>
              <a:t>Frames are allocated as units</a:t>
            </a:r>
          </a:p>
          <a:p>
            <a:pPr lvl="1"/>
            <a:r>
              <a:rPr lang="en-US" dirty="0">
                <a:latin typeface="Chalkboard" charset="0"/>
                <a:ea typeface="Chalkboard" charset="0"/>
                <a:cs typeface="Chalkboard" charset="0"/>
              </a:rPr>
              <a:t>The last frame allocated to a process may not be full</a:t>
            </a:r>
          </a:p>
          <a:p>
            <a:pPr lvl="1"/>
            <a:r>
              <a:rPr lang="en-US" dirty="0">
                <a:latin typeface="Chalkboard" charset="0"/>
                <a:ea typeface="Chalkboard" charset="0"/>
                <a:cs typeface="Chalkboard" charset="0"/>
              </a:rPr>
              <a:t>Example</a:t>
            </a:r>
          </a:p>
          <a:p>
            <a:pPr lvl="2"/>
            <a:r>
              <a:rPr lang="en-US" dirty="0">
                <a:latin typeface="Chalkboard" charset="0"/>
                <a:ea typeface="Chalkboard" charset="0"/>
                <a:cs typeface="Chalkboard" charset="0"/>
              </a:rPr>
              <a:t>page size = 1,000 bytes, process size = 5,500 bytes</a:t>
            </a:r>
          </a:p>
          <a:p>
            <a:pPr lvl="2"/>
            <a:r>
              <a:rPr lang="en-US" dirty="0">
                <a:latin typeface="Chalkboard" charset="0"/>
                <a:ea typeface="Chalkboard" charset="0"/>
                <a:cs typeface="Chalkboard" charset="0"/>
              </a:rPr>
              <a:t>6 pages are allocated to the process</a:t>
            </a:r>
          </a:p>
          <a:p>
            <a:pPr lvl="2"/>
            <a:r>
              <a:rPr lang="en-US" dirty="0">
                <a:latin typeface="Chalkboard" charset="0"/>
                <a:ea typeface="Chalkboard" charset="0"/>
                <a:cs typeface="Chalkboard" charset="0"/>
              </a:rPr>
              <a:t>Internal fragmentation = 500 bytes</a:t>
            </a:r>
          </a:p>
        </p:txBody>
      </p:sp>
    </p:spTree>
    <p:extLst>
      <p:ext uri="{BB962C8B-B14F-4D97-AF65-F5344CB8AC3E}">
        <p14:creationId xmlns:p14="http://schemas.microsoft.com/office/powerpoint/2010/main" val="61928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Paging</a:t>
            </a:r>
          </a:p>
        </p:txBody>
      </p:sp>
      <p:sp>
        <p:nvSpPr>
          <p:cNvPr id="3" name="Content Placeholder 2"/>
          <p:cNvSpPr>
            <a:spLocks noGrp="1"/>
          </p:cNvSpPr>
          <p:nvPr>
            <p:ph idx="1"/>
          </p:nvPr>
        </p:nvSpPr>
        <p:spPr>
          <a:xfrm>
            <a:off x="838199" y="1263316"/>
            <a:ext cx="10614661" cy="5427770"/>
          </a:xfrm>
        </p:spPr>
        <p:txBody>
          <a:bodyPr>
            <a:normAutofit/>
          </a:bodyPr>
          <a:lstStyle/>
          <a:p>
            <a:r>
              <a:rPr lang="en-US" sz="3000" dirty="0">
                <a:latin typeface="Chalkboard" charset="0"/>
                <a:ea typeface="Chalkboard" charset="0"/>
                <a:cs typeface="Chalkboard" charset="0"/>
              </a:rPr>
              <a:t>Memory allocation</a:t>
            </a:r>
          </a:p>
        </p:txBody>
      </p:sp>
      <p:pic>
        <p:nvPicPr>
          <p:cNvPr id="4" name="Picture 3"/>
          <p:cNvPicPr>
            <a:picLocks noChangeAspect="1"/>
          </p:cNvPicPr>
          <p:nvPr/>
        </p:nvPicPr>
        <p:blipFill>
          <a:blip r:embed="rId3"/>
          <a:stretch>
            <a:fillRect/>
          </a:stretch>
        </p:blipFill>
        <p:spPr>
          <a:xfrm>
            <a:off x="2647949" y="1762406"/>
            <a:ext cx="6910388" cy="4943197"/>
          </a:xfrm>
          <a:prstGeom prst="rect">
            <a:avLst/>
          </a:prstGeom>
        </p:spPr>
      </p:pic>
    </p:spTree>
    <p:extLst>
      <p:ext uri="{BB962C8B-B14F-4D97-AF65-F5344CB8AC3E}">
        <p14:creationId xmlns:p14="http://schemas.microsoft.com/office/powerpoint/2010/main" val="208390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Page Table</a:t>
            </a:r>
          </a:p>
        </p:txBody>
      </p:sp>
      <p:sp>
        <p:nvSpPr>
          <p:cNvPr id="3" name="Content Placeholder 2"/>
          <p:cNvSpPr>
            <a:spLocks noGrp="1"/>
          </p:cNvSpPr>
          <p:nvPr>
            <p:ph idx="1"/>
          </p:nvPr>
        </p:nvSpPr>
        <p:spPr>
          <a:xfrm>
            <a:off x="838199" y="1263316"/>
            <a:ext cx="10614661" cy="4880309"/>
          </a:xfrm>
        </p:spPr>
        <p:txBody>
          <a:bodyPr>
            <a:normAutofit/>
          </a:bodyPr>
          <a:lstStyle/>
          <a:p>
            <a:r>
              <a:rPr lang="en-US" sz="3000" dirty="0">
                <a:latin typeface="Chalkboard" charset="0"/>
                <a:ea typeface="Chalkboard" charset="0"/>
                <a:cs typeface="Chalkboard" charset="0"/>
              </a:rPr>
              <a:t>OS maintains a copy of the page table for each process. A pointer to the page table is stored in the PCB</a:t>
            </a:r>
          </a:p>
          <a:p>
            <a:r>
              <a:rPr lang="en-US" sz="3000" dirty="0">
                <a:latin typeface="Chalkboard" charset="0"/>
                <a:ea typeface="Chalkboard" charset="0"/>
                <a:cs typeface="Chalkboard" charset="0"/>
              </a:rPr>
              <a:t>Page table is usually kept in main memory</a:t>
            </a:r>
          </a:p>
          <a:p>
            <a:pPr lvl="1"/>
            <a:r>
              <a:rPr lang="en-US" sz="2600" dirty="0">
                <a:latin typeface="Chalkboard" charset="0"/>
                <a:ea typeface="Chalkboard" charset="0"/>
                <a:cs typeface="Chalkboard" charset="0"/>
              </a:rPr>
              <a:t>Disadvantage: two memory accesses are needed to access data/instruction in main memory</a:t>
            </a:r>
          </a:p>
          <a:p>
            <a:pPr lvl="2"/>
            <a:r>
              <a:rPr lang="en-US" sz="2600" dirty="0">
                <a:latin typeface="Chalkboard" charset="0"/>
                <a:ea typeface="Chalkboard" charset="0"/>
                <a:cs typeface="Chalkboard" charset="0"/>
              </a:rPr>
              <a:t>One for accessing page table to find the frame base address, one for accessing data/instruction in main memory</a:t>
            </a:r>
          </a:p>
          <a:p>
            <a:pPr lvl="1"/>
            <a:r>
              <a:rPr lang="en-US" sz="2600" dirty="0">
                <a:latin typeface="Chalkboard" charset="0"/>
                <a:ea typeface="Chalkboard" charset="0"/>
                <a:cs typeface="Chalkboard" charset="0"/>
              </a:rPr>
              <a:t>Better idea: use a special, fast-lookup hardware cache called translation look-aside buffer (TLB)</a:t>
            </a:r>
          </a:p>
          <a:p>
            <a:pPr lvl="2"/>
            <a:endParaRPr lang="en-US" sz="2600" dirty="0"/>
          </a:p>
        </p:txBody>
      </p:sp>
    </p:spTree>
    <p:extLst>
      <p:ext uri="{BB962C8B-B14F-4D97-AF65-F5344CB8AC3E}">
        <p14:creationId xmlns:p14="http://schemas.microsoft.com/office/powerpoint/2010/main" val="1581368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Page Table Structure</a:t>
            </a:r>
          </a:p>
        </p:txBody>
      </p:sp>
      <p:sp>
        <p:nvSpPr>
          <p:cNvPr id="3" name="Content Placeholder 2"/>
          <p:cNvSpPr>
            <a:spLocks noGrp="1"/>
          </p:cNvSpPr>
          <p:nvPr>
            <p:ph idx="1"/>
          </p:nvPr>
        </p:nvSpPr>
        <p:spPr>
          <a:xfrm>
            <a:off x="838199" y="1263316"/>
            <a:ext cx="10614661" cy="4880309"/>
          </a:xfrm>
        </p:spPr>
        <p:txBody>
          <a:bodyPr>
            <a:normAutofit/>
          </a:bodyPr>
          <a:lstStyle/>
          <a:p>
            <a:r>
              <a:rPr lang="en-US" sz="3000" dirty="0">
                <a:latin typeface="Chalkboard" charset="0"/>
                <a:ea typeface="Chalkboard" charset="0"/>
                <a:cs typeface="Chalkboard" charset="0"/>
              </a:rPr>
              <a:t>Standard page table in modern computer systems can be huge</a:t>
            </a:r>
          </a:p>
          <a:p>
            <a:r>
              <a:rPr lang="en-US" sz="3000" dirty="0">
                <a:latin typeface="Chalkboard" charset="0"/>
                <a:ea typeface="Chalkboard" charset="0"/>
                <a:cs typeface="Chalkboard" charset="0"/>
              </a:rPr>
              <a:t>Example</a:t>
            </a:r>
          </a:p>
          <a:p>
            <a:pPr lvl="1"/>
            <a:r>
              <a:rPr lang="en-US" sz="2600" dirty="0">
                <a:latin typeface="Chalkboard" charset="0"/>
                <a:ea typeface="Chalkboard" charset="0"/>
                <a:cs typeface="Chalkboard" charset="0"/>
              </a:rPr>
              <a:t>Consider a computer system with 32-bit logical address space and 4KB page size (2</a:t>
            </a:r>
            <a:r>
              <a:rPr lang="en-US" sz="2600" baseline="30000" dirty="0">
                <a:latin typeface="Chalkboard" charset="0"/>
                <a:ea typeface="Chalkboard" charset="0"/>
                <a:cs typeface="Chalkboard" charset="0"/>
              </a:rPr>
              <a:t>12</a:t>
            </a:r>
            <a:r>
              <a:rPr lang="en-US" sz="2600" dirty="0">
                <a:latin typeface="Chalkboard" charset="0"/>
                <a:ea typeface="Chalkboard" charset="0"/>
                <a:cs typeface="Chalkboard" charset="0"/>
              </a:rPr>
              <a:t>) </a:t>
            </a:r>
          </a:p>
          <a:p>
            <a:pPr lvl="1"/>
            <a:r>
              <a:rPr lang="en-US" sz="2600" dirty="0">
                <a:latin typeface="Chalkboard" charset="0"/>
                <a:ea typeface="Chalkboard" charset="0"/>
                <a:cs typeface="Chalkboard" charset="0"/>
              </a:rPr>
              <a:t>The number of entries in the page table = 2</a:t>
            </a:r>
            <a:r>
              <a:rPr lang="en-US" sz="2600" baseline="30000" dirty="0">
                <a:latin typeface="Chalkboard" charset="0"/>
                <a:ea typeface="Chalkboard" charset="0"/>
                <a:cs typeface="Chalkboard" charset="0"/>
              </a:rPr>
              <a:t>32</a:t>
            </a:r>
            <a:r>
              <a:rPr lang="en-US" sz="2600" dirty="0">
                <a:latin typeface="Chalkboard" charset="0"/>
                <a:ea typeface="Chalkboard" charset="0"/>
                <a:cs typeface="Chalkboard" charset="0"/>
              </a:rPr>
              <a:t>/2</a:t>
            </a:r>
            <a:r>
              <a:rPr lang="en-US" sz="2600" baseline="30000" dirty="0">
                <a:latin typeface="Chalkboard" charset="0"/>
                <a:ea typeface="Chalkboard" charset="0"/>
                <a:cs typeface="Chalkboard" charset="0"/>
              </a:rPr>
              <a:t>12</a:t>
            </a:r>
          </a:p>
          <a:p>
            <a:pPr lvl="1"/>
            <a:r>
              <a:rPr lang="en-US" sz="2600" dirty="0">
                <a:latin typeface="Chalkboard" charset="0"/>
                <a:ea typeface="Chalkboard" charset="0"/>
                <a:cs typeface="Chalkboard" charset="0"/>
              </a:rPr>
              <a:t>The page table needs 4MB of physical space if each entry consists of 4 bytes</a:t>
            </a:r>
          </a:p>
          <a:p>
            <a:r>
              <a:rPr lang="en-US" sz="3000" dirty="0">
                <a:latin typeface="Chalkboard" charset="0"/>
                <a:ea typeface="Chalkboard" charset="0"/>
                <a:cs typeface="Chalkboard" charset="0"/>
              </a:rPr>
              <a:t>Divide the page table into smaller pieces and store them in main memory</a:t>
            </a:r>
          </a:p>
        </p:txBody>
      </p:sp>
    </p:spTree>
    <p:extLst>
      <p:ext uri="{BB962C8B-B14F-4D97-AF65-F5344CB8AC3E}">
        <p14:creationId xmlns:p14="http://schemas.microsoft.com/office/powerpoint/2010/main" val="50542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Hierarchical Paging</a:t>
            </a:r>
          </a:p>
        </p:txBody>
      </p:sp>
      <p:sp>
        <p:nvSpPr>
          <p:cNvPr id="3" name="Content Placeholder 2"/>
          <p:cNvSpPr>
            <a:spLocks noGrp="1"/>
          </p:cNvSpPr>
          <p:nvPr>
            <p:ph idx="1"/>
          </p:nvPr>
        </p:nvSpPr>
        <p:spPr>
          <a:xfrm>
            <a:off x="838199" y="1263316"/>
            <a:ext cx="10614661" cy="5308934"/>
          </a:xfrm>
        </p:spPr>
        <p:txBody>
          <a:bodyPr>
            <a:normAutofit/>
          </a:bodyPr>
          <a:lstStyle/>
          <a:p>
            <a:r>
              <a:rPr lang="en-US" sz="3000" dirty="0">
                <a:latin typeface="Chalkboard" charset="0"/>
                <a:ea typeface="Chalkboard" charset="0"/>
                <a:cs typeface="Chalkboard" charset="0"/>
              </a:rPr>
              <a:t>Two-level paging algorithm, where the page table itself is also paged</a:t>
            </a:r>
          </a:p>
        </p:txBody>
      </p:sp>
      <p:pic>
        <p:nvPicPr>
          <p:cNvPr id="5" name="Picture 4"/>
          <p:cNvPicPr>
            <a:picLocks noChangeAspect="1"/>
          </p:cNvPicPr>
          <p:nvPr/>
        </p:nvPicPr>
        <p:blipFill>
          <a:blip r:embed="rId3"/>
          <a:stretch>
            <a:fillRect/>
          </a:stretch>
        </p:blipFill>
        <p:spPr>
          <a:xfrm>
            <a:off x="3314704" y="2081605"/>
            <a:ext cx="4529138" cy="4704959"/>
          </a:xfrm>
          <a:prstGeom prst="rect">
            <a:avLst/>
          </a:prstGeom>
        </p:spPr>
      </p:pic>
    </p:spTree>
    <p:extLst>
      <p:ext uri="{BB962C8B-B14F-4D97-AF65-F5344CB8AC3E}">
        <p14:creationId xmlns:p14="http://schemas.microsoft.com/office/powerpoint/2010/main" val="211215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199" y="1263316"/>
            <a:ext cx="10614661" cy="5280360"/>
          </a:xfrm>
        </p:spPr>
        <p:txBody>
          <a:bodyPr>
            <a:normAutofit/>
          </a:bodyPr>
          <a:lstStyle/>
          <a:p>
            <a:r>
              <a:rPr lang="en-US" sz="3000" dirty="0">
                <a:latin typeface="Chalkboard" charset="0"/>
                <a:ea typeface="Chalkboard" charset="0"/>
                <a:cs typeface="Chalkboard" charset="0"/>
              </a:rPr>
              <a:t>Main memory and CPU registers are the only general-purpose storage that the CPU can directly access</a:t>
            </a:r>
          </a:p>
          <a:p>
            <a:pPr lvl="1"/>
            <a:r>
              <a:rPr lang="en-US" sz="2600" dirty="0">
                <a:latin typeface="Chalkboard" charset="0"/>
                <a:ea typeface="Chalkboard" charset="0"/>
                <a:cs typeface="Chalkboard" charset="0"/>
              </a:rPr>
              <a:t>CPU registers can be accessed within one cycle of CPU clock</a:t>
            </a:r>
          </a:p>
          <a:p>
            <a:pPr lvl="1"/>
            <a:r>
              <a:rPr lang="en-US" sz="2600" dirty="0">
                <a:latin typeface="Chalkboard" charset="0"/>
                <a:ea typeface="Chalkboard" charset="0"/>
                <a:cs typeface="Chalkboard" charset="0"/>
              </a:rPr>
              <a:t>One memory access may take many cycles of CPU clock, which causes a stall, since CPU does not have the data to complete the current instruction</a:t>
            </a:r>
          </a:p>
          <a:p>
            <a:pPr lvl="1"/>
            <a:r>
              <a:rPr lang="en-US" sz="2600" dirty="0">
                <a:latin typeface="Chalkboard" charset="0"/>
                <a:ea typeface="Chalkboard" charset="0"/>
                <a:cs typeface="Chalkboard" charset="0"/>
              </a:rPr>
              <a:t>Add cache between CPU and main memory for fast access</a:t>
            </a:r>
          </a:p>
          <a:p>
            <a:pPr lvl="2"/>
            <a:r>
              <a:rPr lang="en-US" dirty="0">
                <a:latin typeface="Chalkboard" charset="0"/>
                <a:ea typeface="Chalkboard" charset="0"/>
                <a:cs typeface="Chalkboard" charset="0"/>
              </a:rPr>
              <a:t>When CPU needs some data, it firsts checks whether it is in the cache. If so, the data is fetched directly form the cache. Otherwise, data is moved from main memory and a copy is stored in the cache for future access</a:t>
            </a:r>
          </a:p>
        </p:txBody>
      </p:sp>
    </p:spTree>
    <p:extLst>
      <p:ext uri="{BB962C8B-B14F-4D97-AF65-F5344CB8AC3E}">
        <p14:creationId xmlns:p14="http://schemas.microsoft.com/office/powerpoint/2010/main" val="252693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243757" y="1691955"/>
            <a:ext cx="4252900" cy="4508826"/>
          </a:xfrm>
          <a:prstGeom prst="rect">
            <a:avLst/>
          </a:prstGeom>
        </p:spPr>
      </p:pic>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201" y="1263315"/>
            <a:ext cx="6662737" cy="5594685"/>
          </a:xfrm>
        </p:spPr>
        <p:txBody>
          <a:bodyPr>
            <a:normAutofit/>
          </a:bodyPr>
          <a:lstStyle/>
          <a:p>
            <a:r>
              <a:rPr lang="en-US" sz="2800" dirty="0">
                <a:latin typeface="Chalkboard" charset="0"/>
                <a:ea typeface="Chalkboard" charset="0"/>
                <a:cs typeface="Chalkboard" charset="0"/>
              </a:rPr>
              <a:t>Each process must have a separate memory space, which is fundamental for multiprogramming</a:t>
            </a:r>
          </a:p>
          <a:p>
            <a:r>
              <a:rPr lang="en-US" sz="2800" dirty="0">
                <a:latin typeface="Chalkboard" charset="0"/>
                <a:ea typeface="Chalkboard" charset="0"/>
                <a:cs typeface="Chalkboard" charset="0"/>
              </a:rPr>
              <a:t>Need to determine the range of legal addresses that one process can access</a:t>
            </a:r>
          </a:p>
          <a:p>
            <a:pPr lvl="1"/>
            <a:r>
              <a:rPr lang="en-US" sz="2400" dirty="0">
                <a:latin typeface="Chalkboard" charset="0"/>
                <a:ea typeface="Chalkboard" charset="0"/>
                <a:cs typeface="Chalkboard" charset="0"/>
              </a:rPr>
              <a:t>Protect OS from access by user processes</a:t>
            </a:r>
          </a:p>
          <a:p>
            <a:pPr lvl="1"/>
            <a:r>
              <a:rPr lang="en-US" sz="2400" dirty="0">
                <a:latin typeface="Chalkboard" charset="0"/>
                <a:ea typeface="Chalkboard" charset="0"/>
                <a:cs typeface="Chalkboard" charset="0"/>
              </a:rPr>
              <a:t>Protect the user processes from each other</a:t>
            </a:r>
          </a:p>
          <a:p>
            <a:r>
              <a:rPr lang="en-US" sz="2800" dirty="0">
                <a:latin typeface="Chalkboard" charset="0"/>
                <a:ea typeface="Chalkboard" charset="0"/>
                <a:cs typeface="Chalkboard" charset="0"/>
              </a:rPr>
              <a:t>One solution is using two registers</a:t>
            </a:r>
          </a:p>
          <a:p>
            <a:pPr lvl="1"/>
            <a:r>
              <a:rPr lang="en-US" sz="2400" dirty="0">
                <a:latin typeface="Chalkboard" charset="0"/>
                <a:ea typeface="Chalkboard" charset="0"/>
                <a:cs typeface="Chalkboard" charset="0"/>
              </a:rPr>
              <a:t>Base register holds the smallest legal physical memory address</a:t>
            </a:r>
          </a:p>
          <a:p>
            <a:pPr lvl="1"/>
            <a:r>
              <a:rPr lang="en-US" sz="2400" dirty="0">
                <a:latin typeface="Chalkboard" charset="0"/>
                <a:ea typeface="Chalkboard" charset="0"/>
                <a:cs typeface="Chalkboard" charset="0"/>
              </a:rPr>
              <a:t>Limit register specifies the size of the range</a:t>
            </a:r>
          </a:p>
        </p:txBody>
      </p:sp>
    </p:spTree>
    <p:extLst>
      <p:ext uri="{BB962C8B-B14F-4D97-AF65-F5344CB8AC3E}">
        <p14:creationId xmlns:p14="http://schemas.microsoft.com/office/powerpoint/2010/main" val="364138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57450" y="3382542"/>
            <a:ext cx="7386637" cy="3304014"/>
          </a:xfrm>
          <a:prstGeom prst="rect">
            <a:avLst/>
          </a:prstGeom>
        </p:spPr>
      </p:pic>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199" y="1263316"/>
            <a:ext cx="10614661" cy="5280360"/>
          </a:xfrm>
        </p:spPr>
        <p:txBody>
          <a:bodyPr>
            <a:normAutofit/>
          </a:bodyPr>
          <a:lstStyle/>
          <a:p>
            <a:r>
              <a:rPr lang="en-US" sz="2800" dirty="0">
                <a:latin typeface="Chalkboard" charset="0"/>
                <a:ea typeface="Chalkboard" charset="0"/>
                <a:cs typeface="Chalkboard" charset="0"/>
              </a:rPr>
              <a:t>CPU hardware compares every address generated in user mode with the registers</a:t>
            </a:r>
          </a:p>
          <a:p>
            <a:pPr lvl="1"/>
            <a:r>
              <a:rPr lang="en-US" sz="2400" dirty="0">
                <a:latin typeface="Chalkboard" charset="0"/>
                <a:ea typeface="Chalkboard" charset="0"/>
                <a:cs typeface="Chalkboard" charset="0"/>
              </a:rPr>
              <a:t>If the address is outside of the range determined by the two registers, it results in trap to OS</a:t>
            </a:r>
          </a:p>
          <a:p>
            <a:pPr lvl="1"/>
            <a:r>
              <a:rPr lang="en-US" sz="2400" dirty="0">
                <a:latin typeface="Chalkboard" charset="0"/>
                <a:ea typeface="Chalkboard" charset="0"/>
                <a:cs typeface="Chalkboard" charset="0"/>
              </a:rPr>
              <a:t>The base and limit registers can be loaded only by OS using a privileged instruction</a:t>
            </a:r>
          </a:p>
        </p:txBody>
      </p:sp>
    </p:spTree>
    <p:extLst>
      <p:ext uri="{BB962C8B-B14F-4D97-AF65-F5344CB8AC3E}">
        <p14:creationId xmlns:p14="http://schemas.microsoft.com/office/powerpoint/2010/main" val="367248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199" y="1263315"/>
            <a:ext cx="10614661" cy="5137485"/>
          </a:xfrm>
        </p:spPr>
        <p:txBody>
          <a:bodyPr>
            <a:normAutofit/>
          </a:bodyPr>
          <a:lstStyle/>
          <a:p>
            <a:r>
              <a:rPr lang="en-US" sz="2800" dirty="0">
                <a:latin typeface="Chalkboard" charset="0"/>
                <a:ea typeface="Chalkboard" charset="0"/>
                <a:cs typeface="Chalkboard" charset="0"/>
              </a:rPr>
              <a:t>Logical address (virtual address): an address generated by the CPU</a:t>
            </a:r>
          </a:p>
          <a:p>
            <a:r>
              <a:rPr lang="en-US" sz="2800" dirty="0">
                <a:latin typeface="Chalkboard" charset="0"/>
                <a:ea typeface="Chalkboard" charset="0"/>
                <a:cs typeface="Chalkboard" charset="0"/>
              </a:rPr>
              <a:t>Logical address space: the set of all logical addresses generated by a program</a:t>
            </a:r>
          </a:p>
          <a:p>
            <a:r>
              <a:rPr lang="en-US" sz="2800" dirty="0">
                <a:latin typeface="Chalkboard" charset="0"/>
                <a:ea typeface="Chalkboard" charset="0"/>
                <a:cs typeface="Chalkboard" charset="0"/>
              </a:rPr>
              <a:t>Physical address: an address seen by the memory</a:t>
            </a:r>
          </a:p>
          <a:p>
            <a:r>
              <a:rPr lang="en-US" sz="2800" dirty="0">
                <a:latin typeface="Chalkboard" charset="0"/>
                <a:ea typeface="Chalkboard" charset="0"/>
                <a:cs typeface="Chalkboard" charset="0"/>
              </a:rPr>
              <a:t>Physical address space: the set of all physical addresses corresponding to the logical addresses</a:t>
            </a:r>
          </a:p>
          <a:p>
            <a:r>
              <a:rPr lang="en-US" sz="2800" dirty="0">
                <a:latin typeface="Chalkboard" charset="0"/>
                <a:ea typeface="Chalkboard" charset="0"/>
                <a:cs typeface="Chalkboard" charset="0"/>
              </a:rPr>
              <a:t>Memory-management unit (MMU)</a:t>
            </a:r>
          </a:p>
          <a:p>
            <a:pPr lvl="1"/>
            <a:r>
              <a:rPr lang="en-US" sz="2400" dirty="0">
                <a:latin typeface="Chalkboard" charset="0"/>
                <a:ea typeface="Chalkboard" charset="0"/>
                <a:cs typeface="Chalkboard" charset="0"/>
              </a:rPr>
              <a:t>Hardware device that maps virtual addresses to physical address when a program is running</a:t>
            </a:r>
          </a:p>
          <a:p>
            <a:pPr lvl="1"/>
            <a:r>
              <a:rPr lang="en-US" sz="2400" dirty="0">
                <a:latin typeface="Chalkboard" charset="0"/>
                <a:ea typeface="Chalkboard" charset="0"/>
                <a:cs typeface="Chalkboard" charset="0"/>
              </a:rPr>
              <a:t>There are different methods to accomplish such mapping</a:t>
            </a:r>
          </a:p>
        </p:txBody>
      </p:sp>
    </p:spTree>
    <p:extLst>
      <p:ext uri="{BB962C8B-B14F-4D97-AF65-F5344CB8AC3E}">
        <p14:creationId xmlns:p14="http://schemas.microsoft.com/office/powerpoint/2010/main" val="341791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199" y="1263316"/>
            <a:ext cx="10614661" cy="5280360"/>
          </a:xfrm>
        </p:spPr>
        <p:txBody>
          <a:bodyPr>
            <a:normAutofit/>
          </a:bodyPr>
          <a:lstStyle/>
          <a:p>
            <a:r>
              <a:rPr lang="en-US" sz="3000" dirty="0">
                <a:latin typeface="Chalkboard" charset="0"/>
                <a:ea typeface="Chalkboard" charset="0"/>
                <a:cs typeface="Chalkboard" charset="0"/>
              </a:rPr>
              <a:t>Example: </a:t>
            </a:r>
          </a:p>
          <a:p>
            <a:pPr lvl="1"/>
            <a:r>
              <a:rPr lang="en-US" sz="2600" dirty="0">
                <a:latin typeface="Chalkboard" charset="0"/>
                <a:ea typeface="Chalkboard" charset="0"/>
                <a:cs typeface="Chalkboard" charset="0"/>
              </a:rPr>
              <a:t>Maintain a register called relocation register (similar to base register)</a:t>
            </a:r>
          </a:p>
          <a:p>
            <a:pPr lvl="1"/>
            <a:r>
              <a:rPr lang="en-US" sz="2600" dirty="0">
                <a:latin typeface="Chalkboard" charset="0"/>
                <a:ea typeface="Chalkboard" charset="0"/>
                <a:cs typeface="Chalkboard" charset="0"/>
              </a:rPr>
              <a:t>Add the value in relocation register to every address generated by a user process when the address is sent to memory</a:t>
            </a:r>
          </a:p>
          <a:p>
            <a:pPr lvl="1"/>
            <a:r>
              <a:rPr lang="en-US" sz="2600" dirty="0">
                <a:latin typeface="Chalkboard" charset="0"/>
                <a:ea typeface="Chalkboard" charset="0"/>
                <a:cs typeface="Chalkboard" charset="0"/>
              </a:rPr>
              <a:t>Logical addresses in the range 0 to </a:t>
            </a:r>
            <a:r>
              <a:rPr lang="en-US" sz="2600" i="1" dirty="0">
                <a:latin typeface="Chalkboard" charset="0"/>
                <a:ea typeface="Chalkboard" charset="0"/>
                <a:cs typeface="Chalkboard" charset="0"/>
              </a:rPr>
              <a:t>max</a:t>
            </a:r>
            <a:r>
              <a:rPr lang="en-US" sz="2600" dirty="0">
                <a:latin typeface="Chalkboard" charset="0"/>
                <a:ea typeface="Chalkboard" charset="0"/>
                <a:cs typeface="Chalkboard" charset="0"/>
              </a:rPr>
              <a:t>, and physical addresses in the range </a:t>
            </a:r>
            <a:r>
              <a:rPr lang="en-US" sz="2600" i="1" dirty="0">
                <a:latin typeface="Chalkboard" charset="0"/>
                <a:ea typeface="Chalkboard" charset="0"/>
                <a:cs typeface="Chalkboard" charset="0"/>
              </a:rPr>
              <a:t>R</a:t>
            </a:r>
            <a:r>
              <a:rPr lang="en-US" sz="2600" dirty="0">
                <a:latin typeface="Chalkboard" charset="0"/>
                <a:ea typeface="Chalkboard" charset="0"/>
                <a:cs typeface="Chalkboard" charset="0"/>
              </a:rPr>
              <a:t>+0 to </a:t>
            </a:r>
            <a:r>
              <a:rPr lang="en-US" sz="2600" i="1" dirty="0" err="1">
                <a:latin typeface="Chalkboard" charset="0"/>
                <a:ea typeface="Chalkboard" charset="0"/>
                <a:cs typeface="Chalkboard" charset="0"/>
              </a:rPr>
              <a:t>R</a:t>
            </a:r>
            <a:r>
              <a:rPr lang="en-US" sz="2600" dirty="0" err="1">
                <a:latin typeface="Chalkboard" charset="0"/>
                <a:ea typeface="Chalkboard" charset="0"/>
                <a:cs typeface="Chalkboard" charset="0"/>
              </a:rPr>
              <a:t>+</a:t>
            </a:r>
            <a:r>
              <a:rPr lang="en-US" sz="2600" i="1" dirty="0" err="1">
                <a:latin typeface="Chalkboard" charset="0"/>
                <a:ea typeface="Chalkboard" charset="0"/>
                <a:cs typeface="Chalkboard" charset="0"/>
              </a:rPr>
              <a:t>max</a:t>
            </a:r>
            <a:r>
              <a:rPr lang="en-US" sz="2600" dirty="0">
                <a:latin typeface="Chalkboard" charset="0"/>
                <a:ea typeface="Chalkboard" charset="0"/>
                <a:cs typeface="Chalkboard" charset="0"/>
              </a:rPr>
              <a:t> for a base value </a:t>
            </a:r>
            <a:r>
              <a:rPr lang="en-US" sz="2600" i="1" dirty="0">
                <a:latin typeface="Chalkboard" charset="0"/>
                <a:ea typeface="Chalkboard" charset="0"/>
                <a:cs typeface="Chalkboard" charset="0"/>
              </a:rPr>
              <a:t>R</a:t>
            </a:r>
          </a:p>
        </p:txBody>
      </p:sp>
    </p:spTree>
    <p:extLst>
      <p:ext uri="{BB962C8B-B14F-4D97-AF65-F5344CB8AC3E}">
        <p14:creationId xmlns:p14="http://schemas.microsoft.com/office/powerpoint/2010/main" val="239726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Background</a:t>
            </a:r>
          </a:p>
        </p:txBody>
      </p:sp>
      <p:sp>
        <p:nvSpPr>
          <p:cNvPr id="7" name="Content Placeholder 2"/>
          <p:cNvSpPr>
            <a:spLocks noGrp="1"/>
          </p:cNvSpPr>
          <p:nvPr>
            <p:ph idx="1"/>
          </p:nvPr>
        </p:nvSpPr>
        <p:spPr>
          <a:xfrm>
            <a:off x="838199" y="1263316"/>
            <a:ext cx="10614661" cy="5280360"/>
          </a:xfrm>
        </p:spPr>
        <p:txBody>
          <a:bodyPr>
            <a:normAutofit/>
          </a:bodyPr>
          <a:lstStyle/>
          <a:p>
            <a:r>
              <a:rPr lang="en-US" sz="3000" dirty="0">
                <a:latin typeface="Chalkboard" charset="0"/>
                <a:ea typeface="Chalkboard" charset="0"/>
                <a:cs typeface="Chalkboard" charset="0"/>
              </a:rPr>
              <a:t>Example: </a:t>
            </a:r>
          </a:p>
        </p:txBody>
      </p:sp>
      <p:pic>
        <p:nvPicPr>
          <p:cNvPr id="3" name="Picture 2"/>
          <p:cNvPicPr>
            <a:picLocks noChangeAspect="1"/>
          </p:cNvPicPr>
          <p:nvPr/>
        </p:nvPicPr>
        <p:blipFill>
          <a:blip r:embed="rId3"/>
          <a:stretch>
            <a:fillRect/>
          </a:stretch>
        </p:blipFill>
        <p:spPr>
          <a:xfrm>
            <a:off x="2330763" y="1704975"/>
            <a:ext cx="7086600" cy="5153025"/>
          </a:xfrm>
          <a:prstGeom prst="rect">
            <a:avLst/>
          </a:prstGeom>
        </p:spPr>
      </p:pic>
    </p:spTree>
    <p:extLst>
      <p:ext uri="{BB962C8B-B14F-4D97-AF65-F5344CB8AC3E}">
        <p14:creationId xmlns:p14="http://schemas.microsoft.com/office/powerpoint/2010/main" val="245382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Contiguous Allocation</a:t>
            </a:r>
          </a:p>
        </p:txBody>
      </p:sp>
      <p:sp>
        <p:nvSpPr>
          <p:cNvPr id="7" name="Content Placeholder 2"/>
          <p:cNvSpPr>
            <a:spLocks noGrp="1"/>
          </p:cNvSpPr>
          <p:nvPr>
            <p:ph idx="1"/>
          </p:nvPr>
        </p:nvSpPr>
        <p:spPr>
          <a:xfrm>
            <a:off x="838199" y="1263315"/>
            <a:ext cx="10614661" cy="5266073"/>
          </a:xfrm>
        </p:spPr>
        <p:txBody>
          <a:bodyPr>
            <a:normAutofit lnSpcReduction="10000"/>
          </a:bodyPr>
          <a:lstStyle/>
          <a:p>
            <a:r>
              <a:rPr lang="en-US" sz="3000" dirty="0">
                <a:latin typeface="Chalkboard" charset="0"/>
                <a:ea typeface="Chalkboard" charset="0"/>
                <a:cs typeface="Chalkboard" charset="0"/>
              </a:rPr>
              <a:t>There are various methods to allocate main memory to accommodate both OS and user processes</a:t>
            </a:r>
          </a:p>
          <a:p>
            <a:r>
              <a:rPr lang="en-US" sz="3000" dirty="0">
                <a:latin typeface="Chalkboard" charset="0"/>
                <a:ea typeface="Chalkboard" charset="0"/>
                <a:cs typeface="Chalkboard" charset="0"/>
              </a:rPr>
              <a:t>Contiguous allocation</a:t>
            </a:r>
          </a:p>
          <a:p>
            <a:pPr lvl="1"/>
            <a:r>
              <a:rPr lang="en-US" sz="2600" dirty="0">
                <a:latin typeface="Chalkboard" charset="0"/>
                <a:ea typeface="Chalkboard" charset="0"/>
                <a:cs typeface="Chalkboard" charset="0"/>
              </a:rPr>
              <a:t>Main memory is divided into two partitions</a:t>
            </a:r>
          </a:p>
          <a:p>
            <a:pPr lvl="2"/>
            <a:r>
              <a:rPr lang="en-US" dirty="0">
                <a:latin typeface="Chalkboard" charset="0"/>
                <a:ea typeface="Chalkboard" charset="0"/>
                <a:cs typeface="Chalkboard" charset="0"/>
              </a:rPr>
              <a:t>OS is usually in low memory</a:t>
            </a:r>
          </a:p>
          <a:p>
            <a:pPr lvl="2"/>
            <a:r>
              <a:rPr lang="en-US" dirty="0">
                <a:latin typeface="Chalkboard" charset="0"/>
                <a:ea typeface="Chalkboard" charset="0"/>
                <a:cs typeface="Chalkboard" charset="0"/>
              </a:rPr>
              <a:t>Each process is contained in a single section of memory that is contiguous to the section containing next </a:t>
            </a:r>
            <a:r>
              <a:rPr lang="en-US" dirty="0" smtClean="0">
                <a:latin typeface="Chalkboard" charset="0"/>
                <a:ea typeface="Chalkboard" charset="0"/>
                <a:cs typeface="Chalkboard" charset="0"/>
              </a:rPr>
              <a:t>process</a:t>
            </a:r>
          </a:p>
          <a:p>
            <a:pPr lvl="1"/>
            <a:r>
              <a:rPr lang="en-US" dirty="0">
                <a:latin typeface="Chalkboard" charset="0"/>
                <a:ea typeface="Chalkboard" charset="0"/>
                <a:cs typeface="Chalkboard" charset="0"/>
              </a:rPr>
              <a:t>Memory protection</a:t>
            </a:r>
          </a:p>
          <a:p>
            <a:pPr lvl="2"/>
            <a:r>
              <a:rPr lang="en-US" dirty="0">
                <a:latin typeface="Chalkboard" charset="0"/>
                <a:ea typeface="Chalkboard" charset="0"/>
                <a:cs typeface="Chalkboard" charset="0"/>
              </a:rPr>
              <a:t>Two registers: relocation register and limit register</a:t>
            </a:r>
          </a:p>
          <a:p>
            <a:pPr lvl="3"/>
            <a:r>
              <a:rPr lang="en-US" sz="2200" dirty="0">
                <a:latin typeface="Chalkboard" charset="0"/>
                <a:ea typeface="Chalkboard" charset="0"/>
                <a:cs typeface="Chalkboard" charset="0"/>
              </a:rPr>
              <a:t>Relocation register contains the value of the smallest physical address</a:t>
            </a:r>
          </a:p>
          <a:p>
            <a:pPr lvl="3"/>
            <a:r>
              <a:rPr lang="en-US" sz="2200" dirty="0">
                <a:latin typeface="Chalkboard" charset="0"/>
                <a:ea typeface="Chalkboard" charset="0"/>
                <a:cs typeface="Chalkboard" charset="0"/>
              </a:rPr>
              <a:t>Limit register contains the range of logical addresses</a:t>
            </a:r>
          </a:p>
          <a:p>
            <a:pPr lvl="2"/>
            <a:r>
              <a:rPr lang="en-US" dirty="0">
                <a:latin typeface="Chalkboard" charset="0"/>
                <a:ea typeface="Chalkboard" charset="0"/>
                <a:cs typeface="Chalkboard" charset="0"/>
              </a:rPr>
              <a:t>MMU maps the logical address by adding the value in the relocation</a:t>
            </a:r>
          </a:p>
        </p:txBody>
      </p:sp>
    </p:spTree>
    <p:extLst>
      <p:ext uri="{BB962C8B-B14F-4D97-AF65-F5344CB8AC3E}">
        <p14:creationId xmlns:p14="http://schemas.microsoft.com/office/powerpoint/2010/main" val="2943084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27386</TotalTime>
  <Words>1291</Words>
  <Application>Microsoft Macintosh PowerPoint</Application>
  <PresentationFormat>Widescreen</PresentationFormat>
  <Paragraphs>165</Paragraphs>
  <Slides>24</Slides>
  <Notes>24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 Unicode MS</vt:lpstr>
      <vt:lpstr>Calibri</vt:lpstr>
      <vt:lpstr>Calibri Light</vt:lpstr>
      <vt:lpstr>Chalkboard</vt:lpstr>
      <vt:lpstr>Gill Sans MT</vt:lpstr>
      <vt:lpstr>Wingdings</vt:lpstr>
      <vt:lpstr>Wingdings 2</vt:lpstr>
      <vt:lpstr>宋体</vt:lpstr>
      <vt:lpstr>Arial</vt:lpstr>
      <vt:lpstr>Office Theme</vt:lpstr>
      <vt:lpstr>2_Office Theme</vt:lpstr>
      <vt:lpstr>Blank</vt:lpstr>
      <vt:lpstr>1_Office Theme</vt:lpstr>
      <vt:lpstr>CSC415  Operating System Principles </vt:lpstr>
      <vt:lpstr>Outline</vt:lpstr>
      <vt:lpstr>Background</vt:lpstr>
      <vt:lpstr>Background</vt:lpstr>
      <vt:lpstr>Background</vt:lpstr>
      <vt:lpstr>Background</vt:lpstr>
      <vt:lpstr>Background</vt:lpstr>
      <vt:lpstr>Background</vt:lpstr>
      <vt:lpstr>Contiguous Allocation</vt:lpstr>
      <vt:lpstr>Contiguous Allocation</vt:lpstr>
      <vt:lpstr>Contiguous Allocation</vt:lpstr>
      <vt:lpstr>Fragmentation</vt:lpstr>
      <vt:lpstr>Segmentation</vt:lpstr>
      <vt:lpstr>Segmentation</vt:lpstr>
      <vt:lpstr>Segmentation</vt:lpstr>
      <vt:lpstr>Paging</vt:lpstr>
      <vt:lpstr>Paging</vt:lpstr>
      <vt:lpstr>Paging</vt:lpstr>
      <vt:lpstr>Paging</vt:lpstr>
      <vt:lpstr>Paging</vt:lpstr>
      <vt:lpstr>Paging</vt:lpstr>
      <vt:lpstr>Page Table</vt:lpstr>
      <vt:lpstr>Page Table Structure</vt:lpstr>
      <vt:lpstr>Hierarchical Paging</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CSC645/745  Computer Networks</dc:title>
  <dc:creator>岳浩</dc:creator>
  <cp:lastModifiedBy>Microsoft Office User</cp:lastModifiedBy>
  <cp:revision>534</cp:revision>
  <dcterms:created xsi:type="dcterms:W3CDTF">2016-06-27T03:11:02Z</dcterms:created>
  <dcterms:modified xsi:type="dcterms:W3CDTF">2017-11-01T20:52:07Z</dcterms:modified>
</cp:coreProperties>
</file>