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</p:sldMasterIdLst>
  <p:notesMasterIdLst>
    <p:notesMasterId r:id="rId17"/>
  </p:notesMasterIdLst>
  <p:sldIdLst>
    <p:sldId id="474" r:id="rId4"/>
    <p:sldId id="475" r:id="rId5"/>
    <p:sldId id="476" r:id="rId6"/>
    <p:sldId id="477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78495" autoAdjust="0"/>
  </p:normalViewPr>
  <p:slideViewPr>
    <p:cSldViewPr snapToGrid="0">
      <p:cViewPr varScale="1">
        <p:scale>
          <a:sx n="99" d="100"/>
          <a:sy n="99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553B7-E3D0-480E-A937-654BA477B53B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4356-9E60-4624-98FF-4AA0E0C9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98E25-C968-4A6A-A032-1CE16BB42942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166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31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8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40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433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5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2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2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3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7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6511-63E8-4B6E-864C-719A82D0BD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0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60000"/>
              <a:buFont typeface="Wingdings 2" pitchFamily="18" charset="2"/>
              <a:buChar char=""/>
              <a:defRPr sz="2600"/>
            </a:lvl1pPr>
            <a:lvl2pPr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ü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0352-AD77-41C5-B598-2C72F888FC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95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C70-4642-4CB4-8E0B-4F56FE80F53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7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4D59-854D-4478-9BEE-9439C124D3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8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46D-8C12-4331-99FB-7042A663134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96B-9BE3-49A8-A927-96EC60AF2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30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8028-9EA9-41F5-8152-267BBC2FE04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52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D55C-7716-49E2-BBC6-774EB4E287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6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B063-C011-4F94-A9FD-0175C5FEFE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24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41A-36D9-4C32-A913-AB9C23935B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64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065-6311-49CD-9608-2E97390BB8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85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0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04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41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29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34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1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47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56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49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1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072D-3243-45FE-A776-5A6F078C211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9B66-520B-49FC-8C2B-DEF716BB4B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5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40184"/>
            <a:ext cx="8305800" cy="17725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CSC415 </a:t>
            </a:r>
            <a:b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</a:b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Operating System Principles 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34640"/>
            <a:ext cx="8915400" cy="228028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Mass-Storage Structure</a:t>
            </a:r>
          </a:p>
          <a:p>
            <a:pPr>
              <a:lnSpc>
                <a:spcPct val="80000"/>
              </a:lnSpc>
            </a:pPr>
            <a:endParaRPr lang="en-US" altLang="zh-CN" sz="2000" b="1" dirty="0">
              <a:solidFill>
                <a:srgbClr val="FFCC00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Professor Hao Yue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Fall 2017</a:t>
            </a:r>
            <a:endParaRPr lang="en-US" altLang="zh-CN" dirty="0">
              <a:solidFill>
                <a:srgbClr val="FFCC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5333134"/>
            <a:ext cx="11614006" cy="935182"/>
            <a:chOff x="0" y="5247409"/>
            <a:chExt cx="11614006" cy="935182"/>
          </a:xfrm>
        </p:grpSpPr>
        <p:sp>
          <p:nvSpPr>
            <p:cNvPr id="2" name="Rectangle 1"/>
            <p:cNvSpPr/>
            <p:nvPr/>
          </p:nvSpPr>
          <p:spPr>
            <a:xfrm>
              <a:off x="0" y="5247409"/>
              <a:ext cx="10681855" cy="93518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824" y="5247409"/>
              <a:ext cx="935182" cy="935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8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SSTF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Shortest-Seek-Time-First (SSTF) algorithm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Select the request with the least seek time from the current head position (Head movement = 236)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74" y="2552138"/>
            <a:ext cx="6367456" cy="43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SCAN algorithm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Start at one end of the disk and moves toward the other end. At the other end, the direction of movement reversed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2440707"/>
            <a:ext cx="6196012" cy="44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2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C-SCAN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Circular SCAN (C-SCAN) algorithm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When the head reaches the other end, returns to the beginning of the disk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1" y="2512607"/>
            <a:ext cx="6040754" cy="43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9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906126" cy="53375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LOOK and C-LOOK scheduling algorithms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SCAN and C-SCAN move the disk arm across the full width of the disk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LOOK and C-LOOK only move the arm as far as the final request in each direction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78" y="2949263"/>
            <a:ext cx="5435567" cy="38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423923"/>
          </a:xfrm>
        </p:spPr>
        <p:txBody>
          <a:bodyPr>
            <a:normAutofit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Overview</a:t>
            </a:r>
            <a:endParaRPr lang="en-US" sz="32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Disk Structure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Disk Scheduling</a:t>
            </a:r>
            <a:endParaRPr lang="en-US" u="sng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Disk Management</a:t>
            </a:r>
          </a:p>
        </p:txBody>
      </p:sp>
      <p:pic>
        <p:nvPicPr>
          <p:cNvPr id="1026" name="Picture 2" descr="http://www.blueironip.com/wp-content/uploads/2015/01/Product-Roadmap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8993" r="4729" b="10177"/>
          <a:stretch/>
        </p:blipFill>
        <p:spPr bwMode="auto">
          <a:xfrm>
            <a:off x="7628020" y="4788567"/>
            <a:ext cx="3725780" cy="16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4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5624523" cy="5408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Hard Disks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Disk platter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Two surfaces are covered with a magnetic material that can store information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The surface is logically divided into circular tracks, which are subdivided into sectors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Disk arm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Move all read-write heads as a unit above each surface of every platter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Cylinder: the set of tracks at the same arm 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907"/>
          <a:stretch/>
        </p:blipFill>
        <p:spPr>
          <a:xfrm>
            <a:off x="6462723" y="1412708"/>
            <a:ext cx="5224463" cy="51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5748338" cy="5423234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Rotations Per Minute (RPM)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When the disk is in use, a drive motor spins at high speed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Transfer rate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The rate at which data flow between the drive and the computer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Positioning time (random-access time)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Seek time: the time to move the disk arm to the desired cylinder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Rotational latency: the time for the desired sector to rotate to the disk hand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907"/>
          <a:stretch/>
        </p:blipFill>
        <p:spPr>
          <a:xfrm>
            <a:off x="6462723" y="1412708"/>
            <a:ext cx="5224463" cy="51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5748338" cy="5423234"/>
          </a:xfrm>
        </p:spPr>
        <p:txBody>
          <a:bodyPr>
            <a:normAutofit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First commercial disk drive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IBM RAMDAC computer included the IBM Model 350 disk storage system (1956)</a:t>
            </a:r>
          </a:p>
          <a:p>
            <a:pPr lvl="2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Access time ≤ 1 second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500187"/>
            <a:ext cx="3709988" cy="467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06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Disk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Hard disk drives are addressed as large one-dimensional array of logical blocks, where the logical block is the smallest unit of transfer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The one-dimensional array of logical blocks is mapped onto the sectors of the disk sequentially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Sector 0 is the first sector of the first track on the outermost cylinder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Mapping proceeds in order through that track, then through the rest of the tracks in that cylinder, and then through the rest of the cylinders from outermost to innermost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The number of sectors per track is not a constant on some drives</a:t>
            </a:r>
          </a:p>
        </p:txBody>
      </p:sp>
    </p:spTree>
    <p:extLst>
      <p:ext uri="{BB962C8B-B14F-4D97-AF65-F5344CB8AC3E}">
        <p14:creationId xmlns:p14="http://schemas.microsoft.com/office/powerpoint/2010/main" val="10566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Use disk drives efficiently: minimize data access time and maximize disk bandwidth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Access time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Seek time</a:t>
            </a:r>
          </a:p>
          <a:p>
            <a:pPr lvl="3"/>
            <a:r>
              <a:rPr lang="en-US" sz="2200" dirty="0">
                <a:latin typeface="Chalkboard" charset="0"/>
                <a:ea typeface="Chalkboard" charset="0"/>
                <a:cs typeface="Chalkboard" charset="0"/>
              </a:rPr>
              <a:t>Minimize seek time = minimize seek distance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Rotational latency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Disk bandwidth: the total number of bytes transferred, divided by the total time between the first request for service and the completion of the last transfer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Disk scheduling algorithms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Disk I/O requests are placed in the queue for the disk drive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Choose which request to service next to minimize seek time</a:t>
            </a:r>
          </a:p>
        </p:txBody>
      </p:sp>
    </p:spTree>
    <p:extLst>
      <p:ext uri="{BB962C8B-B14F-4D97-AF65-F5344CB8AC3E}">
        <p14:creationId xmlns:p14="http://schemas.microsoft.com/office/powerpoint/2010/main" val="87143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Several different disk scheduling algorithms exist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Illustrate scheduling algorithms with a request queue with requests for I/O to blocks on cylinders</a:t>
            </a:r>
          </a:p>
          <a:p>
            <a:pPr marL="0" indent="0" algn="ctr">
              <a:buNone/>
            </a:pP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98, 183, 37, 122, 14, 124, 65, 67</a:t>
            </a:r>
          </a:p>
          <a:p>
            <a:pPr lvl="1"/>
            <a:endParaRPr lang="en-US" sz="2600" dirty="0">
              <a:latin typeface="Chalkboard" charset="0"/>
              <a:ea typeface="Chalkboard" charset="0"/>
              <a:cs typeface="Chalkboard" charset="0"/>
            </a:endParaRPr>
          </a:p>
          <a:p>
            <a:pPr marL="457200" lvl="1" indent="0">
              <a:buNone/>
            </a:pP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The disk header is initially at cylinder 53. </a:t>
            </a:r>
          </a:p>
        </p:txBody>
      </p:sp>
    </p:spTree>
    <p:extLst>
      <p:ext uri="{BB962C8B-B14F-4D97-AF65-F5344CB8AC3E}">
        <p14:creationId xmlns:p14="http://schemas.microsoft.com/office/powerpoint/2010/main" val="229849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FCFS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3375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First-come, first-served (FCFS) algorithm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Fair, but does not provide the fastest service (Head movement = 640)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5" y="2457450"/>
            <a:ext cx="641891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3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34676</TotalTime>
  <Words>539</Words>
  <Application>Microsoft Macintosh PowerPoint</Application>
  <PresentationFormat>Widescreen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 Unicode MS</vt:lpstr>
      <vt:lpstr>Calibri</vt:lpstr>
      <vt:lpstr>Calibri Light</vt:lpstr>
      <vt:lpstr>Chalkboard</vt:lpstr>
      <vt:lpstr>Gill Sans MT</vt:lpstr>
      <vt:lpstr>Wingdings</vt:lpstr>
      <vt:lpstr>Wingdings 2</vt:lpstr>
      <vt:lpstr>宋体</vt:lpstr>
      <vt:lpstr>Arial</vt:lpstr>
      <vt:lpstr>Office Theme</vt:lpstr>
      <vt:lpstr>Blank</vt:lpstr>
      <vt:lpstr>1_Office Theme</vt:lpstr>
      <vt:lpstr>CSC415  Operating System Principles </vt:lpstr>
      <vt:lpstr>Outline</vt:lpstr>
      <vt:lpstr>Overview</vt:lpstr>
      <vt:lpstr>Overview</vt:lpstr>
      <vt:lpstr>Overview</vt:lpstr>
      <vt:lpstr>Disk Structure</vt:lpstr>
      <vt:lpstr>Disk Scheduling</vt:lpstr>
      <vt:lpstr>Disk Scheduling</vt:lpstr>
      <vt:lpstr>FCFS</vt:lpstr>
      <vt:lpstr>SSTF</vt:lpstr>
      <vt:lpstr>SCAN</vt:lpstr>
      <vt:lpstr>C-SCAN</vt:lpstr>
      <vt:lpstr>LOOK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CSC645/745  Computer Networks</dc:title>
  <dc:creator>岳浩</dc:creator>
  <cp:lastModifiedBy>Microsoft Office User</cp:lastModifiedBy>
  <cp:revision>798</cp:revision>
  <dcterms:created xsi:type="dcterms:W3CDTF">2016-06-27T03:11:02Z</dcterms:created>
  <dcterms:modified xsi:type="dcterms:W3CDTF">2017-11-27T22:46:25Z</dcterms:modified>
</cp:coreProperties>
</file>