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Lst>
  <p:notesMasterIdLst>
    <p:notesMasterId r:id="rId33"/>
  </p:notesMasterIdLst>
  <p:sldIdLst>
    <p:sldId id="333" r:id="rId4"/>
    <p:sldId id="334" r:id="rId5"/>
    <p:sldId id="335" r:id="rId6"/>
    <p:sldId id="336" r:id="rId7"/>
    <p:sldId id="337" r:id="rId8"/>
    <p:sldId id="338" r:id="rId9"/>
    <p:sldId id="343" r:id="rId10"/>
    <p:sldId id="344" r:id="rId11"/>
    <p:sldId id="345" r:id="rId12"/>
    <p:sldId id="348" r:id="rId13"/>
    <p:sldId id="361" r:id="rId14"/>
    <p:sldId id="363" r:id="rId15"/>
    <p:sldId id="362" r:id="rId16"/>
    <p:sldId id="346" r:id="rId17"/>
    <p:sldId id="364" r:id="rId18"/>
    <p:sldId id="365" r:id="rId19"/>
    <p:sldId id="351" r:id="rId20"/>
    <p:sldId id="352" r:id="rId21"/>
    <p:sldId id="353" r:id="rId22"/>
    <p:sldId id="358" r:id="rId23"/>
    <p:sldId id="366" r:id="rId24"/>
    <p:sldId id="354" r:id="rId25"/>
    <p:sldId id="359" r:id="rId26"/>
    <p:sldId id="367" r:id="rId27"/>
    <p:sldId id="368" r:id="rId28"/>
    <p:sldId id="355" r:id="rId29"/>
    <p:sldId id="356" r:id="rId30"/>
    <p:sldId id="347" r:id="rId31"/>
    <p:sldId id="35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8" autoAdjust="0"/>
    <p:restoredTop sz="84485" autoAdjust="0"/>
  </p:normalViewPr>
  <p:slideViewPr>
    <p:cSldViewPr snapToGrid="0">
      <p:cViewPr varScale="1">
        <p:scale>
          <a:sx n="107" d="100"/>
          <a:sy n="107" d="100"/>
        </p:scale>
        <p:origin x="1296" y="176"/>
      </p:cViewPr>
      <p:guideLst/>
    </p:cSldViewPr>
  </p:slideViewPr>
  <p:notesTextViewPr>
    <p:cViewPr>
      <p:scale>
        <a:sx n="1" d="1"/>
        <a:sy n="1" d="1"/>
      </p:scale>
      <p:origin x="0" y="0"/>
    </p:cViewPr>
  </p:notesTextViewPr>
  <p:sorterViewPr>
    <p:cViewPr>
      <p:scale>
        <a:sx n="100" d="100"/>
        <a:sy n="100" d="100"/>
      </p:scale>
      <p:origin x="0" y="-583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9553B7-E3D0-480E-A937-654BA477B53B}" type="datetimeFigureOut">
              <a:rPr lang="en-US" smtClean="0"/>
              <a:t>9/13/17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44356-9E60-4624-98FF-4AA0E0C9D52B}" type="slidenum">
              <a:rPr lang="en-US" smtClean="0"/>
              <a:t>‹#›</a:t>
            </a:fld>
            <a:endParaRPr lang="en-US"/>
          </a:p>
        </p:txBody>
      </p:sp>
    </p:spTree>
    <p:extLst>
      <p:ext uri="{BB962C8B-B14F-4D97-AF65-F5344CB8AC3E}">
        <p14:creationId xmlns:p14="http://schemas.microsoft.com/office/powerpoint/2010/main" val="189423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www.linfo.org/root_directory.html" TargetMode="External"/><Relationship Id="rId4" Type="http://schemas.openxmlformats.org/officeDocument/2006/relationships/hyperlink" Target="http://www.linfo.org/unix-like.html" TargetMode="External"/><Relationship Id="rId5" Type="http://schemas.openxmlformats.org/officeDocument/2006/relationships/hyperlink" Target="http://www.linfo.org/operating_systems_list.html" TargetMode="External"/><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8698E25-C968-4A6A-A032-1CE16BB42942}"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85205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48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0237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6309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685371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68092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20481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06776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1527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/bin</a:t>
            </a:r>
            <a:r>
              <a:rPr lang="en-US" sz="1200" b="0" i="0" kern="1200" dirty="0">
                <a:solidFill>
                  <a:schemeClr val="tx1"/>
                </a:solidFill>
                <a:effectLst/>
                <a:latin typeface="+mn-lt"/>
                <a:ea typeface="+mn-ea"/>
                <a:cs typeface="+mn-cs"/>
              </a:rPr>
              <a:t> is a standard subdirectory of the </a:t>
            </a:r>
            <a:r>
              <a:rPr lang="en-US" sz="1200" b="0" i="0" kern="1200" dirty="0">
                <a:solidFill>
                  <a:schemeClr val="tx1"/>
                </a:solidFill>
                <a:effectLst/>
                <a:latin typeface="+mn-lt"/>
                <a:ea typeface="+mn-ea"/>
                <a:cs typeface="+mn-cs"/>
                <a:hlinkClick r:id="rId3"/>
              </a:rPr>
              <a:t>root directory</a:t>
            </a:r>
            <a:r>
              <a:rPr lang="en-US" sz="1200" b="0" i="0" kern="1200" dirty="0">
                <a:solidFill>
                  <a:schemeClr val="tx1"/>
                </a:solidFill>
                <a:effectLst/>
                <a:latin typeface="+mn-lt"/>
                <a:ea typeface="+mn-ea"/>
                <a:cs typeface="+mn-cs"/>
              </a:rPr>
              <a:t> in </a:t>
            </a:r>
            <a:r>
              <a:rPr lang="en-US" sz="1200" b="0" i="0" kern="1200" dirty="0">
                <a:solidFill>
                  <a:schemeClr val="tx1"/>
                </a:solidFill>
                <a:effectLst/>
                <a:latin typeface="+mn-lt"/>
                <a:ea typeface="+mn-ea"/>
                <a:cs typeface="+mn-cs"/>
                <a:hlinkClick r:id="rId4"/>
              </a:rPr>
              <a:t>Unix-like</a:t>
            </a:r>
            <a:r>
              <a:rPr 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hlinkClick r:id="rId5"/>
              </a:rPr>
              <a:t>operating systems</a:t>
            </a:r>
            <a:r>
              <a:rPr lang="en-US" sz="1200" b="0" i="0" kern="1200" dirty="0">
                <a:solidFill>
                  <a:schemeClr val="tx1"/>
                </a:solidFill>
                <a:effectLst/>
                <a:latin typeface="+mn-lt"/>
                <a:ea typeface="+mn-ea"/>
                <a:cs typeface="+mn-cs"/>
              </a:rPr>
              <a:t> that contains the </a:t>
            </a:r>
            <a:r>
              <a:rPr lang="en-US" sz="1200" b="0" i="1" kern="1200" dirty="0">
                <a:solidFill>
                  <a:schemeClr val="tx1"/>
                </a:solidFill>
                <a:effectLst/>
                <a:latin typeface="+mn-lt"/>
                <a:ea typeface="+mn-ea"/>
                <a:cs typeface="+mn-cs"/>
              </a:rPr>
              <a:t>executable</a:t>
            </a:r>
            <a:r>
              <a:rPr lang="en-US" sz="1200" b="0" i="0" kern="1200" dirty="0">
                <a:solidFill>
                  <a:schemeClr val="tx1"/>
                </a:solidFill>
                <a:effectLst/>
                <a:latin typeface="+mn-lt"/>
                <a:ea typeface="+mn-ea"/>
                <a:cs typeface="+mn-cs"/>
              </a:rPr>
              <a:t> (i.e., ready to run) programs that must be available in order to attain minimal functionality for the purposes of </a:t>
            </a:r>
            <a:r>
              <a:rPr lang="en-US" sz="1200" b="0" i="1" kern="1200" dirty="0">
                <a:solidFill>
                  <a:schemeClr val="tx1"/>
                </a:solidFill>
                <a:effectLst/>
                <a:latin typeface="+mn-lt"/>
                <a:ea typeface="+mn-ea"/>
                <a:cs typeface="+mn-cs"/>
              </a:rPr>
              <a:t>booting</a:t>
            </a:r>
            <a:r>
              <a:rPr lang="en-US" sz="1200" b="0" i="0" kern="1200" dirty="0">
                <a:solidFill>
                  <a:schemeClr val="tx1"/>
                </a:solidFill>
                <a:effectLst/>
                <a:latin typeface="+mn-lt"/>
                <a:ea typeface="+mn-ea"/>
                <a:cs typeface="+mn-cs"/>
              </a:rPr>
              <a:t> (i.e., starting) and repairing a system.</a:t>
            </a:r>
          </a:p>
          <a:p>
            <a:r>
              <a:rPr lang="en-US" sz="1200" b="0" i="0" kern="1200" dirty="0">
                <a:solidFill>
                  <a:schemeClr val="tx1"/>
                </a:solidFill>
                <a:effectLst/>
                <a:latin typeface="+mn-lt"/>
                <a:ea typeface="+mn-ea"/>
                <a:cs typeface="+mn-cs"/>
              </a:rPr>
              <a:t>/bin/ls specifies</a:t>
            </a:r>
            <a:r>
              <a:rPr lang="en-US" sz="1200" b="0" i="0" kern="1200" baseline="0" dirty="0">
                <a:solidFill>
                  <a:schemeClr val="tx1"/>
                </a:solidFill>
                <a:effectLst/>
                <a:latin typeface="+mn-lt"/>
                <a:ea typeface="+mn-ea"/>
                <a:cs typeface="+mn-cs"/>
              </a:rPr>
              <a:t> the pathname to the location of the new process image</a:t>
            </a:r>
          </a:p>
          <a:p>
            <a:r>
              <a:rPr lang="en-US" sz="1200" b="0" i="0" kern="1200" baseline="0" dirty="0">
                <a:solidFill>
                  <a:schemeClr val="tx1"/>
                </a:solidFill>
                <a:effectLst/>
                <a:latin typeface="+mn-lt"/>
                <a:ea typeface="+mn-ea"/>
                <a:cs typeface="+mn-cs"/>
              </a:rPr>
              <a:t>Ls: the name of the executable file of the new process image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147458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11096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5356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952327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1674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49586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73364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Unix as example to show</a:t>
            </a:r>
            <a:r>
              <a:rPr lang="en-US" baseline="0" dirty="0"/>
              <a:t> two address possibilities. </a:t>
            </a:r>
          </a:p>
          <a:p>
            <a:r>
              <a:rPr lang="en-US" baseline="0" dirty="0"/>
              <a:t>After fork(), the child process can use exec() to replace the memory space with a new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851655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7502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4629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176362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terminates when it finishes the last statement</a:t>
            </a:r>
            <a:r>
              <a:rPr lang="en-US" baseline="0" dirty="0"/>
              <a:t> and can use exit() to ask OS to delete it. </a:t>
            </a:r>
          </a:p>
          <a:p>
            <a:r>
              <a:rPr lang="en-US" baseline="0" dirty="0"/>
              <a:t>Termination can occur in other situations. E.g., the task assigned to a child is no longer required. </a:t>
            </a:r>
          </a:p>
          <a:p>
            <a:r>
              <a:rPr lang="en-US" baseline="0" dirty="0"/>
              <a:t>Usually, if a process terminates, all its children must also be terminated, called cascading termination.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9750883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3624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discuss OS, one question</a:t>
            </a:r>
            <a:r>
              <a:rPr lang="en-US" baseline="0" dirty="0"/>
              <a:t> is how to call CPU activities. </a:t>
            </a:r>
          </a:p>
          <a:p>
            <a:r>
              <a:rPr lang="en-US" baseline="0" dirty="0"/>
              <a:t>Two processes may be associated with the same program, but they are considered two separate execution sequences. E.g., a user run many copies of Web browser program.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42391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99006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450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process can be running on any processor at any instant. Many processes may be ready and</a:t>
            </a:r>
            <a:r>
              <a:rPr lang="en-US" baseline="0" dirty="0"/>
              <a:t> waiting. </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16520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Interrupts cause</a:t>
            </a:r>
            <a:r>
              <a:rPr lang="en-US" baseline="0" dirty="0"/>
              <a:t> OS to change CPU from its current work to run a kernel routine. When it occurs, the system needs to save the current context of the process so that the it can restore context when it is done. The context is represented in PCB of the process. It includes the values of CPU</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41981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85693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provides mechanisms for process creation</a:t>
            </a:r>
            <a:r>
              <a:rPr lang="en-US" baseline="0" dirty="0"/>
              <a:t> and termination. </a:t>
            </a:r>
          </a:p>
          <a:p>
            <a:r>
              <a:rPr lang="en-US" baseline="0" dirty="0"/>
              <a:t>When a process is executed, it can create new processes. Child process needs resources to accomplish its task. </a:t>
            </a:r>
          </a:p>
          <a:p>
            <a:r>
              <a:rPr lang="en-US" baseline="0" dirty="0"/>
              <a:t>Two execution possibilities.</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0AF152E-25D4-4AA8-8A75-2732D8CF7081}"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2132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C6072D-3243-45FE-A776-5A6F078C211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17756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70649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000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266511-63E8-4B6E-864C-719A82D0BD4C}"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42311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atin typeface="Arial" pitchFamily="34" charset="0"/>
                <a:cs typeface="Arial" pitchFamily="34" charset="0"/>
              </a:defRPr>
            </a:lvl1pPr>
          </a:lstStyle>
          <a:p>
            <a:endParaRPr lang="zh-CN" altLang="en-US" dirty="0"/>
          </a:p>
        </p:txBody>
      </p:sp>
      <p:sp>
        <p:nvSpPr>
          <p:cNvPr id="3" name="内容占位符 2"/>
          <p:cNvSpPr>
            <a:spLocks noGrp="1"/>
          </p:cNvSpPr>
          <p:nvPr>
            <p:ph idx="1" hasCustomPrompt="1"/>
          </p:nvPr>
        </p:nvSpPr>
        <p:spPr/>
        <p:txBody>
          <a:bodyPr/>
          <a:lstStyle>
            <a:lvl1pPr>
              <a:buClr>
                <a:schemeClr val="tx2">
                  <a:lumMod val="60000"/>
                  <a:lumOff val="40000"/>
                </a:schemeClr>
              </a:buClr>
              <a:buSzPct val="60000"/>
              <a:buFont typeface="Wingdings 2" pitchFamily="18" charset="2"/>
              <a:buChar char=""/>
              <a:defRPr sz="2600"/>
            </a:lvl1pPr>
            <a:lvl2pPr>
              <a:buClr>
                <a:schemeClr val="accent6">
                  <a:lumMod val="75000"/>
                </a:schemeClr>
              </a:buClr>
              <a:buSzPct val="90000"/>
              <a:buFont typeface="Wingdings" pitchFamily="2" charset="2"/>
              <a:buChar char="ü"/>
              <a:defRPr sz="2200">
                <a:latin typeface="Arial" pitchFamily="34" charset="0"/>
                <a:cs typeface="Arial" pitchFamily="34" charset="0"/>
              </a:defRPr>
            </a:lvl2pPr>
            <a:lvl3pPr>
              <a:defRPr sz="2000">
                <a:latin typeface="Arial" pitchFamily="34" charset="0"/>
                <a:cs typeface="Arial" pitchFamily="34" charset="0"/>
              </a:defRPr>
            </a:lvl3pPr>
          </a:lstStyle>
          <a:p>
            <a:pPr lvl="0"/>
            <a:r>
              <a:rPr lang="en-US" altLang="zh-CN" dirty="0" err="1"/>
              <a:t>abc</a:t>
            </a:r>
            <a:endParaRPr lang="zh-CN" altLang="en-US" dirty="0"/>
          </a:p>
          <a:p>
            <a:pPr lvl="1"/>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A72D0352-AD77-41C5-B598-2C72F888FC41}"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a:noFill/>
        </p:spPr>
        <p:txBody>
          <a:bodyPr/>
          <a:lstStyle>
            <a:lvl1pPr>
              <a:defRPr>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917508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9F3FC70-4642-4CB4-8E0B-4F56FE80F533}"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48930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EA4D59-854D-4478-9BEE-9439C124D3CA}"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9604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473D46D-8C12-4331-99FB-7042A6631347}"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21682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BE896B-9BE3-49A8-A927-96EC60AF26D3}"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43565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A98028-9EA9-41F5-8152-267BBC2FE044}"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31654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81FD55C-7716-49E2-BBC6-774EB4E28712}"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91877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6072D-3243-45FE-A776-5A6F078C211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2169063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9DB063-C011-4F94-A9FD-0175C5FEFEC8}"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67513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A7E41A-36D9-4C32-A913-AB9C23935BBD}"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97394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B39065-6311-49CD-9608-2E97390BB8EA}"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FFDF0DE7-2AA0-4656-A613-142BE5B897D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86899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3416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299"/>
            <a:ext cx="9591676" cy="939693"/>
          </a:xfrm>
        </p:spPr>
        <p:txBody>
          <a:bodyPr/>
          <a:lstStyle/>
          <a:p>
            <a:r>
              <a:rPr lang="en-US"/>
              <a:t>Click to edit Master title style</a:t>
            </a:r>
          </a:p>
        </p:txBody>
      </p:sp>
      <p:sp>
        <p:nvSpPr>
          <p:cNvPr id="3" name="Content Placeholder 2"/>
          <p:cNvSpPr>
            <a:spLocks noGrp="1"/>
          </p:cNvSpPr>
          <p:nvPr>
            <p:ph idx="1"/>
          </p:nvPr>
        </p:nvSpPr>
        <p:spPr/>
        <p:txBody>
          <a:bodyPr/>
          <a:lstStyle>
            <a:lvl1pPr>
              <a:defRPr sz="3200"/>
            </a:lvl1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1153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21917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94182"/>
            <a:ext cx="9591675" cy="939693"/>
          </a:xfrm>
        </p:spPr>
        <p:txBody>
          <a:bodyPr/>
          <a:lstStyle/>
          <a:p>
            <a:r>
              <a:rPr lang="en-US"/>
              <a:t>Click to edit Master title style</a:t>
            </a:r>
          </a:p>
        </p:txBody>
      </p:sp>
      <p:sp>
        <p:nvSpPr>
          <p:cNvPr id="3" name="Content Placeholder 2"/>
          <p:cNvSpPr>
            <a:spLocks noGrp="1"/>
          </p:cNvSpPr>
          <p:nvPr>
            <p:ph sz="half" idx="1"/>
          </p:nvPr>
        </p:nvSpPr>
        <p:spPr>
          <a:xfrm>
            <a:off x="838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13262"/>
            <a:ext cx="5181600" cy="4863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018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25413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91675" cy="93969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87859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714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C6072D-3243-45FE-A776-5A6F078C211A}" type="datetimeFigureOut">
              <a:rPr lang="en-US" smtClean="0"/>
              <a:t>9/13/17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999546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30451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240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82150" cy="93969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4761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806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C6072D-3243-45FE-A776-5A6F078C211A}"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5058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C6072D-3243-45FE-A776-5A6F078C211A}" type="datetimeFigureOut">
              <a:rPr lang="en-US" smtClean="0"/>
              <a:t>9/13/17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387281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6072D-3243-45FE-A776-5A6F078C211A}" type="datetimeFigureOut">
              <a:rPr lang="en-US" smtClean="0"/>
              <a:t>9/13/17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18032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C6072D-3243-45FE-A776-5A6F078C211A}" type="datetimeFigureOut">
              <a:rPr lang="en-US" smtClean="0"/>
              <a:t>9/13/17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9678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20938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C6072D-3243-45FE-A776-5A6F078C211A}" type="datetimeFigureOut">
              <a:rPr lang="en-US" smtClean="0"/>
              <a:t>9/13/17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4955D7-E265-41A6-B3F7-A15E63D15F80}" type="slidenum">
              <a:rPr lang="en-US" smtClean="0"/>
              <a:t>‹#›</a:t>
            </a:fld>
            <a:endParaRPr lang="en-US"/>
          </a:p>
        </p:txBody>
      </p:sp>
    </p:spTree>
    <p:extLst>
      <p:ext uri="{BB962C8B-B14F-4D97-AF65-F5344CB8AC3E}">
        <p14:creationId xmlns:p14="http://schemas.microsoft.com/office/powerpoint/2010/main" val="16814050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6072D-3243-45FE-A776-5A6F078C211A}" type="datetimeFigureOut">
              <a:rPr lang="en-US" smtClean="0"/>
              <a:t>9/13/17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55D7-E265-41A6-B3F7-A15E63D15F80}" type="slidenum">
              <a:rPr lang="en-US" smtClean="0"/>
              <a:t>‹#›</a:t>
            </a:fld>
            <a:endParaRPr lang="en-US"/>
          </a:p>
        </p:txBody>
      </p:sp>
    </p:spTree>
    <p:extLst>
      <p:ext uri="{BB962C8B-B14F-4D97-AF65-F5344CB8AC3E}">
        <p14:creationId xmlns:p14="http://schemas.microsoft.com/office/powerpoint/2010/main" val="196929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err="1"/>
              <a:t>abc</a:t>
            </a:r>
            <a:endParaRPr lang="zh-CN" altLang="en-US" dirty="0"/>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err="1"/>
              <a:t>abc</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79B66-520B-49FC-8C2B-DEF716BB4BED}" type="datetime1">
              <a:rPr lang="zh-CN" altLang="en-US" smtClean="0">
                <a:solidFill>
                  <a:prstClr val="black">
                    <a:tint val="75000"/>
                  </a:prstClr>
                </a:solidFill>
              </a:rPr>
              <a:pPr/>
              <a:t>2017/9/13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800" b="0">
                <a:solidFill>
                  <a:schemeClr val="tx1"/>
                </a:solidFill>
                <a:latin typeface="Arial" pitchFamily="34" charset="0"/>
                <a:cs typeface="Arial" pitchFamily="34" charset="0"/>
              </a:defRPr>
            </a:lvl1pPr>
          </a:lstStyle>
          <a:p>
            <a:fld id="{FFDF0DE7-2AA0-4656-A613-142BE5B897D9}" type="slidenum">
              <a:rPr lang="zh-CN" altLang="en-US" smtClean="0">
                <a:solidFill>
                  <a:prstClr val="black"/>
                </a:solidFill>
              </a:rPr>
              <a:pPr/>
              <a:t>‹#›</a:t>
            </a:fld>
            <a:endParaRPr lang="zh-CN" altLang="en-US" dirty="0">
              <a:solidFill>
                <a:prstClr val="black"/>
              </a:solidFill>
            </a:endParaRPr>
          </a:p>
        </p:txBody>
      </p:sp>
    </p:spTree>
    <p:extLst>
      <p:ext uri="{BB962C8B-B14F-4D97-AF65-F5344CB8AC3E}">
        <p14:creationId xmlns:p14="http://schemas.microsoft.com/office/powerpoint/2010/main" val="13406510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90563"/>
            <a:ext cx="10020300" cy="939693"/>
          </a:xfrm>
          <a:prstGeom prst="rect">
            <a:avLst/>
          </a:prstGeom>
          <a:solidFill>
            <a:srgbClr val="660066"/>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63316"/>
            <a:ext cx="10515600" cy="49136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49410-12E0-4CA1-9128-2C437BD57AFF}" type="datetimeFigureOut">
              <a:rPr lang="en-US" smtClean="0">
                <a:solidFill>
                  <a:prstClr val="black">
                    <a:tint val="75000"/>
                  </a:prstClr>
                </a:solidFill>
              </a:rPr>
              <a:pPr/>
              <a:t>9/13/17</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E689A-15D0-4BD6-9F6E-C88DC5742282}" type="slidenum">
              <a:rPr lang="en-US" smtClean="0">
                <a:solidFill>
                  <a:prstClr val="black">
                    <a:tint val="75000"/>
                  </a:prstClr>
                </a:solidFill>
              </a:rPr>
              <a:pPr/>
              <a:t>‹#›</a:t>
            </a:fld>
            <a:endParaRPr lang="en-US">
              <a:solidFill>
                <a:prstClr val="black">
                  <a:tint val="75000"/>
                </a:prstClr>
              </a:solidFill>
            </a:endParaRPr>
          </a:p>
        </p:txBody>
      </p:sp>
      <p:pic>
        <p:nvPicPr>
          <p:cNvPr id="21" name="Picture 2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12925" y="194170"/>
            <a:ext cx="950293" cy="939693"/>
          </a:xfrm>
          <a:prstGeom prst="rect">
            <a:avLst/>
          </a:prstGeom>
        </p:spPr>
      </p:pic>
    </p:spTree>
    <p:extLst>
      <p:ext uri="{BB962C8B-B14F-4D97-AF65-F5344CB8AC3E}">
        <p14:creationId xmlns:p14="http://schemas.microsoft.com/office/powerpoint/2010/main" val="13233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b="0" kern="1200" baseline="0">
          <a:solidFill>
            <a:srgbClr val="FFCC00"/>
          </a:solidFill>
          <a:latin typeface="Gill Sans MT" panose="020B0502020104020203" pitchFamily="34" charset="0"/>
          <a:ea typeface="Arial Unicode MS" panose="020B0604020202020204" pitchFamily="34" charset="-122"/>
          <a:cs typeface="Arial Unicode MS" panose="020B0604020202020204" pitchFamily="3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981200" y="740184"/>
            <a:ext cx="8305800" cy="1772511"/>
          </a:xfrm>
        </p:spPr>
        <p:txBody>
          <a:bodyPr>
            <a:normAutofit fontScale="90000"/>
          </a:bodyPr>
          <a:lstStyle/>
          <a:p>
            <a:pPr algn="ctr"/>
            <a:r>
              <a:rPr lang="en-US" altLang="zh-CN" sz="5400" dirty="0">
                <a:solidFill>
                  <a:srgbClr val="7030A0"/>
                </a:solidFill>
                <a:latin typeface="Chalkboard" charset="0"/>
                <a:ea typeface="Chalkboard" charset="0"/>
                <a:cs typeface="Chalkboard" charset="0"/>
              </a:rPr>
              <a:t>CSC415 </a:t>
            </a:r>
            <a:br>
              <a:rPr lang="en-US" altLang="zh-CN" sz="5400" dirty="0">
                <a:solidFill>
                  <a:srgbClr val="7030A0"/>
                </a:solidFill>
                <a:latin typeface="Chalkboard" charset="0"/>
                <a:ea typeface="Chalkboard" charset="0"/>
                <a:cs typeface="Chalkboard" charset="0"/>
              </a:rPr>
            </a:br>
            <a:r>
              <a:rPr lang="en-US" altLang="zh-CN" sz="5400" dirty="0">
                <a:solidFill>
                  <a:srgbClr val="7030A0"/>
                </a:solidFill>
                <a:latin typeface="Chalkboard" charset="0"/>
                <a:ea typeface="Chalkboard" charset="0"/>
                <a:cs typeface="Chalkboard" charset="0"/>
              </a:rPr>
              <a:t>Operating System Principles </a:t>
            </a:r>
          </a:p>
        </p:txBody>
      </p:sp>
      <p:sp>
        <p:nvSpPr>
          <p:cNvPr id="5" name="Rectangle 26"/>
          <p:cNvSpPr>
            <a:spLocks noGrp="1" noChangeArrowheads="1"/>
          </p:cNvSpPr>
          <p:nvPr>
            <p:ph type="subTitle" idx="1"/>
          </p:nvPr>
        </p:nvSpPr>
        <p:spPr>
          <a:xfrm>
            <a:off x="1600200" y="2834640"/>
            <a:ext cx="8915400" cy="2280285"/>
          </a:xfrm>
          <a:noFill/>
          <a:ln/>
        </p:spPr>
        <p:txBody>
          <a:bodyPr>
            <a:normAutofit/>
          </a:bodyPr>
          <a:lstStyle/>
          <a:p>
            <a:pPr>
              <a:lnSpc>
                <a:spcPct val="80000"/>
              </a:lnSpc>
            </a:pPr>
            <a:r>
              <a:rPr lang="en-US" altLang="zh-CN" sz="5400" dirty="0">
                <a:solidFill>
                  <a:srgbClr val="7030A0"/>
                </a:solidFill>
                <a:latin typeface="Chalkboard" charset="0"/>
                <a:ea typeface="Chalkboard" charset="0"/>
                <a:cs typeface="Chalkboard" charset="0"/>
              </a:rPr>
              <a:t>Processes</a:t>
            </a:r>
          </a:p>
          <a:p>
            <a:pPr>
              <a:lnSpc>
                <a:spcPct val="80000"/>
              </a:lnSpc>
            </a:pPr>
            <a:endParaRPr lang="en-US" altLang="zh-CN" sz="2000" b="1" dirty="0">
              <a:solidFill>
                <a:srgbClr val="FFCC00"/>
              </a:solidFill>
              <a:latin typeface="Chalkboard" charset="0"/>
              <a:ea typeface="Chalkboard" charset="0"/>
              <a:cs typeface="Chalkboard" charset="0"/>
            </a:endParaRPr>
          </a:p>
          <a:p>
            <a:pPr>
              <a:lnSpc>
                <a:spcPct val="80000"/>
              </a:lnSpc>
            </a:pPr>
            <a:r>
              <a:rPr lang="en-US" altLang="zh-CN" dirty="0">
                <a:solidFill>
                  <a:srgbClr val="FFCC00"/>
                </a:solidFill>
                <a:latin typeface="Chalkboard" charset="0"/>
                <a:ea typeface="Chalkboard" charset="0"/>
                <a:cs typeface="Chalkboard" charset="0"/>
              </a:rPr>
              <a:t>Professor Hao Yue</a:t>
            </a:r>
          </a:p>
          <a:p>
            <a:pPr>
              <a:lnSpc>
                <a:spcPct val="80000"/>
              </a:lnSpc>
            </a:pPr>
            <a:r>
              <a:rPr lang="en-US" altLang="zh-CN" dirty="0" smtClean="0">
                <a:solidFill>
                  <a:srgbClr val="FFCC00"/>
                </a:solidFill>
                <a:latin typeface="Chalkboard" charset="0"/>
                <a:ea typeface="Chalkboard" charset="0"/>
                <a:cs typeface="Chalkboard" charset="0"/>
              </a:rPr>
              <a:t>Fall 2017</a:t>
            </a:r>
            <a:endParaRPr lang="en-US" altLang="zh-CN" dirty="0">
              <a:solidFill>
                <a:srgbClr val="FFCC00"/>
              </a:solidFill>
              <a:latin typeface="Chalkboard" charset="0"/>
              <a:ea typeface="Chalkboard" charset="0"/>
              <a:cs typeface="Chalkboard" charset="0"/>
            </a:endParaRPr>
          </a:p>
        </p:txBody>
      </p:sp>
      <p:grpSp>
        <p:nvGrpSpPr>
          <p:cNvPr id="6" name="Group 5"/>
          <p:cNvGrpSpPr/>
          <p:nvPr/>
        </p:nvGrpSpPr>
        <p:grpSpPr>
          <a:xfrm>
            <a:off x="0" y="5333134"/>
            <a:ext cx="11614006" cy="935182"/>
            <a:chOff x="0" y="5247409"/>
            <a:chExt cx="11614006" cy="935182"/>
          </a:xfrm>
        </p:grpSpPr>
        <p:sp>
          <p:nvSpPr>
            <p:cNvPr id="2" name="Rectangle 1"/>
            <p:cNvSpPr/>
            <p:nvPr/>
          </p:nvSpPr>
          <p:spPr>
            <a:xfrm>
              <a:off x="0" y="5247409"/>
              <a:ext cx="10681855" cy="935182"/>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8824" y="5247409"/>
              <a:ext cx="935182" cy="935182"/>
            </a:xfrm>
            <a:prstGeom prst="rect">
              <a:avLst/>
            </a:prstGeom>
          </p:spPr>
        </p:pic>
      </p:grpSp>
    </p:spTree>
    <p:extLst>
      <p:ext uri="{BB962C8B-B14F-4D97-AF65-F5344CB8AC3E}">
        <p14:creationId xmlns:p14="http://schemas.microsoft.com/office/powerpoint/2010/main" val="282326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211876" y="298852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82089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600" dirty="0">
                <a:latin typeface="Chalkboard" charset="0"/>
                <a:ea typeface="Chalkboard" charset="0"/>
                <a:cs typeface="Chalkboard" charset="0"/>
              </a:rPr>
              <a:t>Processes are identified according to a process identifier, which is a unique integer (</a:t>
            </a:r>
            <a:r>
              <a:rPr lang="en-US" sz="2600" dirty="0" err="1">
                <a:latin typeface="Chalkboard" charset="0"/>
                <a:ea typeface="Chalkboard" charset="0"/>
                <a:cs typeface="Chalkboard" charset="0"/>
              </a:rPr>
              <a:t>getpid</a:t>
            </a:r>
            <a:r>
              <a:rPr lang="en-US" sz="2600" dirty="0">
                <a:latin typeface="Chalkboard" charset="0"/>
                <a:ea typeface="Chalkboard" charset="0"/>
                <a:cs typeface="Chalkboard" charset="0"/>
              </a:rPr>
              <a:t>() to obtain the process identifier</a:t>
            </a:r>
            <a:r>
              <a:rPr lang="en-US" sz="2600" dirty="0" smtClean="0">
                <a:latin typeface="Chalkboard" charset="0"/>
                <a:ea typeface="Chalkboard" charset="0"/>
                <a:cs typeface="Chalkboard" charset="0"/>
              </a:rPr>
              <a:t>)</a:t>
            </a:r>
            <a:endParaRPr lang="en-US" sz="2600" dirty="0">
              <a:latin typeface="Chalkboard" charset="0"/>
              <a:ea typeface="Chalkboard" charset="0"/>
              <a:cs typeface="Chalkboard" charset="0"/>
            </a:endParaRPr>
          </a:p>
        </p:txBody>
      </p:sp>
    </p:spTree>
    <p:extLst>
      <p:ext uri="{BB962C8B-B14F-4D97-AF65-F5344CB8AC3E}">
        <p14:creationId xmlns:p14="http://schemas.microsoft.com/office/powerpoint/2010/main" val="20709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211876" y="298852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63453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99693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600" dirty="0">
                <a:latin typeface="Chalkboard" charset="0"/>
                <a:ea typeface="Chalkboard" charset="0"/>
                <a:cs typeface="Chalkboard" charset="0"/>
              </a:rPr>
              <a:t>Processes are identified according to a process identifier, which is a unique integer (</a:t>
            </a:r>
            <a:r>
              <a:rPr lang="en-US" sz="2600" dirty="0" err="1">
                <a:latin typeface="Chalkboard" charset="0"/>
                <a:ea typeface="Chalkboard" charset="0"/>
                <a:cs typeface="Chalkboard" charset="0"/>
              </a:rPr>
              <a:t>getpid</a:t>
            </a:r>
            <a:r>
              <a:rPr lang="en-US" sz="2600" dirty="0">
                <a:latin typeface="Chalkboard" charset="0"/>
                <a:ea typeface="Chalkboard" charset="0"/>
                <a:cs typeface="Chalkboard" charset="0"/>
              </a:rPr>
              <a:t>() to obtain the process identifier)</a:t>
            </a:r>
          </a:p>
          <a:p>
            <a:pPr lvl="1"/>
            <a:r>
              <a:rPr lang="en-US" sz="2600" dirty="0">
                <a:latin typeface="Chalkboard" charset="0"/>
                <a:ea typeface="Chalkboard" charset="0"/>
                <a:cs typeface="Chalkboard" charset="0"/>
              </a:rPr>
              <a:t>fork(): create a new process</a:t>
            </a:r>
          </a:p>
          <a:p>
            <a:pPr lvl="2"/>
            <a:r>
              <a:rPr lang="en-US" dirty="0">
                <a:latin typeface="Chalkboard" charset="0"/>
                <a:ea typeface="Chalkboard" charset="0"/>
                <a:cs typeface="Chalkboard" charset="0"/>
              </a:rPr>
              <a:t>Child process has a copy of the address space of parent process</a:t>
            </a:r>
          </a:p>
          <a:p>
            <a:pPr lvl="2"/>
            <a:r>
              <a:rPr lang="en-US" dirty="0">
                <a:latin typeface="Chalkboard" charset="0"/>
                <a:ea typeface="Chalkboard" charset="0"/>
                <a:cs typeface="Chalkboard" charset="0"/>
              </a:rPr>
              <a:t>Both processes continue execution at the instruction after fork()</a:t>
            </a:r>
          </a:p>
          <a:p>
            <a:pPr lvl="2"/>
            <a:r>
              <a:rPr lang="en-US" dirty="0">
                <a:latin typeface="Chalkboard" charset="0"/>
                <a:ea typeface="Chalkboard" charset="0"/>
                <a:cs typeface="Chalkboard" charset="0"/>
              </a:rPr>
              <a:t>The return value for the fork() is zero for the child process, whereas the nonzero process identifier of the child is returned to </a:t>
            </a:r>
            <a:r>
              <a:rPr lang="en-US" dirty="0" smtClean="0">
                <a:latin typeface="Chalkboard" charset="0"/>
                <a:ea typeface="Chalkboard" charset="0"/>
                <a:cs typeface="Chalkboard" charset="0"/>
              </a:rPr>
              <a:t>the parent</a:t>
            </a:r>
          </a:p>
          <a:p>
            <a:pPr lvl="2"/>
            <a:r>
              <a:rPr lang="en-US" dirty="0" smtClean="0">
                <a:latin typeface="Chalkboard" charset="0"/>
                <a:ea typeface="Chalkboard" charset="0"/>
                <a:cs typeface="Chalkboard" charset="0"/>
              </a:rPr>
              <a:t>Header file</a:t>
            </a:r>
            <a:r>
              <a:rPr lang="en-US" sz="1200" dirty="0" smtClean="0">
                <a:latin typeface="Chalkboard" charset="0"/>
                <a:ea typeface="Chalkboard" charset="0"/>
                <a:cs typeface="Chalkboard" charset="0"/>
              </a:rPr>
              <a:t>  </a:t>
            </a:r>
            <a:r>
              <a:rPr lang="en-US" sz="2000" dirty="0" smtClean="0">
                <a:latin typeface="Courier New" panose="02070309020205020404" pitchFamily="49" charset="0"/>
                <a:cs typeface="Courier New" panose="02070309020205020404" pitchFamily="49" charset="0"/>
              </a:rPr>
              <a:t>#include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marL="457200" lvl="1" indent="0">
              <a:buNone/>
            </a:pPr>
            <a:endParaRPr lang="en-US" sz="1000" dirty="0">
              <a:latin typeface="Courier New" panose="02070309020205020404" pitchFamily="49" charset="0"/>
              <a:cs typeface="Courier New" panose="02070309020205020404" pitchFamily="49" charset="0"/>
            </a:endParaRPr>
          </a:p>
          <a:p>
            <a:pPr marL="457200" lvl="1" indent="0">
              <a:buNone/>
            </a:pPr>
            <a:r>
              <a:rPr lang="en-US" sz="2000" dirty="0" smtClean="0">
                <a:latin typeface="Courier New" panose="02070309020205020404" pitchFamily="49" charset="0"/>
                <a:cs typeface="Courier New" panose="02070309020205020404" pitchFamily="49" charset="0"/>
              </a:rPr>
              <a:t>		</a:t>
            </a:r>
            <a:endParaRPr lang="en-US" dirty="0" smtClean="0">
              <a:latin typeface="Chalkboard" charset="0"/>
              <a:ea typeface="Chalkboard" charset="0"/>
              <a:cs typeface="Chalkboard" charset="0"/>
            </a:endParaRPr>
          </a:p>
        </p:txBody>
      </p:sp>
    </p:spTree>
    <p:extLst>
      <p:ext uri="{BB962C8B-B14F-4D97-AF65-F5344CB8AC3E}">
        <p14:creationId xmlns:p14="http://schemas.microsoft.com/office/powerpoint/2010/main" val="4050062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9" name="Straight Arrow Connector 8"/>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182699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3557237"/>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55723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32465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3925222"/>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25220"/>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855640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285665"/>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184"/>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32961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471"/>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39776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Outline</a:t>
            </a:r>
          </a:p>
        </p:txBody>
      </p:sp>
      <p:sp>
        <p:nvSpPr>
          <p:cNvPr id="3" name="Content Placeholder 2"/>
          <p:cNvSpPr>
            <a:spLocks noGrp="1"/>
          </p:cNvSpPr>
          <p:nvPr>
            <p:ph idx="1"/>
          </p:nvPr>
        </p:nvSpPr>
        <p:spPr>
          <a:xfrm>
            <a:off x="838200" y="1263316"/>
            <a:ext cx="10515600" cy="5423923"/>
          </a:xfrm>
        </p:spPr>
        <p:txBody>
          <a:bodyPr>
            <a:normAutofit/>
          </a:bodyPr>
          <a:lstStyle/>
          <a:p>
            <a:r>
              <a:rPr lang="en-US" sz="3000" dirty="0">
                <a:latin typeface="Chalkboard" charset="0"/>
                <a:ea typeface="Chalkboard" charset="0"/>
                <a:cs typeface="Chalkboard" charset="0"/>
              </a:rPr>
              <a:t>Process Concept</a:t>
            </a:r>
          </a:p>
          <a:p>
            <a:r>
              <a:rPr lang="en-US" sz="3000" dirty="0">
                <a:latin typeface="Chalkboard" charset="0"/>
                <a:ea typeface="Chalkboard" charset="0"/>
                <a:cs typeface="Chalkboard" charset="0"/>
              </a:rPr>
              <a:t>Process Scheduling</a:t>
            </a:r>
          </a:p>
          <a:p>
            <a:r>
              <a:rPr lang="en-US" sz="3000" dirty="0">
                <a:latin typeface="Chalkboard" charset="0"/>
                <a:ea typeface="Chalkboard" charset="0"/>
                <a:cs typeface="Chalkboard" charset="0"/>
              </a:rPr>
              <a:t>Process Operation</a:t>
            </a:r>
          </a:p>
          <a:p>
            <a:r>
              <a:rPr lang="en-US" sz="3000" dirty="0">
                <a:latin typeface="Chalkboard" charset="0"/>
                <a:ea typeface="Chalkboard" charset="0"/>
                <a:cs typeface="Chalkboard" charset="0"/>
              </a:rPr>
              <a:t>Inter-Process Communications</a:t>
            </a:r>
          </a:p>
          <a:p>
            <a:pPr lvl="1"/>
            <a:r>
              <a:rPr lang="en-US" sz="2600" dirty="0">
                <a:latin typeface="Chalkboard" charset="0"/>
                <a:ea typeface="Chalkboard" charset="0"/>
                <a:cs typeface="Chalkboard" charset="0"/>
              </a:rPr>
              <a:t>Shared Memory</a:t>
            </a:r>
          </a:p>
          <a:p>
            <a:pPr lvl="1"/>
            <a:r>
              <a:rPr lang="en-US" sz="2600" dirty="0">
                <a:latin typeface="Chalkboard" charset="0"/>
                <a:ea typeface="Chalkboard" charset="0"/>
                <a:cs typeface="Chalkboard" charset="0"/>
              </a:rPr>
              <a:t>Message Passing</a:t>
            </a:r>
          </a:p>
          <a:p>
            <a:endParaRPr lang="en-US" dirty="0"/>
          </a:p>
        </p:txBody>
      </p:sp>
      <p:pic>
        <p:nvPicPr>
          <p:cNvPr id="1026" name="Picture 2" descr="http://www.blueironip.com/wp-content/uploads/2015/01/Product-Roadmap1.png"/>
          <p:cNvPicPr>
            <a:picLocks noChangeAspect="1" noChangeArrowheads="1"/>
          </p:cNvPicPr>
          <p:nvPr/>
        </p:nvPicPr>
        <p:blipFill rotWithShape="1">
          <a:blip r:embed="rId3">
            <a:extLst>
              <a:ext uri="{28A0092B-C50C-407E-A947-70E740481C1C}">
                <a14:useLocalDpi xmlns:a14="http://schemas.microsoft.com/office/drawing/2010/main" val="0"/>
              </a:ext>
            </a:extLst>
          </a:blip>
          <a:srcRect l="5233" t="8993" r="4729" b="10177"/>
          <a:stretch/>
        </p:blipFill>
        <p:spPr bwMode="auto">
          <a:xfrm>
            <a:off x="7628020" y="4788567"/>
            <a:ext cx="3725780" cy="167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246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400" dirty="0">
                <a:latin typeface="Chalkboard" charset="0"/>
                <a:ea typeface="Chalkboard" charset="0"/>
                <a:cs typeface="Chalkboard" charset="0"/>
              </a:rPr>
              <a:t>wait(): the parent move itself off the ready queue and wait for the termination of the </a:t>
            </a:r>
            <a:r>
              <a:rPr lang="en-US" sz="2400" dirty="0" smtClean="0">
                <a:latin typeface="Chalkboard" charset="0"/>
                <a:ea typeface="Chalkboard" charset="0"/>
                <a:cs typeface="Chalkboard" charset="0"/>
              </a:rPr>
              <a:t>child</a:t>
            </a:r>
          </a:p>
          <a:p>
            <a:pPr lvl="1"/>
            <a:r>
              <a:rPr lang="en-US" sz="2400" dirty="0" smtClean="0">
                <a:latin typeface="Chalkboard" charset="0"/>
                <a:ea typeface="Chalkboard" charset="0"/>
                <a:cs typeface="Chalkboard" charset="0"/>
              </a:rPr>
              <a:t>Header files</a:t>
            </a:r>
            <a:endParaRPr lang="en-US" sz="2400" dirty="0">
              <a:latin typeface="Chalkboard" charset="0"/>
              <a:ea typeface="Chalkboard" charset="0"/>
              <a:cs typeface="Chalkboard"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&lt;sys/</a:t>
            </a:r>
            <a:r>
              <a:rPr lang="en-US" sz="2000" dirty="0" err="1">
                <a:latin typeface="Courier New" panose="02070309020205020404" pitchFamily="49" charset="0"/>
                <a:cs typeface="Courier New" panose="02070309020205020404" pitchFamily="49" charset="0"/>
              </a:rPr>
              <a:t>types.h</a:t>
            </a:r>
            <a:r>
              <a:rPr lang="en-US" sz="2000" dirty="0">
                <a:latin typeface="Courier New" panose="02070309020205020404" pitchFamily="49" charset="0"/>
                <a:cs typeface="Courier New" panose="02070309020205020404" pitchFamily="49" charset="0"/>
              </a:rPr>
              <a:t>&gt; </a:t>
            </a: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include &lt;sys/</a:t>
            </a:r>
            <a:r>
              <a:rPr lang="en-US" sz="2000" dirty="0" err="1">
                <a:latin typeface="Courier New" panose="02070309020205020404" pitchFamily="49" charset="0"/>
                <a:cs typeface="Courier New" panose="02070309020205020404" pitchFamily="49" charset="0"/>
              </a:rPr>
              <a:t>wait.h</a:t>
            </a:r>
            <a:r>
              <a:rPr lang="en-US" sz="2000" dirty="0">
                <a:latin typeface="Courier New" panose="02070309020205020404" pitchFamily="49" charset="0"/>
                <a:cs typeface="Courier New" panose="02070309020205020404" pitchFamily="49" charset="0"/>
              </a:rPr>
              <a:t>&gt;</a:t>
            </a:r>
          </a:p>
          <a:p>
            <a:pPr marL="457200" lvl="1" indent="0">
              <a:buNone/>
            </a:pPr>
            <a:endParaRPr lang="en-US" sz="1100" dirty="0">
              <a:latin typeface="Courier New" panose="02070309020205020404" pitchFamily="49" charset="0"/>
              <a:cs typeface="Courier New" panose="02070309020205020404" pitchFamily="49" charset="0"/>
            </a:endParaRPr>
          </a:p>
          <a:p>
            <a:pPr lvl="2"/>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189723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latin typeface="Chalkboard" charset="0"/>
              <a:ea typeface="Chalkboard" charset="0"/>
              <a:cs typeface="Chalkboard" charset="0"/>
            </a:endParaRPr>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167510" y="3933471"/>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sp>
        <p:nvSpPr>
          <p:cNvPr id="12" name="TextBox 11"/>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3" name="TextBox 12"/>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920934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717240"/>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2439800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90724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52135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Example: UNIX OS</a:t>
            </a:r>
          </a:p>
          <a:p>
            <a:pPr lvl="1"/>
            <a:r>
              <a:rPr lang="en-US" sz="2400" dirty="0">
                <a:latin typeface="Chalkboard" charset="0"/>
                <a:ea typeface="Chalkboard" charset="0"/>
                <a:cs typeface="Chalkboard" charset="0"/>
              </a:rPr>
              <a:t>wait(): the parent move itself off the ready queue and wait for the termination of the </a:t>
            </a:r>
            <a:r>
              <a:rPr lang="en-US" sz="2400" dirty="0" smtClean="0">
                <a:latin typeface="Chalkboard" charset="0"/>
                <a:ea typeface="Chalkboard" charset="0"/>
                <a:cs typeface="Chalkboard" charset="0"/>
              </a:rPr>
              <a:t>child</a:t>
            </a:r>
            <a:endParaRPr lang="en-US" sz="2600" dirty="0" smtClean="0">
              <a:latin typeface="Chalkboard" charset="0"/>
              <a:ea typeface="Chalkboard" charset="0"/>
              <a:cs typeface="Chalkboard" charset="0"/>
            </a:endParaRPr>
          </a:p>
          <a:p>
            <a:pPr lvl="1"/>
            <a:r>
              <a:rPr lang="en-US" sz="2600" dirty="0" smtClean="0">
                <a:latin typeface="Chalkboard" charset="0"/>
                <a:ea typeface="Chalkboard" charset="0"/>
                <a:cs typeface="Chalkboard" charset="0"/>
              </a:rPr>
              <a:t>exec</a:t>
            </a:r>
            <a:r>
              <a:rPr lang="en-US" sz="2600" dirty="0">
                <a:latin typeface="Chalkboard" charset="0"/>
                <a:ea typeface="Chalkboard" charset="0"/>
                <a:cs typeface="Chalkboard" charset="0"/>
              </a:rPr>
              <a:t>(): replace the memory space of a process with a new program</a:t>
            </a:r>
          </a:p>
          <a:p>
            <a:pPr lvl="2"/>
            <a:r>
              <a:rPr lang="en-US" dirty="0">
                <a:latin typeface="Chalkboard" charset="0"/>
                <a:ea typeface="Chalkboard" charset="0"/>
                <a:cs typeface="Chalkboard" charset="0"/>
              </a:rPr>
              <a:t>Destroy the memory image of the program running exec() and load a new program to execute</a:t>
            </a:r>
          </a:p>
          <a:p>
            <a:pPr lvl="2"/>
            <a:r>
              <a:rPr lang="en-US" dirty="0">
                <a:latin typeface="Chalkboard" charset="0"/>
                <a:ea typeface="Chalkboard" charset="0"/>
                <a:cs typeface="Chalkboard" charset="0"/>
              </a:rPr>
              <a:t>Usually use after fork</a:t>
            </a:r>
            <a:r>
              <a:rPr lang="en-US" dirty="0" smtClean="0">
                <a:latin typeface="Chalkboard" charset="0"/>
                <a:ea typeface="Chalkboard" charset="0"/>
                <a:cs typeface="Chalkboard" charset="0"/>
              </a:rPr>
              <a:t>()</a:t>
            </a:r>
          </a:p>
          <a:p>
            <a:pPr lvl="2"/>
            <a:r>
              <a:rPr lang="en-US" dirty="0" smtClean="0">
                <a:latin typeface="Chalkboard" charset="0"/>
                <a:ea typeface="Chalkboard" charset="0"/>
                <a:cs typeface="Chalkboard" charset="0"/>
              </a:rPr>
              <a:t>Header file </a:t>
            </a:r>
            <a:r>
              <a:rPr lang="en-US" sz="2000" dirty="0">
                <a:latin typeface="Courier New" panose="02070309020205020404" pitchFamily="49" charset="0"/>
                <a:cs typeface="Courier New" panose="02070309020205020404" pitchFamily="49" charset="0"/>
              </a:rPr>
              <a:t>include &lt;</a:t>
            </a:r>
            <a:r>
              <a:rPr lang="en-US" sz="2000" dirty="0" err="1">
                <a:latin typeface="Courier New" panose="02070309020205020404" pitchFamily="49" charset="0"/>
                <a:cs typeface="Courier New" panose="02070309020205020404" pitchFamily="49" charset="0"/>
              </a:rPr>
              <a:t>unistd.h</a:t>
            </a:r>
            <a:r>
              <a:rPr lang="en-US" sz="2000" dirty="0">
                <a:latin typeface="Courier New" panose="02070309020205020404" pitchFamily="49" charset="0"/>
                <a:cs typeface="Courier New" panose="02070309020205020404" pitchFamily="49" charset="0"/>
              </a:rPr>
              <a:t>&gt;</a:t>
            </a:r>
          </a:p>
          <a:p>
            <a:pPr lvl="2"/>
            <a:endParaRPr lang="en-US" dirty="0">
              <a:latin typeface="Chalkboard" charset="0"/>
              <a:ea typeface="Chalkboard" charset="0"/>
              <a:cs typeface="Chalkboard" charset="0"/>
            </a:endParaRPr>
          </a:p>
        </p:txBody>
      </p:sp>
    </p:spTree>
    <p:extLst>
      <p:ext uri="{BB962C8B-B14F-4D97-AF65-F5344CB8AC3E}">
        <p14:creationId xmlns:p14="http://schemas.microsoft.com/office/powerpoint/2010/main" val="45012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6" name="Picture 5"/>
          <p:cNvPicPr>
            <a:picLocks noChangeAspect="1"/>
          </p:cNvPicPr>
          <p:nvPr/>
        </p:nvPicPr>
        <p:blipFill>
          <a:blip r:embed="rId3"/>
          <a:stretch>
            <a:fillRect/>
          </a:stretch>
        </p:blipFill>
        <p:spPr>
          <a:xfrm>
            <a:off x="6441685" y="1691271"/>
            <a:ext cx="5168715" cy="5062654"/>
          </a:xfrm>
          <a:prstGeom prst="rect">
            <a:avLst/>
          </a:prstGeom>
        </p:spPr>
      </p:pic>
      <p:sp>
        <p:nvSpPr>
          <p:cNvPr id="7" name="Rectangle 6"/>
          <p:cNvSpPr/>
          <p:nvPr/>
        </p:nvSpPr>
        <p:spPr>
          <a:xfrm>
            <a:off x="6441685" y="1691270"/>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687108"/>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11" name="TextBox 10"/>
          <p:cNvSpPr txBox="1"/>
          <p:nvPr/>
        </p:nvSpPr>
        <p:spPr>
          <a:xfrm>
            <a:off x="10125381"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0</a:t>
            </a:r>
          </a:p>
        </p:txBody>
      </p:sp>
      <p:cxnSp>
        <p:nvCxnSpPr>
          <p:cNvPr id="12" name="Straight Arrow Connector 11"/>
          <p:cNvCxnSpPr/>
          <p:nvPr/>
        </p:nvCxnSpPr>
        <p:spPr>
          <a:xfrm flipV="1">
            <a:off x="6167510" y="490724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
        <p:nvSpPr>
          <p:cNvPr id="14" name="TextBox 13"/>
          <p:cNvSpPr txBox="1"/>
          <p:nvPr/>
        </p:nvSpPr>
        <p:spPr>
          <a:xfrm>
            <a:off x="8595745" y="1210033"/>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1234</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402258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587667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9" name="TextBox 8"/>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3628254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endParaRPr lang="en-US" sz="2800" dirty="0"/>
          </a:p>
          <a:p>
            <a:pPr lvl="2"/>
            <a:endParaRPr lang="en-US" sz="2200" dirty="0"/>
          </a:p>
        </p:txBody>
      </p:sp>
      <p:pic>
        <p:nvPicPr>
          <p:cNvPr id="4" name="Picture 3"/>
          <p:cNvPicPr>
            <a:picLocks noChangeAspect="1"/>
          </p:cNvPicPr>
          <p:nvPr/>
        </p:nvPicPr>
        <p:blipFill>
          <a:blip r:embed="rId3"/>
          <a:stretch>
            <a:fillRect/>
          </a:stretch>
        </p:blipFill>
        <p:spPr>
          <a:xfrm>
            <a:off x="802891" y="1694985"/>
            <a:ext cx="5168715" cy="5062654"/>
          </a:xfrm>
          <a:prstGeom prst="rect">
            <a:avLst/>
          </a:prstGeom>
        </p:spPr>
      </p:pic>
      <p:sp>
        <p:nvSpPr>
          <p:cNvPr id="5" name="Rectangle 4"/>
          <p:cNvSpPr/>
          <p:nvPr/>
        </p:nvSpPr>
        <p:spPr>
          <a:xfrm>
            <a:off x="802891" y="1694984"/>
            <a:ext cx="5190048" cy="50835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Arrow Connector 7"/>
          <p:cNvCxnSpPr/>
          <p:nvPr/>
        </p:nvCxnSpPr>
        <p:spPr>
          <a:xfrm flipV="1">
            <a:off x="542691" y="6456536"/>
            <a:ext cx="591015" cy="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482789" y="1817651"/>
            <a:ext cx="1338146" cy="400110"/>
          </a:xfrm>
          <a:prstGeom prst="rect">
            <a:avLst/>
          </a:prstGeom>
          <a:solidFill>
            <a:srgbClr val="FFFF0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Gill Sans MT" panose="020B0502020104020203" pitchFamily="34" charset="0"/>
              </a:rPr>
              <a:t>pid</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 1234</a:t>
            </a:r>
          </a:p>
        </p:txBody>
      </p:sp>
      <p:sp>
        <p:nvSpPr>
          <p:cNvPr id="9" name="TextBox 8"/>
          <p:cNvSpPr txBox="1"/>
          <p:nvPr/>
        </p:nvSpPr>
        <p:spPr>
          <a:xfrm>
            <a:off x="2968830" y="1212011"/>
            <a:ext cx="3030234" cy="400110"/>
          </a:xfrm>
          <a:prstGeom prst="rect">
            <a:avLst/>
          </a:prstGeom>
          <a:solidFill>
            <a:srgbClr val="92D050"/>
          </a:solidFill>
          <a:ln w="19050">
            <a:solidFill>
              <a:schemeClr val="tx1"/>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smtClean="0">
                <a:solidFill>
                  <a:sysClr val="windowText" lastClr="000000"/>
                </a:solidFill>
                <a:latin typeface="Gill Sans MT" panose="020B0502020104020203" pitchFamily="34" charset="0"/>
              </a:rPr>
              <a:t>Process Identifier</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rPr>
              <a:t>= </a:t>
            </a:r>
            <a:r>
              <a:rPr kumimoji="0" lang="en-US" sz="2000" b="0" i="0" u="none" strike="noStrike" kern="0" cap="none" spc="0" normalizeH="0" baseline="0" noProof="0" dirty="0" smtClean="0">
                <a:ln>
                  <a:noFill/>
                </a:ln>
                <a:solidFill>
                  <a:sysClr val="windowText" lastClr="000000"/>
                </a:solidFill>
                <a:effectLst/>
                <a:uLnTx/>
                <a:uFillTx/>
                <a:latin typeface="Gill Sans MT" panose="020B0502020104020203" pitchFamily="34" charset="0"/>
              </a:rPr>
              <a:t>5000</a:t>
            </a:r>
            <a:endParaRPr kumimoji="0" lang="en-US" sz="2000" b="0" i="0" u="none" strike="noStrike" kern="0" cap="none" spc="0" normalizeH="0" baseline="0" noProof="0" dirty="0">
              <a:ln>
                <a:noFill/>
              </a:ln>
              <a:solidFill>
                <a:sysClr val="windowText" lastClr="000000"/>
              </a:solidFill>
              <a:effectLst/>
              <a:uLnTx/>
              <a:uFillTx/>
              <a:latin typeface="Gill Sans MT" panose="020B0502020104020203" pitchFamily="34" charset="0"/>
            </a:endParaRPr>
          </a:p>
        </p:txBody>
      </p:sp>
    </p:spTree>
    <p:extLst>
      <p:ext uri="{BB962C8B-B14F-4D97-AF65-F5344CB8AC3E}">
        <p14:creationId xmlns:p14="http://schemas.microsoft.com/office/powerpoint/2010/main" val="1463949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5"/>
            <a:ext cx="10614661" cy="5494323"/>
          </a:xfrm>
        </p:spPr>
        <p:txBody>
          <a:bodyPr>
            <a:normAutofit/>
          </a:bodyPr>
          <a:lstStyle/>
          <a:p>
            <a:r>
              <a:rPr lang="en-US" sz="2800" dirty="0" smtClean="0">
                <a:latin typeface="Chalkboard" charset="0"/>
                <a:ea typeface="Chalkboard" charset="0"/>
                <a:cs typeface="Chalkboard" charset="0"/>
              </a:rPr>
              <a:t>Process </a:t>
            </a:r>
            <a:r>
              <a:rPr lang="en-US" sz="2800" dirty="0">
                <a:latin typeface="Chalkboard" charset="0"/>
                <a:ea typeface="Chalkboard" charset="0"/>
                <a:cs typeface="Chalkboard" charset="0"/>
              </a:rPr>
              <a:t>Termination</a:t>
            </a:r>
          </a:p>
          <a:p>
            <a:pPr lvl="1"/>
            <a:r>
              <a:rPr lang="en-US" sz="2600" dirty="0">
                <a:latin typeface="Chalkboard" charset="0"/>
                <a:ea typeface="Chalkboard" charset="0"/>
                <a:cs typeface="Chalkboard" charset="0"/>
              </a:rPr>
              <a:t>exit(): terminate a process</a:t>
            </a:r>
          </a:p>
          <a:p>
            <a:pPr lvl="2"/>
            <a:r>
              <a:rPr lang="en-US" dirty="0">
                <a:latin typeface="Chalkboard" charset="0"/>
                <a:ea typeface="Chalkboard" charset="0"/>
                <a:cs typeface="Chalkboard" charset="0"/>
              </a:rPr>
              <a:t>Return a status value to its parent process (via wait())</a:t>
            </a:r>
          </a:p>
          <a:p>
            <a:pPr lvl="2"/>
            <a:r>
              <a:rPr lang="en-US" dirty="0">
                <a:latin typeface="Chalkboard" charset="0"/>
                <a:ea typeface="Chalkboard" charset="0"/>
                <a:cs typeface="Chalkboard" charset="0"/>
              </a:rPr>
              <a:t>Resources of the process are </a:t>
            </a:r>
            <a:r>
              <a:rPr lang="en-US" dirty="0" smtClean="0">
                <a:latin typeface="Chalkboard" charset="0"/>
                <a:ea typeface="Chalkboard" charset="0"/>
                <a:cs typeface="Chalkboard" charset="0"/>
              </a:rPr>
              <a:t>deallocated</a:t>
            </a:r>
            <a:endParaRPr lang="en-US" sz="2600" dirty="0">
              <a:latin typeface="Chalkboard" charset="0"/>
              <a:ea typeface="Chalkboard" charset="0"/>
              <a:cs typeface="Chalkboard" charset="0"/>
            </a:endParaRPr>
          </a:p>
          <a:p>
            <a:pPr lvl="1"/>
            <a:r>
              <a:rPr lang="en-US" sz="2600" dirty="0">
                <a:latin typeface="Chalkboard" charset="0"/>
                <a:ea typeface="Chalkboard" charset="0"/>
                <a:cs typeface="Chalkboard" charset="0"/>
              </a:rPr>
              <a:t>Cascading termination: all its children must be terminated when a process terminates</a:t>
            </a:r>
          </a:p>
          <a:p>
            <a:pPr lvl="1"/>
            <a:r>
              <a:rPr lang="en-US" sz="2600" dirty="0">
                <a:latin typeface="Chalkboard" charset="0"/>
                <a:ea typeface="Chalkboard" charset="0"/>
                <a:cs typeface="Chalkboard" charset="0"/>
              </a:rPr>
              <a:t>Parent waits for the termination of a child using wait()</a:t>
            </a:r>
          </a:p>
          <a:p>
            <a:pPr lvl="2"/>
            <a:r>
              <a:rPr lang="en-US" dirty="0">
                <a:latin typeface="Chalkboard" charset="0"/>
                <a:ea typeface="Chalkboard" charset="0"/>
                <a:cs typeface="Chalkboard" charset="0"/>
              </a:rPr>
              <a:t>Pass a parameter to obtain the exit status of the child</a:t>
            </a:r>
          </a:p>
          <a:p>
            <a:pPr lvl="2"/>
            <a:r>
              <a:rPr lang="en-US" dirty="0">
                <a:latin typeface="Chalkboard" charset="0"/>
                <a:ea typeface="Chalkboard" charset="0"/>
                <a:cs typeface="Chalkboard" charset="0"/>
              </a:rPr>
              <a:t>Return the identifier of the terminated child</a:t>
            </a:r>
          </a:p>
          <a:p>
            <a:pPr lvl="2"/>
            <a:r>
              <a:rPr lang="en-US" dirty="0">
                <a:latin typeface="Chalkboard" charset="0"/>
                <a:ea typeface="Chalkboard" charset="0"/>
                <a:cs typeface="Chalkboard" charset="0"/>
              </a:rPr>
              <a:t>E.g., </a:t>
            </a:r>
            <a:r>
              <a:rPr lang="en-US" dirty="0" err="1">
                <a:latin typeface="Chalkboard" charset="0"/>
                <a:ea typeface="Chalkboard" charset="0"/>
                <a:cs typeface="Chalkboard" charset="0"/>
              </a:rPr>
              <a:t>pid</a:t>
            </a:r>
            <a:r>
              <a:rPr lang="en-US" dirty="0">
                <a:latin typeface="Chalkboard" charset="0"/>
                <a:ea typeface="Chalkboard" charset="0"/>
                <a:cs typeface="Chalkboard" charset="0"/>
              </a:rPr>
              <a:t> = wait(&amp;status);</a:t>
            </a:r>
          </a:p>
          <a:p>
            <a:pPr lvl="2"/>
            <a:endParaRPr lang="en-US" sz="2200" dirty="0"/>
          </a:p>
        </p:txBody>
      </p:sp>
    </p:spTree>
    <p:extLst>
      <p:ext uri="{BB962C8B-B14F-4D97-AF65-F5344CB8AC3E}">
        <p14:creationId xmlns:p14="http://schemas.microsoft.com/office/powerpoint/2010/main" val="4112198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t>
            </a:r>
          </a:p>
        </p:txBody>
      </p:sp>
      <p:sp>
        <p:nvSpPr>
          <p:cNvPr id="3" name="Content Placeholder 2"/>
          <p:cNvSpPr>
            <a:spLocks noGrp="1"/>
          </p:cNvSpPr>
          <p:nvPr>
            <p:ph idx="1"/>
          </p:nvPr>
        </p:nvSpPr>
        <p:spPr>
          <a:xfrm>
            <a:off x="838199" y="1263315"/>
            <a:ext cx="10614661" cy="5494323"/>
          </a:xfrm>
        </p:spPr>
        <p:txBody>
          <a:bodyPr>
            <a:normAutofit fontScale="47500" lnSpcReduction="20000"/>
          </a:bodyPr>
          <a:lstStyle/>
          <a:p>
            <a:pPr marL="457200" lvl="1" indent="0">
              <a:buNone/>
            </a:pPr>
            <a:r>
              <a:rPr lang="en-US" sz="3400" b="1" dirty="0" err="1">
                <a:latin typeface="Courier New" panose="02070309020205020404" pitchFamily="49" charset="0"/>
                <a:cs typeface="Courier New" panose="02070309020205020404" pitchFamily="49" charset="0"/>
              </a:rPr>
              <a:t>int</a:t>
            </a:r>
            <a:r>
              <a:rPr lang="en-US" sz="3400" b="1" dirty="0">
                <a:latin typeface="Courier New" panose="02070309020205020404" pitchFamily="49" charset="0"/>
                <a:cs typeface="Courier New" panose="02070309020205020404" pitchFamily="49" charset="0"/>
              </a:rPr>
              <a:t> main()</a:t>
            </a:r>
          </a:p>
          <a:p>
            <a:pPr marL="457200" lvl="1" indent="0">
              <a:buNone/>
            </a:pPr>
            <a:r>
              <a:rPr lang="en-US" sz="3400" b="1" dirty="0">
                <a:latin typeface="Courier New" panose="02070309020205020404" pitchFamily="49" charset="0"/>
                <a:cs typeface="Courier New" panose="02070309020205020404" pitchFamily="49" charset="0"/>
              </a:rPr>
              <a:t>{</a:t>
            </a:r>
          </a:p>
          <a:p>
            <a:pPr marL="0" indent="0">
              <a:buNone/>
            </a:pP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pid_t</a:t>
            </a: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 fork();</a:t>
            </a:r>
          </a:p>
          <a:p>
            <a:pPr marL="0" indent="0">
              <a:buNone/>
            </a:pPr>
            <a:r>
              <a:rPr lang="en-US" sz="3400" b="1" dirty="0">
                <a:latin typeface="Courier New" panose="02070309020205020404" pitchFamily="49" charset="0"/>
                <a:cs typeface="Courier New" panose="02070309020205020404" pitchFamily="49" charset="0"/>
              </a:rPr>
              <a:t>	if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 0)</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pid1 = </a:t>
            </a:r>
            <a:r>
              <a:rPr lang="en-US" sz="3400" b="1" dirty="0" err="1">
                <a:latin typeface="Courier New" panose="02070309020205020404" pitchFamily="49" charset="0"/>
                <a:cs typeface="Courier New" panose="02070309020205020404" pitchFamily="49" charset="0"/>
              </a:rPr>
              <a:t>getpid</a:t>
            </a:r>
            <a:r>
              <a:rPr lang="en-US" sz="3400" b="1" dirty="0">
                <a:latin typeface="Courier New" panose="02070309020205020404" pitchFamily="49" charset="0"/>
                <a:cs typeface="Courier New" panose="02070309020205020404" pitchFamily="49" charset="0"/>
              </a:rPr>
              <a:t>();</a:t>
            </a:r>
          </a:p>
          <a:p>
            <a:pPr marL="0" indent="0">
              <a:lnSpc>
                <a:spcPct val="120000"/>
              </a:lnSpc>
              <a:buNone/>
            </a:pPr>
            <a:r>
              <a:rPr lang="en-US" sz="3400" b="1" dirty="0">
                <a:latin typeface="Courier New" panose="02070309020205020404" pitchFamily="49" charset="0"/>
                <a:cs typeface="Courier New" panose="02070309020205020404" pitchFamily="49" charset="0"/>
              </a:rPr>
              <a:t>	      printf(“This is child process. fork() returns %d, child process ID is 		%d\n",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else {</a:t>
            </a:r>
          </a:p>
          <a:p>
            <a:pPr marL="0" indent="0">
              <a:buNone/>
            </a:pPr>
            <a:r>
              <a:rPr lang="en-US" sz="3400" b="1" dirty="0">
                <a:latin typeface="Courier New" panose="02070309020205020404" pitchFamily="49" charset="0"/>
                <a:cs typeface="Courier New" panose="02070309020205020404" pitchFamily="49" charset="0"/>
              </a:rPr>
              <a:t>	      pid1 = </a:t>
            </a:r>
            <a:r>
              <a:rPr lang="en-US" sz="3400" b="1" dirty="0" err="1">
                <a:latin typeface="Courier New" panose="02070309020205020404" pitchFamily="49" charset="0"/>
                <a:cs typeface="Courier New" panose="02070309020205020404" pitchFamily="49" charset="0"/>
              </a:rPr>
              <a:t>getpid</a:t>
            </a:r>
            <a:r>
              <a:rPr lang="en-US" sz="3400" b="1" dirty="0">
                <a:latin typeface="Courier New" panose="02070309020205020404" pitchFamily="49" charset="0"/>
                <a:cs typeface="Courier New" panose="02070309020205020404" pitchFamily="49" charset="0"/>
              </a:rPr>
              <a:t>();</a:t>
            </a:r>
          </a:p>
          <a:p>
            <a:pPr marL="0" indent="0">
              <a:lnSpc>
                <a:spcPct val="120000"/>
              </a:lnSpc>
              <a:buNone/>
            </a:pPr>
            <a:r>
              <a:rPr lang="en-US" sz="3400" b="1" dirty="0">
                <a:latin typeface="Courier New" panose="02070309020205020404" pitchFamily="49" charset="0"/>
                <a:cs typeface="Courier New" panose="02070309020205020404" pitchFamily="49" charset="0"/>
              </a:rPr>
              <a:t>	      printf(“This is parent process fork() return %d, </a:t>
            </a:r>
            <a:r>
              <a:rPr lang="en-US" sz="3400" b="1">
                <a:latin typeface="Courier New" panose="02070309020205020404" pitchFamily="49" charset="0"/>
                <a:cs typeface="Courier New" panose="02070309020205020404" pitchFamily="49" charset="0"/>
              </a:rPr>
              <a:t>parent process ID is 		%</a:t>
            </a:r>
            <a:r>
              <a:rPr lang="en-US" sz="3400" b="1" dirty="0">
                <a:latin typeface="Courier New" panose="02070309020205020404" pitchFamily="49" charset="0"/>
                <a:cs typeface="Courier New" panose="02070309020205020404" pitchFamily="49" charset="0"/>
              </a:rPr>
              <a:t>d\n</a:t>
            </a:r>
            <a:r>
              <a:rPr lang="en-US" sz="3400" b="1">
                <a:latin typeface="Courier New" panose="02070309020205020404" pitchFamily="49" charset="0"/>
                <a:cs typeface="Courier New" panose="02070309020205020404" pitchFamily="49" charset="0"/>
              </a:rPr>
              <a:t>", </a:t>
            </a:r>
            <a:r>
              <a:rPr lang="en-US" sz="3400" b="1" dirty="0" err="1">
                <a:latin typeface="Courier New" panose="02070309020205020404" pitchFamily="49" charset="0"/>
                <a:cs typeface="Courier New" panose="02070309020205020404" pitchFamily="49" charset="0"/>
              </a:rPr>
              <a:t>pid</a:t>
            </a:r>
            <a:r>
              <a:rPr lang="en-US" sz="3400" b="1" dirty="0">
                <a:latin typeface="Courier New" panose="02070309020205020404" pitchFamily="49" charset="0"/>
                <a:cs typeface="Courier New" panose="02070309020205020404" pitchFamily="49" charset="0"/>
              </a:rPr>
              <a:t>, pid1);</a:t>
            </a:r>
          </a:p>
          <a:p>
            <a:pPr marL="0" indent="0">
              <a:buNone/>
            </a:pPr>
            <a:r>
              <a:rPr lang="en-US" sz="3400" b="1" dirty="0">
                <a:latin typeface="Courier New" panose="02070309020205020404" pitchFamily="49" charset="0"/>
                <a:cs typeface="Courier New" panose="02070309020205020404" pitchFamily="49" charset="0"/>
              </a:rPr>
              <a:t>	      wait(NULL);</a:t>
            </a:r>
          </a:p>
          <a:p>
            <a:pPr marL="0" indent="0">
              <a:buNone/>
            </a:pPr>
            <a:r>
              <a:rPr lang="en-US" sz="3400" b="1" dirty="0">
                <a:latin typeface="Courier New" panose="02070309020205020404" pitchFamily="49" charset="0"/>
                <a:cs typeface="Courier New" panose="02070309020205020404" pitchFamily="49" charset="0"/>
              </a:rPr>
              <a:t>	     }</a:t>
            </a:r>
          </a:p>
          <a:p>
            <a:pPr marL="0" indent="0">
              <a:buNone/>
            </a:pPr>
            <a:r>
              <a:rPr lang="en-US" sz="3400" b="1" dirty="0">
                <a:latin typeface="Courier New" panose="02070309020205020404" pitchFamily="49" charset="0"/>
                <a:cs typeface="Courier New" panose="02070309020205020404" pitchFamily="49" charset="0"/>
              </a:rPr>
              <a:t>	return 0;</a:t>
            </a:r>
          </a:p>
          <a:p>
            <a:pPr marL="0" indent="0">
              <a:buNone/>
            </a:pPr>
            <a:r>
              <a:rPr lang="en-US" sz="3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6581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a:t>
            </a:r>
          </a:p>
        </p:txBody>
      </p:sp>
      <p:sp>
        <p:nvSpPr>
          <p:cNvPr id="3" name="Content Placeholder 2"/>
          <p:cNvSpPr>
            <a:spLocks noGrp="1"/>
          </p:cNvSpPr>
          <p:nvPr>
            <p:ph idx="1"/>
          </p:nvPr>
        </p:nvSpPr>
        <p:spPr>
          <a:xfrm>
            <a:off x="838200" y="1263316"/>
            <a:ext cx="10515600" cy="5336775"/>
          </a:xfrm>
        </p:spPr>
        <p:txBody>
          <a:bodyPr>
            <a:normAutofit/>
          </a:bodyPr>
          <a:lstStyle/>
          <a:p>
            <a:r>
              <a:rPr lang="en-US" sz="3000" dirty="0">
                <a:latin typeface="Chalkboard" charset="0"/>
                <a:ea typeface="Chalkboard" charset="0"/>
                <a:cs typeface="Chalkboard" charset="0"/>
              </a:rPr>
              <a:t>What to call all CPU activities?</a:t>
            </a:r>
          </a:p>
          <a:p>
            <a:pPr lvl="1"/>
            <a:r>
              <a:rPr lang="en-US" sz="2600" dirty="0">
                <a:latin typeface="Chalkboard" charset="0"/>
                <a:ea typeface="Chalkboard" charset="0"/>
                <a:cs typeface="Chalkboard" charset="0"/>
              </a:rPr>
              <a:t>Jobs, user programs, tasks, </a:t>
            </a:r>
            <a:r>
              <a:rPr lang="en-US" sz="2600" i="1" dirty="0">
                <a:latin typeface="Chalkboard" charset="0"/>
                <a:ea typeface="Chalkboard" charset="0"/>
                <a:cs typeface="Chalkboard" charset="0"/>
              </a:rPr>
              <a:t>etc.</a:t>
            </a:r>
          </a:p>
          <a:p>
            <a:r>
              <a:rPr lang="en-US" sz="3000" dirty="0">
                <a:latin typeface="Chalkboard" charset="0"/>
                <a:ea typeface="Chalkboard" charset="0"/>
                <a:cs typeface="Chalkboard" charset="0"/>
              </a:rPr>
              <a:t>A process is a program in execution</a:t>
            </a:r>
          </a:p>
          <a:p>
            <a:pPr lvl="1"/>
            <a:r>
              <a:rPr lang="en-US" sz="2600" dirty="0">
                <a:latin typeface="Chalkboard" charset="0"/>
                <a:ea typeface="Chalkboard" charset="0"/>
                <a:cs typeface="Chalkboard" charset="0"/>
              </a:rPr>
              <a:t>A program is a passive entity, such as a file containing a list of instructions stored on disk (i.e., executable file)</a:t>
            </a:r>
          </a:p>
          <a:p>
            <a:pPr lvl="1"/>
            <a:r>
              <a:rPr lang="en-US" sz="2600" dirty="0">
                <a:latin typeface="Chalkboard" charset="0"/>
                <a:ea typeface="Chalkboard" charset="0"/>
                <a:cs typeface="Chalkboard" charset="0"/>
              </a:rPr>
              <a:t>A process is an active entity, with a set of associated resources</a:t>
            </a:r>
          </a:p>
          <a:p>
            <a:pPr lvl="1"/>
            <a:r>
              <a:rPr lang="en-US" sz="2600" dirty="0">
                <a:latin typeface="Chalkboard" charset="0"/>
                <a:ea typeface="Chalkboard" charset="0"/>
                <a:cs typeface="Chalkboard" charset="0"/>
              </a:rPr>
              <a:t>A program becomes a process when the executable file is loaded into memory</a:t>
            </a:r>
          </a:p>
          <a:p>
            <a:pPr lvl="1"/>
            <a:endParaRPr lang="en-US" dirty="0"/>
          </a:p>
        </p:txBody>
      </p:sp>
      <p:pic>
        <p:nvPicPr>
          <p:cNvPr id="1028" name="Picture 4" descr="http://online.stu.edu/wp-content/uploads/sites/6/2014/11/What-is-Task-Oriented-Leadership-300x300.jpg"/>
          <p:cNvPicPr>
            <a:picLocks noChangeAspect="1" noChangeArrowheads="1"/>
          </p:cNvPicPr>
          <p:nvPr/>
        </p:nvPicPr>
        <p:blipFill rotWithShape="1">
          <a:blip r:embed="rId3">
            <a:extLst>
              <a:ext uri="{28A0092B-C50C-407E-A947-70E740481C1C}">
                <a14:useLocalDpi xmlns:a14="http://schemas.microsoft.com/office/drawing/2010/main" val="0"/>
              </a:ext>
            </a:extLst>
          </a:blip>
          <a:srcRect t="7414"/>
          <a:stretch/>
        </p:blipFill>
        <p:spPr bwMode="auto">
          <a:xfrm>
            <a:off x="9280184" y="4646026"/>
            <a:ext cx="2110555" cy="195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2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a:t>
            </a:r>
          </a:p>
        </p:txBody>
      </p:sp>
      <p:sp>
        <p:nvSpPr>
          <p:cNvPr id="3" name="Content Placeholder 2"/>
          <p:cNvSpPr>
            <a:spLocks noGrp="1"/>
          </p:cNvSpPr>
          <p:nvPr>
            <p:ph idx="1"/>
          </p:nvPr>
        </p:nvSpPr>
        <p:spPr>
          <a:xfrm>
            <a:off x="838200" y="1263316"/>
            <a:ext cx="6856141" cy="5336775"/>
          </a:xfrm>
        </p:spPr>
        <p:txBody>
          <a:bodyPr>
            <a:normAutofit/>
          </a:bodyPr>
          <a:lstStyle/>
          <a:p>
            <a:r>
              <a:rPr lang="en-US" sz="3000" dirty="0">
                <a:latin typeface="Chalkboard" charset="0"/>
                <a:ea typeface="Chalkboard" charset="0"/>
                <a:cs typeface="Chalkboard" charset="0"/>
              </a:rPr>
              <a:t>A process is associated with an address space, where the process can read and write</a:t>
            </a:r>
          </a:p>
          <a:p>
            <a:r>
              <a:rPr lang="en-US" sz="3000" dirty="0">
                <a:latin typeface="Chalkboard" charset="0"/>
                <a:ea typeface="Chalkboard" charset="0"/>
                <a:cs typeface="Chalkboard" charset="0"/>
              </a:rPr>
              <a:t>Divide into four sections</a:t>
            </a:r>
          </a:p>
          <a:p>
            <a:pPr lvl="1"/>
            <a:r>
              <a:rPr lang="en-US" sz="2600" dirty="0">
                <a:latin typeface="Chalkboard" charset="0"/>
                <a:ea typeface="Chalkboard" charset="0"/>
                <a:cs typeface="Chalkboard" charset="0"/>
              </a:rPr>
              <a:t>Text section contains program code</a:t>
            </a:r>
          </a:p>
          <a:p>
            <a:pPr lvl="1"/>
            <a:r>
              <a:rPr lang="en-US" sz="2600" dirty="0">
                <a:latin typeface="Chalkboard" charset="0"/>
                <a:ea typeface="Chalkboard" charset="0"/>
                <a:cs typeface="Chalkboard" charset="0"/>
              </a:rPr>
              <a:t>Data section contains global variables</a:t>
            </a:r>
          </a:p>
          <a:p>
            <a:pPr lvl="1"/>
            <a:r>
              <a:rPr lang="en-US" sz="2600" dirty="0">
                <a:latin typeface="Chalkboard" charset="0"/>
                <a:ea typeface="Chalkboard" charset="0"/>
                <a:cs typeface="Chalkboard" charset="0"/>
              </a:rPr>
              <a:t>Heap contains the memory dynamically allocated during process run time</a:t>
            </a:r>
          </a:p>
          <a:p>
            <a:pPr lvl="1"/>
            <a:r>
              <a:rPr lang="en-US" sz="2600" dirty="0">
                <a:latin typeface="Chalkboard" charset="0"/>
                <a:ea typeface="Chalkboard" charset="0"/>
                <a:cs typeface="Chalkboard" charset="0"/>
              </a:rPr>
              <a:t>Process stack contains temporary data such as function parameters, local variables</a:t>
            </a:r>
          </a:p>
        </p:txBody>
      </p:sp>
      <p:pic>
        <p:nvPicPr>
          <p:cNvPr id="5" name="Picture 4"/>
          <p:cNvPicPr>
            <a:picLocks noChangeAspect="1"/>
          </p:cNvPicPr>
          <p:nvPr/>
        </p:nvPicPr>
        <p:blipFill>
          <a:blip r:embed="rId3"/>
          <a:stretch>
            <a:fillRect/>
          </a:stretch>
        </p:blipFill>
        <p:spPr>
          <a:xfrm>
            <a:off x="8273060" y="1692775"/>
            <a:ext cx="2959005" cy="4477856"/>
          </a:xfrm>
          <a:prstGeom prst="rect">
            <a:avLst/>
          </a:prstGeom>
        </p:spPr>
      </p:pic>
    </p:spTree>
    <p:extLst>
      <p:ext uri="{BB962C8B-B14F-4D97-AF65-F5344CB8AC3E}">
        <p14:creationId xmlns:p14="http://schemas.microsoft.com/office/powerpoint/2010/main" val="283186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Control Block</a:t>
            </a:r>
          </a:p>
        </p:txBody>
      </p:sp>
      <p:sp>
        <p:nvSpPr>
          <p:cNvPr id="3" name="Content Placeholder 2"/>
          <p:cNvSpPr>
            <a:spLocks noGrp="1"/>
          </p:cNvSpPr>
          <p:nvPr>
            <p:ph idx="1"/>
          </p:nvPr>
        </p:nvSpPr>
        <p:spPr>
          <a:xfrm>
            <a:off x="838200" y="1263316"/>
            <a:ext cx="10511790" cy="5594684"/>
          </a:xfrm>
        </p:spPr>
        <p:txBody>
          <a:bodyPr>
            <a:normAutofit/>
          </a:bodyPr>
          <a:lstStyle/>
          <a:p>
            <a:r>
              <a:rPr lang="en-US" sz="2800" dirty="0">
                <a:latin typeface="Chalkboard" charset="0"/>
                <a:ea typeface="Chalkboard" charset="0"/>
                <a:cs typeface="Chalkboard" charset="0"/>
              </a:rPr>
              <a:t>Process control block contains all the other information about the process</a:t>
            </a:r>
          </a:p>
          <a:p>
            <a:pPr lvl="1"/>
            <a:r>
              <a:rPr lang="en-US" sz="2600" dirty="0">
                <a:latin typeface="Chalkboard" charset="0"/>
                <a:ea typeface="Chalkboard" charset="0"/>
                <a:cs typeface="Chalkboard" charset="0"/>
              </a:rPr>
              <a:t>Process state</a:t>
            </a:r>
          </a:p>
          <a:p>
            <a:pPr lvl="1"/>
            <a:r>
              <a:rPr lang="en-US" sz="2600" dirty="0">
                <a:latin typeface="Chalkboard" charset="0"/>
                <a:ea typeface="Chalkboard" charset="0"/>
                <a:cs typeface="Chalkboard" charset="0"/>
              </a:rPr>
              <a:t>Program counter: the counter indicates the address of the next instruction to be executed</a:t>
            </a:r>
          </a:p>
          <a:p>
            <a:pPr lvl="1"/>
            <a:r>
              <a:rPr lang="en-US" sz="2600" dirty="0">
                <a:latin typeface="Chalkboard" charset="0"/>
                <a:ea typeface="Chalkboard" charset="0"/>
                <a:cs typeface="Chalkboard" charset="0"/>
              </a:rPr>
              <a:t>CPU registers</a:t>
            </a:r>
          </a:p>
          <a:p>
            <a:pPr lvl="1"/>
            <a:r>
              <a:rPr lang="en-US" sz="2600" dirty="0">
                <a:latin typeface="Chalkboard" charset="0"/>
                <a:ea typeface="Chalkboard" charset="0"/>
                <a:cs typeface="Chalkboard" charset="0"/>
              </a:rPr>
              <a:t>CPU scheduling information: process priority, pointers to scheduling queues, </a:t>
            </a:r>
            <a:r>
              <a:rPr lang="en-US" sz="2600" i="1" dirty="0">
                <a:latin typeface="Chalkboard" charset="0"/>
                <a:ea typeface="Chalkboard" charset="0"/>
                <a:cs typeface="Chalkboard" charset="0"/>
              </a:rPr>
              <a:t>etc.</a:t>
            </a:r>
            <a:r>
              <a:rPr lang="en-US" sz="2600" dirty="0">
                <a:latin typeface="Chalkboard" charset="0"/>
                <a:ea typeface="Chalkboard" charset="0"/>
                <a:cs typeface="Chalkboard" charset="0"/>
              </a:rPr>
              <a:t> </a:t>
            </a:r>
          </a:p>
          <a:p>
            <a:pPr lvl="1"/>
            <a:r>
              <a:rPr lang="en-US" sz="2600" dirty="0">
                <a:latin typeface="Chalkboard" charset="0"/>
                <a:ea typeface="Chalkboard" charset="0"/>
                <a:cs typeface="Chalkboard" charset="0"/>
              </a:rPr>
              <a:t>Memory-management information: page tables, segment tables, </a:t>
            </a:r>
            <a:r>
              <a:rPr lang="en-US" sz="2600" i="1" dirty="0">
                <a:latin typeface="Chalkboard" charset="0"/>
                <a:ea typeface="Chalkboard" charset="0"/>
                <a:cs typeface="Chalkboard" charset="0"/>
              </a:rPr>
              <a:t>etc.</a:t>
            </a:r>
          </a:p>
          <a:p>
            <a:pPr lvl="1"/>
            <a:r>
              <a:rPr lang="en-US" sz="2600" dirty="0" smtClean="0">
                <a:latin typeface="Chalkboard" charset="0"/>
                <a:ea typeface="Chalkboard" charset="0"/>
                <a:cs typeface="Chalkboard" charset="0"/>
              </a:rPr>
              <a:t>I/O </a:t>
            </a:r>
            <a:r>
              <a:rPr lang="en-US" sz="2600" dirty="0">
                <a:latin typeface="Chalkboard" charset="0"/>
                <a:ea typeface="Chalkboard" charset="0"/>
                <a:cs typeface="Chalkboard" charset="0"/>
              </a:rPr>
              <a:t>status information: I/O devices allocated to the process, open files, </a:t>
            </a:r>
            <a:r>
              <a:rPr lang="en-US" sz="2600" i="1" dirty="0">
                <a:latin typeface="Chalkboard" charset="0"/>
                <a:ea typeface="Chalkboard" charset="0"/>
                <a:cs typeface="Chalkboard" charset="0"/>
              </a:rPr>
              <a:t>etc.</a:t>
            </a:r>
            <a:r>
              <a:rPr lang="en-US" sz="2600" dirty="0">
                <a:latin typeface="Chalkboard" charset="0"/>
                <a:ea typeface="Chalkboard" charset="0"/>
                <a:cs typeface="Chalkboard" charset="0"/>
              </a:rPr>
              <a:t>  </a:t>
            </a:r>
          </a:p>
        </p:txBody>
      </p:sp>
    </p:spTree>
    <p:extLst>
      <p:ext uri="{BB962C8B-B14F-4D97-AF65-F5344CB8AC3E}">
        <p14:creationId xmlns:p14="http://schemas.microsoft.com/office/powerpoint/2010/main" val="121383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State</a:t>
            </a:r>
          </a:p>
        </p:txBody>
      </p:sp>
      <p:sp>
        <p:nvSpPr>
          <p:cNvPr id="3" name="Content Placeholder 2"/>
          <p:cNvSpPr>
            <a:spLocks noGrp="1"/>
          </p:cNvSpPr>
          <p:nvPr>
            <p:ph idx="1"/>
          </p:nvPr>
        </p:nvSpPr>
        <p:spPr>
          <a:xfrm>
            <a:off x="838200" y="1263316"/>
            <a:ext cx="10511790" cy="5336776"/>
          </a:xfrm>
        </p:spPr>
        <p:txBody>
          <a:bodyPr>
            <a:normAutofit/>
          </a:bodyPr>
          <a:lstStyle/>
          <a:p>
            <a:r>
              <a:rPr lang="en-US" sz="2800" dirty="0">
                <a:latin typeface="Chalkboard" charset="0"/>
                <a:ea typeface="Chalkboard" charset="0"/>
                <a:cs typeface="Chalkboard" charset="0"/>
              </a:rPr>
              <a:t>The state of a process changes as it executes</a:t>
            </a:r>
          </a:p>
          <a:p>
            <a:pPr lvl="1"/>
            <a:r>
              <a:rPr lang="en-US" sz="2600" dirty="0">
                <a:latin typeface="Chalkboard" charset="0"/>
                <a:ea typeface="Chalkboard" charset="0"/>
                <a:cs typeface="Chalkboard" charset="0"/>
              </a:rPr>
              <a:t>New: being created</a:t>
            </a:r>
          </a:p>
          <a:p>
            <a:pPr lvl="1"/>
            <a:r>
              <a:rPr lang="en-US" sz="2600" dirty="0">
                <a:latin typeface="Chalkboard" charset="0"/>
                <a:ea typeface="Chalkboard" charset="0"/>
                <a:cs typeface="Chalkboard" charset="0"/>
              </a:rPr>
              <a:t>Running: Instructions are being executed</a:t>
            </a:r>
          </a:p>
          <a:p>
            <a:pPr lvl="1"/>
            <a:r>
              <a:rPr lang="en-US" sz="2600" dirty="0">
                <a:latin typeface="Chalkboard" charset="0"/>
                <a:ea typeface="Chalkboard" charset="0"/>
                <a:cs typeface="Chalkboard" charset="0"/>
              </a:rPr>
              <a:t>Waiting: waiting for some event to occur (e.g., I/O completion)</a:t>
            </a:r>
          </a:p>
          <a:p>
            <a:pPr lvl="1"/>
            <a:r>
              <a:rPr lang="en-US" sz="2600" dirty="0">
                <a:latin typeface="Chalkboard" charset="0"/>
                <a:ea typeface="Chalkboard" charset="0"/>
                <a:cs typeface="Chalkboard" charset="0"/>
              </a:rPr>
              <a:t>Ready: waiting to be assigned to a processor</a:t>
            </a:r>
          </a:p>
          <a:p>
            <a:pPr lvl="1"/>
            <a:r>
              <a:rPr lang="en-US" sz="2600" dirty="0">
                <a:latin typeface="Chalkboard" charset="0"/>
                <a:ea typeface="Chalkboard" charset="0"/>
                <a:cs typeface="Chalkboard" charset="0"/>
              </a:rPr>
              <a:t>Terminated: finish execution </a:t>
            </a:r>
          </a:p>
        </p:txBody>
      </p:sp>
      <p:pic>
        <p:nvPicPr>
          <p:cNvPr id="4" name="Picture 3"/>
          <p:cNvPicPr>
            <a:picLocks noChangeAspect="1"/>
          </p:cNvPicPr>
          <p:nvPr/>
        </p:nvPicPr>
        <p:blipFill rotWithShape="1">
          <a:blip r:embed="rId3"/>
          <a:srcRect l="1" r="1319" b="18057"/>
          <a:stretch/>
        </p:blipFill>
        <p:spPr>
          <a:xfrm>
            <a:off x="2353008" y="3786554"/>
            <a:ext cx="7517823" cy="3013200"/>
          </a:xfrm>
          <a:prstGeom prst="rect">
            <a:avLst/>
          </a:prstGeom>
        </p:spPr>
      </p:pic>
    </p:spTree>
    <p:extLst>
      <p:ext uri="{BB962C8B-B14F-4D97-AF65-F5344CB8AC3E}">
        <p14:creationId xmlns:p14="http://schemas.microsoft.com/office/powerpoint/2010/main" val="27266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Context Switch</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Context Switch</a:t>
            </a:r>
          </a:p>
          <a:p>
            <a:pPr lvl="1"/>
            <a:r>
              <a:rPr lang="en-US" sz="2600" dirty="0">
                <a:latin typeface="Chalkboard" charset="0"/>
                <a:ea typeface="Chalkboard" charset="0"/>
                <a:cs typeface="Chalkboard" charset="0"/>
              </a:rPr>
              <a:t>Switching CPU to another process requires performing a state save of the current process and a state restore of a different process</a:t>
            </a:r>
          </a:p>
          <a:p>
            <a:pPr lvl="1"/>
            <a:r>
              <a:rPr lang="en-US" sz="2600" dirty="0">
                <a:latin typeface="Chalkboard" charset="0"/>
                <a:ea typeface="Chalkboard" charset="0"/>
                <a:cs typeface="Chalkboard" charset="0"/>
              </a:rPr>
              <a:t>Context of a process is represented in the PCB</a:t>
            </a:r>
          </a:p>
          <a:p>
            <a:pPr lvl="2"/>
            <a:r>
              <a:rPr lang="en-US" dirty="0">
                <a:latin typeface="Chalkboard" charset="0"/>
                <a:ea typeface="Chalkboard" charset="0"/>
                <a:cs typeface="Chalkboard" charset="0"/>
              </a:rPr>
              <a:t>E.g., value of CPU registers, process state, memory-management information, </a:t>
            </a:r>
            <a:r>
              <a:rPr lang="en-US" i="1" dirty="0">
                <a:latin typeface="Chalkboard" charset="0"/>
                <a:ea typeface="Chalkboard" charset="0"/>
                <a:cs typeface="Chalkboard" charset="0"/>
              </a:rPr>
              <a:t>etc. </a:t>
            </a:r>
          </a:p>
          <a:p>
            <a:pPr lvl="1"/>
            <a:r>
              <a:rPr lang="en-US" sz="2600" dirty="0">
                <a:latin typeface="Chalkboard" charset="0"/>
                <a:ea typeface="Chalkboard" charset="0"/>
                <a:cs typeface="Chalkboard" charset="0"/>
              </a:rPr>
              <a:t>When a context switch occurs, kernel saves the context of the old process in its PCB and loads the saved context of the new process to run</a:t>
            </a:r>
          </a:p>
          <a:p>
            <a:pPr lvl="1"/>
            <a:r>
              <a:rPr lang="en-US" sz="2600" dirty="0">
                <a:latin typeface="Chalkboard" charset="0"/>
                <a:ea typeface="Chalkboard" charset="0"/>
                <a:cs typeface="Chalkboard" charset="0"/>
              </a:rPr>
              <a:t>Minimize the context-switch time to reduce the overhead</a:t>
            </a:r>
          </a:p>
        </p:txBody>
      </p:sp>
    </p:spTree>
    <p:extLst>
      <p:ext uri="{BB962C8B-B14F-4D97-AF65-F5344CB8AC3E}">
        <p14:creationId xmlns:p14="http://schemas.microsoft.com/office/powerpoint/2010/main" val="254382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Context Switch</a:t>
            </a:r>
          </a:p>
        </p:txBody>
      </p:sp>
      <p:pic>
        <p:nvPicPr>
          <p:cNvPr id="4" name="Picture 3"/>
          <p:cNvPicPr>
            <a:picLocks noChangeAspect="1"/>
          </p:cNvPicPr>
          <p:nvPr/>
        </p:nvPicPr>
        <p:blipFill>
          <a:blip r:embed="rId3"/>
          <a:stretch>
            <a:fillRect/>
          </a:stretch>
        </p:blipFill>
        <p:spPr>
          <a:xfrm>
            <a:off x="2392605" y="1145883"/>
            <a:ext cx="6774841" cy="5564160"/>
          </a:xfrm>
          <a:prstGeom prst="rect">
            <a:avLst/>
          </a:prstGeom>
        </p:spPr>
      </p:pic>
    </p:spTree>
    <p:extLst>
      <p:ext uri="{BB962C8B-B14F-4D97-AF65-F5344CB8AC3E}">
        <p14:creationId xmlns:p14="http://schemas.microsoft.com/office/powerpoint/2010/main" val="377843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halkboard" charset="0"/>
                <a:ea typeface="Chalkboard" charset="0"/>
                <a:cs typeface="Chalkboard" charset="0"/>
              </a:rPr>
              <a:t>Process Operation</a:t>
            </a:r>
          </a:p>
        </p:txBody>
      </p:sp>
      <p:sp>
        <p:nvSpPr>
          <p:cNvPr id="3" name="Content Placeholder 2"/>
          <p:cNvSpPr>
            <a:spLocks noGrp="1"/>
          </p:cNvSpPr>
          <p:nvPr>
            <p:ph idx="1"/>
          </p:nvPr>
        </p:nvSpPr>
        <p:spPr>
          <a:xfrm>
            <a:off x="838199" y="1263316"/>
            <a:ext cx="10614661" cy="5289884"/>
          </a:xfrm>
        </p:spPr>
        <p:txBody>
          <a:bodyPr>
            <a:normAutofit/>
          </a:bodyPr>
          <a:lstStyle/>
          <a:p>
            <a:r>
              <a:rPr lang="en-US" sz="2800" dirty="0">
                <a:latin typeface="Chalkboard" charset="0"/>
                <a:ea typeface="Chalkboard" charset="0"/>
                <a:cs typeface="Chalkboard" charset="0"/>
              </a:rPr>
              <a:t>Process Creation</a:t>
            </a:r>
          </a:p>
          <a:p>
            <a:pPr lvl="1"/>
            <a:r>
              <a:rPr lang="en-US" sz="2600" dirty="0">
                <a:latin typeface="Chalkboard" charset="0"/>
                <a:ea typeface="Chalkboard" charset="0"/>
                <a:cs typeface="Chalkboard" charset="0"/>
              </a:rPr>
              <a:t>Parent process can create children process</a:t>
            </a:r>
          </a:p>
          <a:p>
            <a:pPr lvl="1"/>
            <a:r>
              <a:rPr lang="en-US" sz="2600" dirty="0" smtClean="0">
                <a:latin typeface="Chalkboard" charset="0"/>
                <a:ea typeface="Chalkboard" charset="0"/>
                <a:cs typeface="Chalkboard" charset="0"/>
              </a:rPr>
              <a:t>Execution </a:t>
            </a:r>
            <a:r>
              <a:rPr lang="en-US" sz="2600" dirty="0">
                <a:latin typeface="Chalkboard" charset="0"/>
                <a:ea typeface="Chalkboard" charset="0"/>
                <a:cs typeface="Chalkboard" charset="0"/>
              </a:rPr>
              <a:t>possibilities</a:t>
            </a:r>
          </a:p>
          <a:p>
            <a:pPr lvl="2"/>
            <a:r>
              <a:rPr lang="en-US" dirty="0">
                <a:latin typeface="Chalkboard" charset="0"/>
                <a:ea typeface="Chalkboard" charset="0"/>
                <a:cs typeface="Chalkboard" charset="0"/>
              </a:rPr>
              <a:t>Parent and children execute concurrently</a:t>
            </a:r>
          </a:p>
          <a:p>
            <a:pPr lvl="2"/>
            <a:r>
              <a:rPr lang="en-US" dirty="0">
                <a:latin typeface="Chalkboard" charset="0"/>
                <a:ea typeface="Chalkboard" charset="0"/>
                <a:cs typeface="Chalkboard" charset="0"/>
              </a:rPr>
              <a:t>Parent waits until some or all children terminate</a:t>
            </a:r>
          </a:p>
          <a:p>
            <a:pPr lvl="1"/>
            <a:r>
              <a:rPr lang="en-US" sz="2600" dirty="0">
                <a:latin typeface="Chalkboard" charset="0"/>
                <a:ea typeface="Chalkboard" charset="0"/>
                <a:cs typeface="Chalkboard" charset="0"/>
              </a:rPr>
              <a:t>Address space possibilities</a:t>
            </a:r>
          </a:p>
          <a:p>
            <a:pPr lvl="2" fontAlgn="ctr">
              <a:lnSpc>
                <a:spcPct val="100000"/>
              </a:lnSpc>
            </a:pPr>
            <a:r>
              <a:rPr lang="en-US" dirty="0">
                <a:latin typeface="Chalkboard" charset="0"/>
                <a:ea typeface="Chalkboard" charset="0"/>
                <a:cs typeface="Chalkboard" charset="0"/>
              </a:rPr>
              <a:t>Child process is a duplicate of the parent process, with the same program and data</a:t>
            </a:r>
          </a:p>
          <a:p>
            <a:pPr lvl="2" fontAlgn="ctr">
              <a:lnSpc>
                <a:spcPct val="100000"/>
              </a:lnSpc>
            </a:pPr>
            <a:r>
              <a:rPr lang="en-US" dirty="0">
                <a:latin typeface="Chalkboard" charset="0"/>
                <a:ea typeface="Chalkboard" charset="0"/>
                <a:cs typeface="Chalkboard" charset="0"/>
              </a:rPr>
              <a:t>Child process has a new program loaded into it</a:t>
            </a:r>
          </a:p>
          <a:p>
            <a:pPr lvl="2"/>
            <a:endParaRPr lang="en-US" sz="2200" dirty="0"/>
          </a:p>
        </p:txBody>
      </p:sp>
    </p:spTree>
    <p:extLst>
      <p:ext uri="{BB962C8B-B14F-4D97-AF65-F5344CB8AC3E}">
        <p14:creationId xmlns:p14="http://schemas.microsoft.com/office/powerpoint/2010/main" val="120221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21555</TotalTime>
  <Words>1240</Words>
  <Application>Microsoft Macintosh PowerPoint</Application>
  <PresentationFormat>Widescreen</PresentationFormat>
  <Paragraphs>215</Paragraphs>
  <Slides>29</Slides>
  <Notes>29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 Unicode MS</vt:lpstr>
      <vt:lpstr>Calibri</vt:lpstr>
      <vt:lpstr>Calibri Light</vt:lpstr>
      <vt:lpstr>Chalkboard</vt:lpstr>
      <vt:lpstr>Courier New</vt:lpstr>
      <vt:lpstr>Gill Sans MT</vt:lpstr>
      <vt:lpstr>Wingdings</vt:lpstr>
      <vt:lpstr>Wingdings 2</vt:lpstr>
      <vt:lpstr>宋体</vt:lpstr>
      <vt:lpstr>Arial</vt:lpstr>
      <vt:lpstr>Office Theme</vt:lpstr>
      <vt:lpstr>Blank</vt:lpstr>
      <vt:lpstr>1_Office Theme</vt:lpstr>
      <vt:lpstr>CSC415  Operating System Principles </vt:lpstr>
      <vt:lpstr>Outline</vt:lpstr>
      <vt:lpstr>Process</vt:lpstr>
      <vt:lpstr>Process</vt:lpstr>
      <vt:lpstr>Process Control Block</vt:lpstr>
      <vt:lpstr>Process State</vt:lpstr>
      <vt:lpstr>Context Switch</vt:lpstr>
      <vt:lpstr>Context Switch</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Process Operation</vt:lpstr>
      <vt:lpstr>Ex.</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CSC645/745  Computer Networks </dc:title>
  <dc:creator>岳浩</dc:creator>
  <cp:lastModifiedBy>Microsoft Office User</cp:lastModifiedBy>
  <cp:revision>330</cp:revision>
  <dcterms:created xsi:type="dcterms:W3CDTF">2016-06-27T03:11:02Z</dcterms:created>
  <dcterms:modified xsi:type="dcterms:W3CDTF">2017-09-13T22:23:00Z</dcterms:modified>
</cp:coreProperties>
</file>