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59"/>
  </p:notesMasterIdLst>
  <p:sldIdLst>
    <p:sldId id="413" r:id="rId5"/>
    <p:sldId id="256" r:id="rId6"/>
    <p:sldId id="257" r:id="rId7"/>
    <p:sldId id="353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9" r:id="rId38"/>
    <p:sldId id="400" r:id="rId39"/>
    <p:sldId id="391" r:id="rId40"/>
    <p:sldId id="392" r:id="rId41"/>
    <p:sldId id="423" r:id="rId42"/>
    <p:sldId id="414" r:id="rId43"/>
    <p:sldId id="412" r:id="rId44"/>
    <p:sldId id="422" r:id="rId45"/>
    <p:sldId id="420" r:id="rId46"/>
    <p:sldId id="421" r:id="rId47"/>
    <p:sldId id="416" r:id="rId48"/>
    <p:sldId id="417" r:id="rId49"/>
    <p:sldId id="418" r:id="rId50"/>
    <p:sldId id="404" r:id="rId51"/>
    <p:sldId id="405" r:id="rId52"/>
    <p:sldId id="406" r:id="rId53"/>
    <p:sldId id="407" r:id="rId54"/>
    <p:sldId id="408" r:id="rId55"/>
    <p:sldId id="409" r:id="rId56"/>
    <p:sldId id="410" r:id="rId57"/>
    <p:sldId id="411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77610" autoAdjust="0"/>
  </p:normalViewPr>
  <p:slideViewPr>
    <p:cSldViewPr snapToGrid="0">
      <p:cViewPr varScale="1">
        <p:scale>
          <a:sx n="98" d="100"/>
          <a:sy n="98" d="100"/>
        </p:scale>
        <p:origin x="1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tableStyles" Target="tableStyle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553B7-E3D0-480E-A937-654BA477B53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44356-9E60-4624-98FF-4AA0E0C9D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3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Jetlag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AF152E-25D4-4AA8-8A75-2732D8CF7081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1</a:t>
            </a:fld>
            <a:endParaRPr lang="en-US" sz="18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882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36961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303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concurrent</a:t>
            </a:r>
            <a:r>
              <a:rPr lang="en-US" baseline="0" dirty="0"/>
              <a:t> execution of these two statements is equivalent to a sequential execution in which the lower-level statements are interleaved in some order. </a:t>
            </a:r>
          </a:p>
          <a:p>
            <a:r>
              <a:rPr lang="en-US" baseline="0" dirty="0"/>
              <a:t>This is because two processes manipulate the variable counter concurrently. </a:t>
            </a:r>
          </a:p>
          <a:p>
            <a:r>
              <a:rPr lang="en-US" baseline="0" dirty="0"/>
              <a:t>We need to ensure that only one process can update the variable at a time.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67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58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3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Algorithmic description of solving</a:t>
            </a:r>
            <a:r>
              <a:rPr lang="en-US" baseline="0" dirty="0"/>
              <a:t>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06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161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738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802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738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98E25-C968-4A6A-A032-1CE16BB42942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803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26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79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545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792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254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3190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3908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9109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1459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596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8366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2581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9319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832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968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736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145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947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5419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398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915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rapidly switch CPU between</a:t>
            </a:r>
            <a:r>
              <a:rPr lang="en-US" baseline="0" dirty="0" smtClean="0"/>
              <a:t> processes to provide concurrent execution.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process may only partially complete execution before another process is scheduled.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 or parallel execution can contribute to issues involving the integrity of data shared by several processes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904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065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9955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5095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28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0679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89449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814159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49142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7632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795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242924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0919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9873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0502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8743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987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63240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43424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008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4816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6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7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6511-63E8-4B6E-864C-719A82D0BD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631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60000"/>
              <a:buFont typeface="Wingdings 2" pitchFamily="18" charset="2"/>
              <a:buChar char=""/>
              <a:defRPr sz="2600"/>
            </a:lvl1pPr>
            <a:lvl2pPr>
              <a:buClr>
                <a:schemeClr val="accent6">
                  <a:lumMod val="75000"/>
                </a:schemeClr>
              </a:buClr>
              <a:buSzPct val="90000"/>
              <a:buFont typeface="Wingdings" pitchFamily="2" charset="2"/>
              <a:buChar char="ü"/>
              <a:defRPr sz="22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altLang="zh-CN" dirty="0" err="1"/>
              <a:t>abc</a:t>
            </a:r>
            <a:endParaRPr lang="zh-CN" altLang="en-US" dirty="0"/>
          </a:p>
          <a:p>
            <a:pPr lvl="1"/>
            <a:r>
              <a:rPr lang="en-US" altLang="zh-CN" dirty="0" err="1"/>
              <a:t>abc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0352-AD77-41C5-B598-2C72F888FC4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552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FC70-4642-4CB4-8E0B-4F56FE80F53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697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4D59-854D-4478-9BEE-9439C124D3C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793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D46D-8C12-4331-99FB-7042A663134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931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96B-9BE3-49A8-A927-96EC60AF26D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28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8028-9EA9-41F5-8152-267BBC2FE04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3341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D55C-7716-49E2-BBC6-774EB4E287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10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063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B063-C011-4F94-A9FD-0175C5FEFEC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757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E41A-36D9-4C32-A913-AB9C23935BB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818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9065-6311-49CD-9608-2E97390BB8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0135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228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299"/>
            <a:ext cx="9591676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2923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588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182"/>
            <a:ext cx="9591675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13262"/>
            <a:ext cx="5181600" cy="4863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13262"/>
            <a:ext cx="5181600" cy="4863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218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42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91675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7965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59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46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5135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7204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82150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8546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1829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873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299"/>
            <a:ext cx="9591676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910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502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182"/>
            <a:ext cx="9591675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13262"/>
            <a:ext cx="5181600" cy="4863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13262"/>
            <a:ext cx="5181600" cy="4863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943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10/9/17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80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91675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966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10/9/17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765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427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847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82150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173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3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10/9/17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1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2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10/9/17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5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0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6072D-3243-45FE-A776-5A6F078C211A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9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err="1"/>
              <a:t>abc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err="1"/>
              <a:t>abc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79B66-520B-49FC-8C2B-DEF716BB4B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87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0563"/>
            <a:ext cx="10020300" cy="939693"/>
          </a:xfrm>
          <a:prstGeom prst="rect">
            <a:avLst/>
          </a:prstGeom>
          <a:solidFill>
            <a:srgbClr val="66006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3316"/>
            <a:ext cx="10515600" cy="4913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25" y="194170"/>
            <a:ext cx="950293" cy="9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8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 baseline="0">
          <a:solidFill>
            <a:srgbClr val="FFCC00"/>
          </a:solidFill>
          <a:latin typeface="Gill Sans MT" panose="020B0502020104020203" pitchFamily="34" charset="0"/>
          <a:ea typeface="Arial Unicode MS" panose="020B0604020202020204" pitchFamily="34" charset="-122"/>
          <a:cs typeface="Arial Unicode MS" panose="020B0604020202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0563"/>
            <a:ext cx="10020300" cy="939693"/>
          </a:xfrm>
          <a:prstGeom prst="rect">
            <a:avLst/>
          </a:prstGeom>
          <a:solidFill>
            <a:srgbClr val="66006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3316"/>
            <a:ext cx="10515600" cy="4913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49410-12E0-4CA1-9128-2C437BD57AFF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25" y="194170"/>
            <a:ext cx="950293" cy="9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1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 baseline="0">
          <a:solidFill>
            <a:srgbClr val="FFCC00"/>
          </a:solidFill>
          <a:latin typeface="Gill Sans MT" panose="020B0502020104020203" pitchFamily="34" charset="0"/>
          <a:ea typeface="Arial Unicode MS" panose="020B0604020202020204" pitchFamily="34" charset="-122"/>
          <a:cs typeface="Arial Unicode MS" panose="020B0604020202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Announcement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53349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>
                <a:latin typeface="Chalkboard" charset="0"/>
                <a:ea typeface="Chalkboard" charset="0"/>
                <a:cs typeface="Chalkboard" charset="0"/>
              </a:rPr>
              <a:t>Coding 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Assignment </a:t>
            </a:r>
            <a:r>
              <a:rPr lang="en-US" sz="3000" dirty="0" smtClean="0">
                <a:latin typeface="Chalkboard" charset="0"/>
                <a:ea typeface="Chalkboard" charset="0"/>
                <a:cs typeface="Chalkboard" charset="0"/>
              </a:rPr>
              <a:t>4 is on iLearn, which is due on </a:t>
            </a:r>
            <a:r>
              <a:rPr lang="en-US" sz="3000" dirty="0" smtClean="0">
                <a:latin typeface="Chalkboard" charset="0"/>
                <a:ea typeface="Chalkboard" charset="0"/>
                <a:cs typeface="Chalkboard" charset="0"/>
              </a:rPr>
              <a:t>10/16</a:t>
            </a:r>
          </a:p>
          <a:p>
            <a:pPr>
              <a:lnSpc>
                <a:spcPct val="100000"/>
              </a:lnSpc>
            </a:pPr>
            <a:endParaRPr lang="en-US" sz="3000" dirty="0">
              <a:latin typeface="Chalkboard" charset="0"/>
              <a:ea typeface="Chalkboard" charset="0"/>
              <a:cs typeface="Chalkboard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694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24576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Consumer</a:t>
            </a:r>
            <a:endParaRPr lang="en-US" sz="800" dirty="0">
              <a:latin typeface="Chalkboard" charset="0"/>
              <a:ea typeface="Chalkboard" charset="0"/>
              <a:cs typeface="Chalkboard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while (counter == 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; /* do nothing */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buffer[out];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out = (out + 1) % BUFFER_SIZE;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counter--;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/* consume the item in next consumed */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sz="2800" dirty="0"/>
          </a:p>
          <a:p>
            <a:endParaRPr lang="en-US" dirty="0"/>
          </a:p>
          <a:p>
            <a:endParaRPr lang="en-US" sz="28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747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983687" cy="559468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Producer and consumer routines above may not function correctly when executed concurrently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counter++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could be implemented in machine language as </a:t>
            </a:r>
            <a:r>
              <a:rPr lang="en-US" sz="2800" dirty="0" smtClean="0">
                <a:latin typeface="Chalkboard" charset="0"/>
                <a:ea typeface="Chalkboard" charset="0"/>
                <a:cs typeface="Chalkboard" charset="0"/>
              </a:rPr>
              <a:t>follows</a:t>
            </a:r>
          </a:p>
          <a:p>
            <a:pPr>
              <a:lnSpc>
                <a:spcPts val="200"/>
              </a:lnSpc>
            </a:pPr>
            <a:endParaRPr lang="en-US" sz="800" dirty="0" smtClean="0"/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sz="2400" b="1" i="1" baseline="-25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counter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sz="2400" b="1" i="1" baseline="-25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sz="2400" b="1" i="1" baseline="-25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counter = </a:t>
            </a:r>
            <a:r>
              <a:rPr lang="en-US" sz="24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sz="2400" b="1" i="1" baseline="-25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counter--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could be implemented in machine language as </a:t>
            </a:r>
            <a:r>
              <a:rPr lang="en-US" sz="2800" dirty="0" smtClean="0">
                <a:latin typeface="Chalkboard" charset="0"/>
                <a:ea typeface="Chalkboard" charset="0"/>
                <a:cs typeface="Chalkboard" charset="0"/>
              </a:rPr>
              <a:t>follows</a:t>
            </a:r>
          </a:p>
          <a:p>
            <a:pPr>
              <a:lnSpc>
                <a:spcPts val="200"/>
              </a:lnSpc>
            </a:pPr>
            <a:endParaRPr lang="en-US" sz="800" dirty="0" smtClean="0"/>
          </a:p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sz="2400" b="1" i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counter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sz="2400" b="1" i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sz="2400" b="1" i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counter = </a:t>
            </a:r>
            <a:r>
              <a:rPr 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sz="2400" b="1" i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57200" lvl="1" indent="0">
              <a:buNone/>
            </a:pPr>
            <a:endParaRPr lang="en-US" sz="2400" b="1" i="1" baseline="-25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/>
              <a:t>Note: 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sz="2400" b="1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 and 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sz="2400" b="1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 are local CPU registers</a:t>
            </a:r>
          </a:p>
          <a:p>
            <a:pPr marL="457200" lvl="1" indent="0">
              <a:buNone/>
            </a:pPr>
            <a:endParaRPr lang="en-US" sz="2400" b="1" baseline="-25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32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715172" cy="559468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One possible interleaving execution of those low-level statements when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counter++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and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counter–-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are executed concurrently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counter = 5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initially)</a:t>
            </a:r>
          </a:p>
          <a:p>
            <a:pPr>
              <a:lnSpc>
                <a:spcPts val="200"/>
              </a:lnSpc>
            </a:pPr>
            <a:endParaRPr lang="en-US" sz="800" dirty="0"/>
          </a:p>
          <a:p>
            <a:pPr marL="465138" lvl="1" indent="0">
              <a:buNone/>
            </a:pP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producer execute </a:t>
            </a:r>
            <a:r>
              <a:rPr lang="en-US" sz="20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sz="2000" b="1" i="1" baseline="-25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counter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sz="2000" b="1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5}</a:t>
            </a:r>
          </a:p>
          <a:p>
            <a:pPr marL="457200" lvl="1" indent="0">
              <a:buNone/>
            </a:pP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producer execute </a:t>
            </a:r>
            <a:r>
              <a:rPr lang="en-US" sz="20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sz="2000" b="1" i="1" baseline="-25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sz="2000" b="1" i="1" baseline="-25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sz="2000" b="1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6}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i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consumer execute </a:t>
            </a:r>
            <a:r>
              <a:rPr lang="en-US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sz="2000" b="1" i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counter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sz="2000" b="1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5}</a:t>
            </a:r>
          </a:p>
          <a:p>
            <a:pPr marL="457200" lvl="1" indent="0">
              <a:buNone/>
            </a:pP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i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consumer execute </a:t>
            </a:r>
            <a:r>
              <a:rPr lang="en-US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sz="2000" b="1" i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sz="2000" b="1" i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sz="2000" b="1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4}</a:t>
            </a:r>
          </a:p>
          <a:p>
            <a:pPr marL="457200" lvl="1" indent="0">
              <a:buNone/>
            </a:pP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i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producer execute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</a:t>
            </a:r>
            <a:r>
              <a:rPr lang="en-US" sz="20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sz="2000" b="1" i="1" baseline="-25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6}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i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consumer execute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</a:t>
            </a:r>
            <a:r>
              <a:rPr lang="en-US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sz="2000" b="1" i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Race condition: several processes access and manipulate the same data concurrently and the outcomes of the execution depends on the order in which the access takes place</a:t>
            </a:r>
          </a:p>
        </p:txBody>
      </p:sp>
    </p:spTree>
    <p:extLst>
      <p:ext uri="{BB962C8B-B14F-4D97-AF65-F5344CB8AC3E}">
        <p14:creationId xmlns:p14="http://schemas.microsoft.com/office/powerpoint/2010/main" val="27180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Critical Section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59468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Consider a system consisting of </a:t>
            </a:r>
            <a:r>
              <a:rPr lang="en-US" sz="2800" i="1" dirty="0">
                <a:latin typeface="Chalkboard" charset="0"/>
                <a:ea typeface="Chalkboard" charset="0"/>
                <a:cs typeface="Chalkboard" charset="0"/>
              </a:rPr>
              <a:t>n</a:t>
            </a: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 processes {</a:t>
            </a:r>
            <a:r>
              <a:rPr lang="en-US" sz="28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2800" i="1" baseline="-25000" dirty="0">
                <a:latin typeface="Chalkboard" charset="0"/>
                <a:ea typeface="Chalkboard" charset="0"/>
                <a:cs typeface="Chalkboard" charset="0"/>
              </a:rPr>
              <a:t>0</a:t>
            </a:r>
            <a:r>
              <a:rPr lang="en-US" sz="2800" i="1" dirty="0">
                <a:latin typeface="Chalkboard" charset="0"/>
                <a:ea typeface="Chalkboard" charset="0"/>
                <a:cs typeface="Chalkboard" charset="0"/>
              </a:rPr>
              <a:t>, P</a:t>
            </a:r>
            <a:r>
              <a:rPr lang="en-US" sz="2800" i="1" baseline="-25000" dirty="0">
                <a:latin typeface="Chalkboard" charset="0"/>
                <a:ea typeface="Chalkboard" charset="0"/>
                <a:cs typeface="Chalkboard" charset="0"/>
              </a:rPr>
              <a:t>1</a:t>
            </a:r>
            <a:r>
              <a:rPr lang="en-US" sz="2800" i="1" dirty="0">
                <a:latin typeface="Chalkboard" charset="0"/>
                <a:ea typeface="Chalkboard" charset="0"/>
                <a:cs typeface="Chalkboard" charset="0"/>
              </a:rPr>
              <a:t>, …, P</a:t>
            </a:r>
            <a:r>
              <a:rPr lang="en-US" sz="2800" i="1" baseline="-25000" dirty="0">
                <a:latin typeface="Chalkboard" charset="0"/>
                <a:ea typeface="Chalkboard" charset="0"/>
                <a:cs typeface="Chalkboard" charset="0"/>
              </a:rPr>
              <a:t>n-1</a:t>
            </a: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}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Each process has a segment of code, called a critical section 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In the critical section, the process accesses some shared data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When one process is in critical section, no other process is allowed to execute in its critical section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Critical section problem is to design a protocol to achieve the above features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Divide the code into four sections: entry section, critical section, exit section, and remainder section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Entry Section: each process requests a permission to enter its critical session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Exit Section: a process exits the 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155561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Critical Section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59468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General structure of Process </a:t>
            </a:r>
            <a:r>
              <a:rPr lang="en-US" sz="32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3200" i="1" baseline="-25000" dirty="0">
                <a:latin typeface="Chalkboard" charset="0"/>
                <a:ea typeface="Chalkboard" charset="0"/>
                <a:cs typeface="Chalkboard" charset="0"/>
              </a:rPr>
              <a:t>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537" y="1883908"/>
            <a:ext cx="3795032" cy="382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1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Peterson’s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59468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Peterson’s solution is a classic </a:t>
            </a:r>
            <a:r>
              <a:rPr lang="en-US" sz="2800" dirty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software-based</a:t>
            </a: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 solution to the critical-section problem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Assume that the load and store machine-language instructions are </a:t>
            </a:r>
            <a:r>
              <a:rPr lang="en-US" sz="2800" dirty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atomic</a:t>
            </a: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, i.e., cannot be interrupted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Restricted to two processes </a:t>
            </a:r>
            <a:r>
              <a:rPr lang="en-US" sz="28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2800" i="1" baseline="-25000" dirty="0">
                <a:latin typeface="Chalkboard" charset="0"/>
                <a:ea typeface="Chalkboard" charset="0"/>
                <a:cs typeface="Chalkboard" charset="0"/>
              </a:rPr>
              <a:t>0</a:t>
            </a: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 and </a:t>
            </a:r>
            <a:r>
              <a:rPr lang="en-US" sz="28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2800" i="1" baseline="-25000" dirty="0">
                <a:latin typeface="Chalkboard" charset="0"/>
                <a:ea typeface="Chalkboard" charset="0"/>
                <a:cs typeface="Chalkboard" charset="0"/>
              </a:rPr>
              <a:t>1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In the solution, the two processes share two data items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int turn;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flag[2]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The variable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sz="2800" dirty="0"/>
              <a:t> </a:t>
            </a: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indicates whose turn it is to enter the critical section;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en-US" sz="2800" dirty="0"/>
              <a:t> </a:t>
            </a: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array indicates if a process is ready to enter its critical section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4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Peterson’s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5"/>
            <a:ext cx="10614661" cy="521005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Structure of Process </a:t>
            </a:r>
            <a:r>
              <a:rPr lang="en-US" sz="32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3200" i="1" baseline="-25000" dirty="0">
                <a:latin typeface="Chalkboard" charset="0"/>
                <a:ea typeface="Chalkboard" charset="0"/>
                <a:cs typeface="Chalkboard" charset="0"/>
              </a:rPr>
              <a:t>i</a:t>
            </a:r>
            <a:r>
              <a:rPr lang="en-US" sz="3200" i="1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in Peterson’s solution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flag[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true;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turn =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while (flag[j] &amp;&amp; turn == j);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critical section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flag[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false;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remainder section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while (true);</a:t>
            </a:r>
          </a:p>
          <a:p>
            <a:endParaRPr lang="en-US" sz="32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2670629" y="2423886"/>
            <a:ext cx="5515428" cy="1306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70629" y="4426857"/>
            <a:ext cx="3077028" cy="6386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0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276125" y="3961043"/>
            <a:ext cx="2583493" cy="3873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276125" y="2341820"/>
            <a:ext cx="4573489" cy="115466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639208" y="3961043"/>
            <a:ext cx="2583493" cy="3873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639208" y="2341820"/>
            <a:ext cx="4573489" cy="115466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925033" y="1879146"/>
            <a:ext cx="5134943" cy="3684608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1363" indent="-2841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0842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271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700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do {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] = true;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turn = j;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while (flag[j] &amp;&amp; turn == j);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critical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] = false;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remainder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} while (true);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6256448" y="1877308"/>
            <a:ext cx="5152287" cy="3686446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1363" indent="-2841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0842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271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700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do {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flag[j] = true;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turn =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while (flag[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] &amp;&amp; turn ==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critical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flag[j] = false;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remainder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} while (true);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Peterson’s Solution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46157" y="120843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Process </a:t>
            </a:r>
            <a:r>
              <a:rPr lang="en-US" altLang="en-US" sz="2800" i="1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</a:t>
            </a:r>
            <a:r>
              <a:rPr lang="en-US" altLang="en-US" sz="2800" i="1" baseline="-250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i</a:t>
            </a:r>
            <a:endParaRPr lang="en-US" i="1" dirty="0">
              <a:solidFill>
                <a:srgbClr val="000000"/>
              </a:solidFill>
              <a:latin typeface="Gill Sans MT" panose="020B05020201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208" y="1206593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Process </a:t>
            </a:r>
            <a:r>
              <a:rPr lang="en-US" altLang="en-US" sz="2800" i="1" dirty="0" err="1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</a:t>
            </a:r>
            <a:r>
              <a:rPr lang="en-US" altLang="en-US" sz="2800" i="1" baseline="-25000" dirty="0" err="1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j</a:t>
            </a:r>
            <a:endParaRPr lang="en-US" i="1" dirty="0">
              <a:solidFill>
                <a:srgbClr val="000000"/>
              </a:solidFill>
              <a:latin typeface="Gill Sans MT" panose="020B05020201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843" y="5671643"/>
            <a:ext cx="1965134" cy="461665"/>
          </a:xfrm>
          <a:prstGeom prst="rect">
            <a:avLst/>
          </a:prstGeom>
          <a:solidFill>
            <a:srgbClr val="3399FF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flag[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] = false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56448" y="5671642"/>
            <a:ext cx="199129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flag[j] = false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95668" y="2500930"/>
            <a:ext cx="437925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>
            <a:off x="6130707" y="4549945"/>
            <a:ext cx="508501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189178" y="6243435"/>
            <a:ext cx="196513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turn</a:t>
            </a:r>
          </a:p>
        </p:txBody>
      </p:sp>
    </p:spTree>
    <p:extLst>
      <p:ext uri="{BB962C8B-B14F-4D97-AF65-F5344CB8AC3E}">
        <p14:creationId xmlns:p14="http://schemas.microsoft.com/office/powerpoint/2010/main" val="35465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276125" y="3961043"/>
            <a:ext cx="2583493" cy="3873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276125" y="2341820"/>
            <a:ext cx="4573489" cy="115466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639208" y="3961043"/>
            <a:ext cx="2583493" cy="3873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639208" y="2341820"/>
            <a:ext cx="4573489" cy="115466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925033" y="1879146"/>
            <a:ext cx="5134943" cy="3684608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1363" indent="-2841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0842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271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700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do {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] = true;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turn = j;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while (flag[j] &amp;&amp; turn == j);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critical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] = false;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remainder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} while (true);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6256448" y="1877308"/>
            <a:ext cx="5152287" cy="3686446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1363" indent="-2841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0842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271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700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do {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flag[j] = true;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turn =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while (flag[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] &amp;&amp; turn ==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critical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flag[j] = false;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remainder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} while (true);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Peterson’s Solution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46157" y="120843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Process </a:t>
            </a:r>
            <a:r>
              <a:rPr lang="en-US" altLang="en-US" sz="2800" i="1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</a:t>
            </a:r>
            <a:r>
              <a:rPr lang="en-US" altLang="en-US" sz="2800" i="1" baseline="-250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i</a:t>
            </a:r>
            <a:endParaRPr lang="en-US" i="1" dirty="0">
              <a:solidFill>
                <a:srgbClr val="000000"/>
              </a:solidFill>
              <a:latin typeface="Gill Sans MT" panose="020B05020201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208" y="1206593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Process </a:t>
            </a:r>
            <a:r>
              <a:rPr lang="en-US" altLang="en-US" sz="2800" i="1" dirty="0" err="1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</a:t>
            </a:r>
            <a:r>
              <a:rPr lang="en-US" altLang="en-US" sz="2800" i="1" baseline="-25000" dirty="0" err="1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j</a:t>
            </a:r>
            <a:endParaRPr lang="en-US" i="1" dirty="0">
              <a:solidFill>
                <a:srgbClr val="000000"/>
              </a:solidFill>
              <a:latin typeface="Gill Sans MT" panose="020B05020201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843" y="5671643"/>
            <a:ext cx="1965134" cy="461665"/>
          </a:xfrm>
          <a:prstGeom prst="rect">
            <a:avLst/>
          </a:prstGeom>
          <a:solidFill>
            <a:srgbClr val="3399FF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flag[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] = true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56448" y="5671642"/>
            <a:ext cx="199129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flag[j] = false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95668" y="3319800"/>
            <a:ext cx="437925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>
            <a:off x="6130707" y="4549943"/>
            <a:ext cx="508501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189178" y="6243435"/>
            <a:ext cx="196513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turn = j</a:t>
            </a:r>
          </a:p>
        </p:txBody>
      </p:sp>
    </p:spTree>
    <p:extLst>
      <p:ext uri="{BB962C8B-B14F-4D97-AF65-F5344CB8AC3E}">
        <p14:creationId xmlns:p14="http://schemas.microsoft.com/office/powerpoint/2010/main" val="377668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276125" y="3961043"/>
            <a:ext cx="2583493" cy="3873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276125" y="2341820"/>
            <a:ext cx="4573489" cy="115466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639208" y="3961043"/>
            <a:ext cx="2583493" cy="3873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639208" y="2341820"/>
            <a:ext cx="4573489" cy="115466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925033" y="1879146"/>
            <a:ext cx="5134943" cy="3684608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1363" indent="-2841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0842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271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700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do {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] = true;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turn = j;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while (flag[j] &amp;&amp; turn == j);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critical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] = false;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remainder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} while (true);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6256448" y="1877308"/>
            <a:ext cx="5152287" cy="3686446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1363" indent="-2841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0842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271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700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do {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flag[j] = true;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turn =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while (flag[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] &amp;&amp; turn ==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critical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flag[j] = false;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remainder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} while (true);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Peterson’s Solution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46157" y="120843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Process </a:t>
            </a:r>
            <a:r>
              <a:rPr lang="en-US" altLang="en-US" sz="2800" i="1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</a:t>
            </a:r>
            <a:r>
              <a:rPr lang="en-US" altLang="en-US" sz="2800" i="1" baseline="-250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i</a:t>
            </a:r>
            <a:endParaRPr lang="en-US" i="1" dirty="0">
              <a:solidFill>
                <a:srgbClr val="000000"/>
              </a:solidFill>
              <a:latin typeface="Gill Sans MT" panose="020B05020201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208" y="1206593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Process </a:t>
            </a:r>
            <a:r>
              <a:rPr lang="en-US" altLang="en-US" sz="2800" i="1" dirty="0" err="1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</a:t>
            </a:r>
            <a:r>
              <a:rPr lang="en-US" altLang="en-US" sz="2800" i="1" baseline="-25000" dirty="0" err="1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j</a:t>
            </a:r>
            <a:endParaRPr lang="en-US" i="1" dirty="0">
              <a:solidFill>
                <a:srgbClr val="000000"/>
              </a:solidFill>
              <a:latin typeface="Gill Sans MT" panose="020B05020201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843" y="5671643"/>
            <a:ext cx="1965134" cy="461665"/>
          </a:xfrm>
          <a:prstGeom prst="rect">
            <a:avLst/>
          </a:prstGeom>
          <a:solidFill>
            <a:srgbClr val="3399FF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flag[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] = true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56448" y="5671642"/>
            <a:ext cx="199129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flag[j] = false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95668" y="3715587"/>
            <a:ext cx="437925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>
            <a:off x="6130707" y="4549943"/>
            <a:ext cx="508501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189178" y="6243435"/>
            <a:ext cx="196513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turn = j</a:t>
            </a:r>
          </a:p>
        </p:txBody>
      </p:sp>
    </p:spTree>
    <p:extLst>
      <p:ext uri="{BB962C8B-B14F-4D97-AF65-F5344CB8AC3E}">
        <p14:creationId xmlns:p14="http://schemas.microsoft.com/office/powerpoint/2010/main" val="14354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740184"/>
            <a:ext cx="8305800" cy="177251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400" dirty="0">
                <a:solidFill>
                  <a:srgbClr val="7030A0"/>
                </a:solidFill>
                <a:latin typeface="Chalkboard" charset="0"/>
                <a:ea typeface="Chalkboard" charset="0"/>
                <a:cs typeface="Chalkboard" charset="0"/>
              </a:rPr>
              <a:t>CSC415 </a:t>
            </a:r>
            <a:br>
              <a:rPr lang="en-US" altLang="zh-CN" sz="5400" dirty="0">
                <a:solidFill>
                  <a:srgbClr val="7030A0"/>
                </a:solidFill>
                <a:latin typeface="Chalkboard" charset="0"/>
                <a:ea typeface="Chalkboard" charset="0"/>
                <a:cs typeface="Chalkboard" charset="0"/>
              </a:rPr>
            </a:br>
            <a:r>
              <a:rPr lang="en-US" altLang="zh-CN" sz="5400" dirty="0">
                <a:solidFill>
                  <a:srgbClr val="7030A0"/>
                </a:solidFill>
                <a:latin typeface="Chalkboard" charset="0"/>
                <a:ea typeface="Chalkboard" charset="0"/>
                <a:cs typeface="Chalkboard" charset="0"/>
              </a:rPr>
              <a:t>Operating System Principles 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834640"/>
            <a:ext cx="8915400" cy="2280285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5400" dirty="0">
                <a:solidFill>
                  <a:srgbClr val="7030A0"/>
                </a:solidFill>
                <a:latin typeface="Chalkboard" charset="0"/>
                <a:ea typeface="Chalkboard" charset="0"/>
                <a:cs typeface="Chalkboard" charset="0"/>
              </a:rPr>
              <a:t>Process Synchronization</a:t>
            </a:r>
          </a:p>
          <a:p>
            <a:pPr>
              <a:lnSpc>
                <a:spcPct val="80000"/>
              </a:lnSpc>
            </a:pPr>
            <a:endParaRPr lang="en-US" altLang="zh-CN" sz="2000" b="1" dirty="0">
              <a:solidFill>
                <a:srgbClr val="FFCC00"/>
              </a:solidFill>
              <a:latin typeface="Chalkboard" charset="0"/>
              <a:ea typeface="Chalkboard" charset="0"/>
              <a:cs typeface="Chalkboard" charset="0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FFCC00"/>
                </a:solidFill>
                <a:latin typeface="Chalkboard" charset="0"/>
                <a:ea typeface="Chalkboard" charset="0"/>
                <a:cs typeface="Chalkboard" charset="0"/>
              </a:rPr>
              <a:t>Professor Hao Yue</a:t>
            </a:r>
          </a:p>
          <a:p>
            <a:pPr>
              <a:lnSpc>
                <a:spcPct val="80000"/>
              </a:lnSpc>
            </a:pPr>
            <a:r>
              <a:rPr lang="en-US" altLang="zh-CN" dirty="0" smtClean="0">
                <a:solidFill>
                  <a:srgbClr val="FFCC00"/>
                </a:solidFill>
                <a:latin typeface="Chalkboard" charset="0"/>
                <a:ea typeface="Chalkboard" charset="0"/>
                <a:cs typeface="Chalkboard" charset="0"/>
              </a:rPr>
              <a:t>Fall </a:t>
            </a:r>
            <a:r>
              <a:rPr lang="en-US" altLang="zh-CN" dirty="0">
                <a:solidFill>
                  <a:srgbClr val="FFCC00"/>
                </a:solidFill>
                <a:latin typeface="Chalkboard" charset="0"/>
                <a:ea typeface="Chalkboard" charset="0"/>
                <a:cs typeface="Chalkboard" charset="0"/>
              </a:rPr>
              <a:t>2017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5333134"/>
            <a:ext cx="11614006" cy="935182"/>
            <a:chOff x="0" y="5247409"/>
            <a:chExt cx="11614006" cy="935182"/>
          </a:xfrm>
        </p:grpSpPr>
        <p:sp>
          <p:nvSpPr>
            <p:cNvPr id="2" name="Rectangle 1"/>
            <p:cNvSpPr/>
            <p:nvPr/>
          </p:nvSpPr>
          <p:spPr>
            <a:xfrm>
              <a:off x="0" y="5247409"/>
              <a:ext cx="10681855" cy="935182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8824" y="5247409"/>
              <a:ext cx="935182" cy="935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276125" y="3961043"/>
            <a:ext cx="2583493" cy="3873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276125" y="2341820"/>
            <a:ext cx="4573489" cy="115466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639208" y="3961043"/>
            <a:ext cx="2583493" cy="3873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639208" y="2341820"/>
            <a:ext cx="4573489" cy="115466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925033" y="1879146"/>
            <a:ext cx="5134943" cy="3684608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1363" indent="-2841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0842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271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700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do {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] = true;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turn = j;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while (flag[j] &amp;&amp; turn == j);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critical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] = false;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remainder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} while (true);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6256448" y="1877308"/>
            <a:ext cx="5152287" cy="3686446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1363" indent="-2841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0842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271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700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do {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flag[j] = true;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turn =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while (flag[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] &amp;&amp; turn ==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critical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flag[j] = false;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remainder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} while (true);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Peterson’s Solution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46157" y="120843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Process </a:t>
            </a:r>
            <a:r>
              <a:rPr lang="en-US" altLang="en-US" sz="2800" i="1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</a:t>
            </a:r>
            <a:r>
              <a:rPr lang="en-US" altLang="en-US" sz="2800" i="1" baseline="-250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i</a:t>
            </a:r>
            <a:endParaRPr lang="en-US" i="1" dirty="0">
              <a:solidFill>
                <a:srgbClr val="000000"/>
              </a:solidFill>
              <a:latin typeface="Gill Sans MT" panose="020B05020201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208" y="1206593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Process </a:t>
            </a:r>
            <a:r>
              <a:rPr lang="en-US" altLang="en-US" sz="2800" i="1" dirty="0" err="1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</a:t>
            </a:r>
            <a:r>
              <a:rPr lang="en-US" altLang="en-US" sz="2800" i="1" baseline="-25000" dirty="0" err="1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j</a:t>
            </a:r>
            <a:endParaRPr lang="en-US" i="1" dirty="0">
              <a:solidFill>
                <a:srgbClr val="000000"/>
              </a:solidFill>
              <a:latin typeface="Gill Sans MT" panose="020B05020201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843" y="5671643"/>
            <a:ext cx="1965134" cy="461665"/>
          </a:xfrm>
          <a:prstGeom prst="rect">
            <a:avLst/>
          </a:prstGeom>
          <a:solidFill>
            <a:srgbClr val="3399FF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flag[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] = false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56448" y="5671642"/>
            <a:ext cx="199129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flag[j] = false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95668" y="2500930"/>
            <a:ext cx="437925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>
            <a:off x="6130707" y="2502777"/>
            <a:ext cx="508501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189178" y="6243435"/>
            <a:ext cx="196513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turn</a:t>
            </a:r>
          </a:p>
        </p:txBody>
      </p:sp>
    </p:spTree>
    <p:extLst>
      <p:ext uri="{BB962C8B-B14F-4D97-AF65-F5344CB8AC3E}">
        <p14:creationId xmlns:p14="http://schemas.microsoft.com/office/powerpoint/2010/main" val="225459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276125" y="3961043"/>
            <a:ext cx="2583493" cy="3873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276125" y="2341820"/>
            <a:ext cx="4573489" cy="115466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639208" y="3961043"/>
            <a:ext cx="2583493" cy="3873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639208" y="2341820"/>
            <a:ext cx="4573489" cy="115466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925033" y="1879146"/>
            <a:ext cx="5134943" cy="3684608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1363" indent="-2841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0842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271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700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do {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] = true;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turn = j;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while (flag[j] &amp;&amp; turn == j);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critical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] = false;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remainder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} while (true);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6256448" y="1877308"/>
            <a:ext cx="5152287" cy="3686446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1363" indent="-2841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0842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271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700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do {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flag[j] = true;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turn =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while (flag[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] &amp;&amp; turn ==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critical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flag[j] = false;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remainder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} while (true);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Peterson’s Solution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46157" y="120843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Process </a:t>
            </a:r>
            <a:r>
              <a:rPr lang="en-US" altLang="en-US" sz="2800" i="1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</a:t>
            </a:r>
            <a:r>
              <a:rPr lang="en-US" altLang="en-US" sz="2800" i="1" baseline="-250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i</a:t>
            </a:r>
            <a:endParaRPr lang="en-US" i="1" dirty="0">
              <a:solidFill>
                <a:srgbClr val="000000"/>
              </a:solidFill>
              <a:latin typeface="Gill Sans MT" panose="020B05020201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208" y="1206593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Process </a:t>
            </a:r>
            <a:r>
              <a:rPr lang="en-US" altLang="en-US" sz="2800" i="1" dirty="0" err="1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</a:t>
            </a:r>
            <a:r>
              <a:rPr lang="en-US" altLang="en-US" sz="2800" i="1" baseline="-25000" dirty="0" err="1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j</a:t>
            </a:r>
            <a:endParaRPr lang="en-US" i="1" dirty="0">
              <a:solidFill>
                <a:srgbClr val="000000"/>
              </a:solidFill>
              <a:latin typeface="Gill Sans MT" panose="020B05020201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843" y="5671643"/>
            <a:ext cx="1965134" cy="461665"/>
          </a:xfrm>
          <a:prstGeom prst="rect">
            <a:avLst/>
          </a:prstGeom>
          <a:solidFill>
            <a:srgbClr val="3399FF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flag[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] = true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56448" y="5671642"/>
            <a:ext cx="199129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flag[j] = true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95668" y="3306150"/>
            <a:ext cx="437925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>
            <a:off x="6130707" y="3321645"/>
            <a:ext cx="508501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189178" y="6243435"/>
            <a:ext cx="196513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turn =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 or j </a:t>
            </a:r>
          </a:p>
        </p:txBody>
      </p:sp>
    </p:spTree>
    <p:extLst>
      <p:ext uri="{BB962C8B-B14F-4D97-AF65-F5344CB8AC3E}">
        <p14:creationId xmlns:p14="http://schemas.microsoft.com/office/powerpoint/2010/main" val="11796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276125" y="3961043"/>
            <a:ext cx="2583493" cy="3873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276125" y="2341820"/>
            <a:ext cx="4573489" cy="115466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639208" y="3961043"/>
            <a:ext cx="2583493" cy="3873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639208" y="2341820"/>
            <a:ext cx="4573489" cy="115466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925033" y="1879146"/>
            <a:ext cx="5134943" cy="3684608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1363" indent="-2841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0842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271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700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do {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] = true;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turn = j;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while (flag[j] &amp;&amp; turn == j);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critical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] = false;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remainder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} while (true);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6256448" y="1877308"/>
            <a:ext cx="5152287" cy="3686446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1363" indent="-2841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0842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271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700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do {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flag[j] = true;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turn =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while (flag[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] &amp;&amp; turn ==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critical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flag[j] = false;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remainder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} while (true);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Peterson’s Solution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46157" y="120843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Process </a:t>
            </a:r>
            <a:r>
              <a:rPr lang="en-US" altLang="en-US" sz="2800" i="1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</a:t>
            </a:r>
            <a:r>
              <a:rPr lang="en-US" altLang="en-US" sz="2800" i="1" baseline="-250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i</a:t>
            </a:r>
            <a:endParaRPr lang="en-US" i="1" dirty="0">
              <a:solidFill>
                <a:srgbClr val="000000"/>
              </a:solidFill>
              <a:latin typeface="Gill Sans MT" panose="020B05020201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208" y="1206593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Process </a:t>
            </a:r>
            <a:r>
              <a:rPr lang="en-US" altLang="en-US" sz="2800" i="1" dirty="0" err="1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</a:t>
            </a:r>
            <a:r>
              <a:rPr lang="en-US" altLang="en-US" sz="2800" i="1" baseline="-25000" dirty="0" err="1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j</a:t>
            </a:r>
            <a:endParaRPr lang="en-US" i="1" dirty="0">
              <a:solidFill>
                <a:srgbClr val="000000"/>
              </a:solidFill>
              <a:latin typeface="Gill Sans MT" panose="020B05020201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843" y="5671643"/>
            <a:ext cx="1965134" cy="461665"/>
          </a:xfrm>
          <a:prstGeom prst="rect">
            <a:avLst/>
          </a:prstGeom>
          <a:solidFill>
            <a:srgbClr val="3399FF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flag[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] = true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56448" y="5671642"/>
            <a:ext cx="199129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flag[j] = true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95668" y="3306150"/>
            <a:ext cx="437925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>
            <a:off x="6130707" y="3321645"/>
            <a:ext cx="508501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189178" y="6243435"/>
            <a:ext cx="196513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turn =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505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276125" y="3961043"/>
            <a:ext cx="2583493" cy="3873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276125" y="2341820"/>
            <a:ext cx="4573489" cy="115466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639208" y="3961043"/>
            <a:ext cx="2583493" cy="3873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639208" y="2341820"/>
            <a:ext cx="4573489" cy="115466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925033" y="1879146"/>
            <a:ext cx="5134943" cy="3684608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1363" indent="-2841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0842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271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700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do {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] = true;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turn = j;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while (flag[j] &amp;&amp; turn == j);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critical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] = false;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remainder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} while (true);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6256448" y="1877308"/>
            <a:ext cx="5152287" cy="3686446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1363" indent="-2841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0842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271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700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do {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flag[j] = true;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turn =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while (flag[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] &amp;&amp; turn ==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critical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flag[j] = false;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remainder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} while (true);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Peterson’s Solution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46157" y="120843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Process </a:t>
            </a:r>
            <a:r>
              <a:rPr lang="en-US" altLang="en-US" sz="2800" i="1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</a:t>
            </a:r>
            <a:r>
              <a:rPr lang="en-US" altLang="en-US" sz="2800" i="1" baseline="-250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i</a:t>
            </a:r>
            <a:endParaRPr lang="en-US" i="1" dirty="0">
              <a:solidFill>
                <a:srgbClr val="000000"/>
              </a:solidFill>
              <a:latin typeface="Gill Sans MT" panose="020B05020201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208" y="1206593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Process </a:t>
            </a:r>
            <a:r>
              <a:rPr lang="en-US" altLang="en-US" sz="2800" i="1" dirty="0" err="1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</a:t>
            </a:r>
            <a:r>
              <a:rPr lang="en-US" altLang="en-US" sz="2800" i="1" baseline="-25000" dirty="0" err="1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j</a:t>
            </a:r>
            <a:endParaRPr lang="en-US" i="1" dirty="0">
              <a:solidFill>
                <a:srgbClr val="000000"/>
              </a:solidFill>
              <a:latin typeface="Gill Sans MT" panose="020B05020201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843" y="5671643"/>
            <a:ext cx="1965134" cy="461665"/>
          </a:xfrm>
          <a:prstGeom prst="rect">
            <a:avLst/>
          </a:prstGeom>
          <a:solidFill>
            <a:srgbClr val="3399FF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flag[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] = true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56448" y="5671642"/>
            <a:ext cx="199129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flag[j] = true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95668" y="3715587"/>
            <a:ext cx="437925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>
            <a:off x="6130707" y="3321645"/>
            <a:ext cx="508501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189178" y="6243435"/>
            <a:ext cx="196513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turn =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35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276125" y="3961043"/>
            <a:ext cx="2583493" cy="3873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276125" y="2341820"/>
            <a:ext cx="4573489" cy="115466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639208" y="3961043"/>
            <a:ext cx="2583493" cy="3873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639208" y="2341820"/>
            <a:ext cx="4573489" cy="115466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925033" y="1879146"/>
            <a:ext cx="5134943" cy="3684608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1363" indent="-2841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0842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271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700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do {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] = true;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turn = j;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while (flag[j] &amp;&amp; turn == j);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critical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] = false;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remainder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} while (true);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6256448" y="1877308"/>
            <a:ext cx="5152287" cy="3686446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1363" indent="-2841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0842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271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700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do {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flag[j] = true;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turn =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while (flag[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] &amp;&amp; turn ==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critical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flag[j] = false;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remainder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} while (true);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Peterson’s Solution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46157" y="120843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Process </a:t>
            </a:r>
            <a:r>
              <a:rPr lang="en-US" altLang="en-US" sz="2800" i="1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</a:t>
            </a:r>
            <a:r>
              <a:rPr lang="en-US" altLang="en-US" sz="2800" i="1" baseline="-250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i</a:t>
            </a:r>
            <a:endParaRPr lang="en-US" i="1" dirty="0">
              <a:solidFill>
                <a:srgbClr val="000000"/>
              </a:solidFill>
              <a:latin typeface="Gill Sans MT" panose="020B05020201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208" y="1206593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Process </a:t>
            </a:r>
            <a:r>
              <a:rPr lang="en-US" altLang="en-US" sz="2800" i="1" dirty="0" err="1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</a:t>
            </a:r>
            <a:r>
              <a:rPr lang="en-US" altLang="en-US" sz="2800" i="1" baseline="-25000" dirty="0" err="1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j</a:t>
            </a:r>
            <a:endParaRPr lang="en-US" i="1" dirty="0">
              <a:solidFill>
                <a:srgbClr val="000000"/>
              </a:solidFill>
              <a:latin typeface="Gill Sans MT" panose="020B05020201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843" y="5671643"/>
            <a:ext cx="1965134" cy="461665"/>
          </a:xfrm>
          <a:prstGeom prst="rect">
            <a:avLst/>
          </a:prstGeom>
          <a:solidFill>
            <a:srgbClr val="3399FF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flag[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] = false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56448" y="5671642"/>
            <a:ext cx="199129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flag[j] = true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95668" y="4138669"/>
            <a:ext cx="437925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>
            <a:off x="6130707" y="3321645"/>
            <a:ext cx="508501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189178" y="6243435"/>
            <a:ext cx="196513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turn =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390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276125" y="3961043"/>
            <a:ext cx="2583493" cy="3873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276125" y="2341820"/>
            <a:ext cx="4573489" cy="115466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639208" y="3961043"/>
            <a:ext cx="2583493" cy="3873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639208" y="2341820"/>
            <a:ext cx="4573489" cy="115466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925033" y="1879146"/>
            <a:ext cx="5134943" cy="3684608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1363" indent="-2841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0842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271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700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do {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] = true;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turn = j;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while (flag[j] &amp;&amp; turn == j);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critical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] = false;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remainder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} while (true);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6256448" y="1877308"/>
            <a:ext cx="5152287" cy="3686446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1363" indent="-2841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0842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271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700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do {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flag[j] = true;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turn =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while (flag[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] &amp;&amp; turn ==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critical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flag[j] = false;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remainder section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} while (true); 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Peterson’s Solution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46157" y="120843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Process </a:t>
            </a:r>
            <a:r>
              <a:rPr lang="en-US" altLang="en-US" sz="2800" i="1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</a:t>
            </a:r>
            <a:r>
              <a:rPr lang="en-US" altLang="en-US" sz="2800" i="1" baseline="-250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i</a:t>
            </a:r>
            <a:endParaRPr lang="en-US" i="1" dirty="0">
              <a:solidFill>
                <a:srgbClr val="000000"/>
              </a:solidFill>
              <a:latin typeface="Gill Sans MT" panose="020B05020201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208" y="1206593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Process </a:t>
            </a:r>
            <a:r>
              <a:rPr lang="en-US" altLang="en-US" sz="2800" i="1" dirty="0" err="1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</a:t>
            </a:r>
            <a:r>
              <a:rPr lang="en-US" altLang="en-US" sz="2800" i="1" baseline="-25000" dirty="0" err="1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j</a:t>
            </a:r>
            <a:endParaRPr lang="en-US" i="1" dirty="0">
              <a:solidFill>
                <a:srgbClr val="000000"/>
              </a:solidFill>
              <a:latin typeface="Gill Sans MT" panose="020B05020201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843" y="5671643"/>
            <a:ext cx="1965134" cy="461665"/>
          </a:xfrm>
          <a:prstGeom prst="rect">
            <a:avLst/>
          </a:prstGeom>
          <a:solidFill>
            <a:srgbClr val="3399FF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flag[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] = false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56448" y="5671642"/>
            <a:ext cx="199129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flag[j] = true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95668" y="4534456"/>
            <a:ext cx="437925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>
            <a:off x="6130707" y="3731079"/>
            <a:ext cx="508501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189178" y="6243435"/>
            <a:ext cx="196513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turn =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719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Synchronization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594684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Software-based solutions such as Peterson’s solution are not guaranteed to work on modern computer architectures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New Idea: use </a:t>
            </a:r>
            <a:r>
              <a:rPr lang="en-US" sz="3000" dirty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atomic 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(uninterruptible) hardware instructions to create a </a:t>
            </a:r>
            <a:r>
              <a:rPr lang="en-US" sz="3000" dirty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lock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 and solve the critical-section problem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test_and_set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i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compare_and_swap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6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halkboard" charset="0"/>
                <a:ea typeface="Chalkboard" charset="0"/>
                <a:cs typeface="Chalkboard" charset="0"/>
              </a:rPr>
              <a:t>test_and_set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5"/>
            <a:ext cx="10614661" cy="521005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The</a:t>
            </a:r>
            <a:r>
              <a:rPr lang="en-US" sz="3200" dirty="0"/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test_and_set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instruction is defined as follows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test_and_set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(boolean *target)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boolean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*target;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*target = true;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Note: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The instruction executes atomically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Return the original value of passed parameter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Set the value of the passes parameter to “true”</a:t>
            </a:r>
          </a:p>
          <a:p>
            <a:pPr marL="0" indent="0">
              <a:buNone/>
            </a:pP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076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halkboard" charset="0"/>
                <a:ea typeface="Chalkboard" charset="0"/>
                <a:cs typeface="Chalkboard" charset="0"/>
              </a:rPr>
              <a:t>test_and_set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5"/>
            <a:ext cx="10787744" cy="5210055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Declare a shared Boolean variable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, initialized to “false”</a:t>
            </a:r>
          </a:p>
          <a:p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Solution using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test_and_set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instruction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while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test_and_set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(&amp;lock))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; /* do nothing */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/* critical section */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lock = false;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/* remainder section */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while (true);</a:t>
            </a:r>
          </a:p>
        </p:txBody>
      </p:sp>
    </p:spTree>
    <p:extLst>
      <p:ext uri="{BB962C8B-B14F-4D97-AF65-F5344CB8AC3E}">
        <p14:creationId xmlns:p14="http://schemas.microsoft.com/office/powerpoint/2010/main" val="129259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halkboard" charset="0"/>
                <a:ea typeface="Chalkboard" charset="0"/>
                <a:cs typeface="Chalkboard" charset="0"/>
              </a:rPr>
              <a:t>compare_and_swap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4"/>
            <a:ext cx="10614661" cy="5594685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The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compare_and_swap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600" dirty="0"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instruction is defined as follows</a:t>
            </a:r>
            <a:endParaRPr lang="en-US" sz="3200" dirty="0">
              <a:latin typeface="Chalkboard" charset="0"/>
              <a:ea typeface="Chalkboard" charset="0"/>
              <a:cs typeface="Chalkboard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compare_and_swap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(int *value, int expected, int new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 = *value;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(*value == expected)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value = new value;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Note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The instruction executes atomically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Return the original value of passed parameter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If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value == expected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, set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3000" dirty="0"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equal to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new value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3000" dirty="0"/>
          </a:p>
          <a:p>
            <a:pPr marL="0" indent="0">
              <a:buNone/>
            </a:pP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182905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5423923"/>
          </a:xfrm>
        </p:spPr>
        <p:txBody>
          <a:bodyPr>
            <a:normAutofit/>
          </a:bodyPr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Motivation</a:t>
            </a:r>
            <a:endParaRPr lang="en-US" sz="3200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Critical-Section Problem</a:t>
            </a:r>
          </a:p>
          <a:p>
            <a:r>
              <a:rPr lang="en-US" dirty="0" smtClean="0">
                <a:latin typeface="Chalkboard" charset="0"/>
                <a:ea typeface="Chalkboard" charset="0"/>
                <a:cs typeface="Chalkboard" charset="0"/>
              </a:rPr>
              <a:t>Peterson’s 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Solution</a:t>
            </a:r>
          </a:p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Synchronization Hardware</a:t>
            </a:r>
          </a:p>
          <a:p>
            <a:r>
              <a:rPr lang="en-US" dirty="0" err="1">
                <a:latin typeface="Chalkboard" charset="0"/>
                <a:ea typeface="Chalkboard" charset="0"/>
                <a:cs typeface="Chalkboard" charset="0"/>
              </a:rPr>
              <a:t>Mutex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 Locks</a:t>
            </a:r>
          </a:p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Semaphores</a:t>
            </a:r>
          </a:p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Classic Synchronization Problem</a:t>
            </a:r>
          </a:p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Monitor</a:t>
            </a:r>
          </a:p>
        </p:txBody>
      </p:sp>
      <p:pic>
        <p:nvPicPr>
          <p:cNvPr id="1026" name="Picture 2" descr="http://www.blueironip.com/wp-content/uploads/2015/01/Product-Roadmap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8993" r="4729" b="10177"/>
          <a:stretch/>
        </p:blipFill>
        <p:spPr bwMode="auto">
          <a:xfrm>
            <a:off x="7628020" y="4788567"/>
            <a:ext cx="3725780" cy="167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90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halkboard" charset="0"/>
                <a:ea typeface="Chalkboard" charset="0"/>
                <a:cs typeface="Chalkboard" charset="0"/>
              </a:rPr>
              <a:t>compare_and_swap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5"/>
            <a:ext cx="10614661" cy="521005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Declare a shared variable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, initialized to 0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Solution using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compare_and_swap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instruction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do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while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compare_and_swap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(&amp;lock, 0, 1) != 0)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; /* do nothing */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/* critical section */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lock = 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/* remainder section */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while (true);</a:t>
            </a:r>
          </a:p>
        </p:txBody>
      </p:sp>
    </p:spTree>
    <p:extLst>
      <p:ext uri="{BB962C8B-B14F-4D97-AF65-F5344CB8AC3E}">
        <p14:creationId xmlns:p14="http://schemas.microsoft.com/office/powerpoint/2010/main" val="210552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Mutex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59468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Hardware-based solutions are complicated and generally inaccessible to application programmers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OS designers build software tools using hardware atomic instructions to solve the critical section problem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Mutex lock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Use a boolean variable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lang="en-US" sz="2600" dirty="0"/>
              <a:t> 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to indicate if the lock is available or not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A process must invoke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acquire()</a:t>
            </a:r>
            <a:r>
              <a:rPr lang="en-US" sz="2600" dirty="0"/>
              <a:t> 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function to acquire the lock before entering a critical section, and invoke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release()</a:t>
            </a:r>
            <a:r>
              <a:rPr lang="en-US" sz="2600" dirty="0"/>
              <a:t> 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function to release the lock when it exits the critical section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Functions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acquire()</a:t>
            </a:r>
            <a:r>
              <a:rPr lang="en-US" sz="2600" dirty="0"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and</a:t>
            </a:r>
            <a:r>
              <a:rPr lang="en-US" sz="26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release()</a:t>
            </a:r>
            <a:r>
              <a:rPr lang="en-US" sz="2600" dirty="0"/>
              <a:t> 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must be atomic </a:t>
            </a:r>
            <a:endParaRPr lang="en-US" sz="3400" dirty="0">
              <a:latin typeface="Chalkboard" charset="0"/>
              <a:ea typeface="Chalkboard" charset="0"/>
              <a:cs typeface="Chalkboard" charset="0"/>
            </a:endParaRPr>
          </a:p>
          <a:p>
            <a:pPr lvl="1"/>
            <a:endParaRPr lang="en-US" sz="2600" dirty="0"/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01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Mutex Locks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9" y="1263315"/>
            <a:ext cx="10614661" cy="559468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Solution to the critical-section problem using mutex locks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do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acquire lock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critical section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release lock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remainder section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while (true);</a:t>
            </a:r>
          </a:p>
        </p:txBody>
      </p:sp>
      <p:sp>
        <p:nvSpPr>
          <p:cNvPr id="4" name="Rectangle 3"/>
          <p:cNvSpPr/>
          <p:nvPr/>
        </p:nvSpPr>
        <p:spPr>
          <a:xfrm>
            <a:off x="2670629" y="3454399"/>
            <a:ext cx="2394857" cy="5225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3372" y="2293256"/>
            <a:ext cx="2394857" cy="5225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Mutex Locks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9" y="1263315"/>
            <a:ext cx="10614661" cy="559468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Definition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acquire()</a:t>
            </a:r>
            <a:r>
              <a:rPr lang="en-US" sz="32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acquire()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while (!available)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; /* busy wait */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available = false;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Definition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release()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release()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available = true;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8857" y="2627086"/>
            <a:ext cx="3526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Disadvantage: busy waiting wastes CPU time</a:t>
            </a:r>
          </a:p>
        </p:txBody>
      </p:sp>
      <p:cxnSp>
        <p:nvCxnSpPr>
          <p:cNvPr id="8" name="Straight Connector 7"/>
          <p:cNvCxnSpPr>
            <a:stCxn id="3" idx="1"/>
          </p:cNvCxnSpPr>
          <p:nvPr/>
        </p:nvCxnSpPr>
        <p:spPr>
          <a:xfrm flipH="1" flipV="1">
            <a:off x="5921829" y="3042584"/>
            <a:ext cx="537028" cy="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458857" y="2627086"/>
            <a:ext cx="3526971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halkboard" charset="0"/>
                <a:ea typeface="Chalkboard" charset="0"/>
                <a:cs typeface="Chalkboard" charset="0"/>
              </a:rPr>
              <a:t>Pthread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 Synchronization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210056"/>
          </a:xfrm>
        </p:spPr>
        <p:txBody>
          <a:bodyPr>
            <a:normAutofit/>
          </a:bodyPr>
          <a:lstStyle/>
          <a:p>
            <a:r>
              <a:rPr lang="en-US" sz="3000" dirty="0" err="1">
                <a:latin typeface="Chalkboard" charset="0"/>
                <a:ea typeface="Chalkboard" charset="0"/>
                <a:cs typeface="Chalkboard" charset="0"/>
              </a:rPr>
              <a:t>Pthread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 API is available for programmers at the user level to ensure thread synchronization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Mutex locks 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Create a mutex 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pthread_mutex_t mutex;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/* create the mutex lock */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pthread_mutex_init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</p:txBody>
      </p:sp>
    </p:spTree>
    <p:extLst>
      <p:ext uri="{BB962C8B-B14F-4D97-AF65-F5344CB8AC3E}">
        <p14:creationId xmlns:p14="http://schemas.microsoft.com/office/powerpoint/2010/main" val="19201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halkboard" charset="0"/>
                <a:ea typeface="Chalkboard" charset="0"/>
                <a:cs typeface="Chalkboard" charset="0"/>
              </a:rPr>
              <a:t>Pthread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 Synchronization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195542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Protect a critical section with mutex locks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/* acquire the mutex lock */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pthread_mutex_lock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/* critical section */</a:t>
            </a:r>
          </a:p>
          <a:p>
            <a:pPr marL="0" indent="0">
              <a:buNone/>
            </a:pP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/* release the mutex lock */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pthread_mutex_unlock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All mutex functions return 0 with correct operations, and return a nonzero error code if an error occurs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Semaphore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9" y="1263315"/>
            <a:ext cx="10614661" cy="559468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Advanced solution for process synchronization: Semaphore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Semaphore </a:t>
            </a:r>
            <a:r>
              <a:rPr lang="en-US" sz="3000" i="1" dirty="0">
                <a:latin typeface="Chalkboard" charset="0"/>
                <a:ea typeface="Chalkboard" charset="0"/>
                <a:cs typeface="Chalkboard" charset="0"/>
              </a:rPr>
              <a:t>S 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is an integer variable that, apart from initialization, is accessed only through two standard operations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sz="3200" dirty="0"/>
              <a:t> 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and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signal()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Definition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wait(S)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while (S &lt;= 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; // busy wait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S--;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869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Semaphore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9" y="1263315"/>
            <a:ext cx="10614661" cy="559468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Definition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signal()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signal(S)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S++;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 &lt;= 0</a:t>
            </a:r>
            <a:r>
              <a:rPr lang="en-US" sz="3200" dirty="0"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in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3200" dirty="0"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loop</a:t>
            </a:r>
            <a:r>
              <a:rPr lang="en-US" sz="3200" dirty="0">
                <a:cs typeface="Courier New" panose="02070309020205020404" pitchFamily="49" charset="0"/>
              </a:rPr>
              <a:t>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S++</a:t>
            </a:r>
            <a:r>
              <a:rPr lang="en-US" sz="3200" dirty="0">
                <a:cs typeface="Courier New" panose="02070309020205020404" pitchFamily="49" charset="0"/>
              </a:rPr>
              <a:t>, 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and</a:t>
            </a:r>
            <a:r>
              <a:rPr lang="en-US" sz="3200" dirty="0"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S--</a:t>
            </a:r>
            <a:r>
              <a:rPr lang="en-US" sz="3200" dirty="0"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must be atomic</a:t>
            </a:r>
          </a:p>
        </p:txBody>
      </p:sp>
    </p:spTree>
    <p:extLst>
      <p:ext uri="{BB962C8B-B14F-4D97-AF65-F5344CB8AC3E}">
        <p14:creationId xmlns:p14="http://schemas.microsoft.com/office/powerpoint/2010/main" val="6327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Semaphore Usage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9" y="1263315"/>
            <a:ext cx="10614661" cy="5594685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Chalkboard" charset="0"/>
                <a:ea typeface="Chalkboard" charset="0"/>
                <a:cs typeface="Chalkboard" charset="0"/>
              </a:rPr>
              <a:t>Binary 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semaphore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Either 0 or 1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Similar to mutex locks</a:t>
            </a:r>
          </a:p>
        </p:txBody>
      </p:sp>
    </p:spTree>
    <p:extLst>
      <p:ext uri="{BB962C8B-B14F-4D97-AF65-F5344CB8AC3E}">
        <p14:creationId xmlns:p14="http://schemas.microsoft.com/office/powerpoint/2010/main" val="134264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Semaphore Usage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9" y="1263315"/>
            <a:ext cx="10614661" cy="559468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Solution to the critical-section problem using </a:t>
            </a:r>
            <a:r>
              <a:rPr lang="en-US" sz="3000" dirty="0" smtClean="0">
                <a:latin typeface="Chalkboard" charset="0"/>
                <a:ea typeface="Chalkboard" charset="0"/>
                <a:cs typeface="Chalkboard" charset="0"/>
              </a:rPr>
              <a:t>binary semaphore</a:t>
            </a:r>
            <a:endParaRPr lang="en-US" sz="3000" dirty="0">
              <a:latin typeface="Chalkboard" charset="0"/>
              <a:ea typeface="Chalkboard" charset="0"/>
              <a:cs typeface="Chalkboard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wait(S)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critical section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signal(S)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remainder section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while (true);</a:t>
            </a:r>
          </a:p>
        </p:txBody>
      </p:sp>
      <p:sp>
        <p:nvSpPr>
          <p:cNvPr id="4" name="Rectangle 3"/>
          <p:cNvSpPr/>
          <p:nvPr/>
        </p:nvSpPr>
        <p:spPr>
          <a:xfrm>
            <a:off x="2670629" y="4355736"/>
            <a:ext cx="2394857" cy="5225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3372" y="3181533"/>
            <a:ext cx="2394857" cy="5225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7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594684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Processes can execute concurrently or in parallel, which might lead to the inconsistency of data shared by these processes 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Example: Producer-Consumer Problem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Producer process produces information that is consumed by a consumer process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Producer-Consumer problem can be solved using shared memory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Create a buffer of items that can be filled by producer and emptied by consumer</a:t>
            </a:r>
          </a:p>
        </p:txBody>
      </p:sp>
    </p:spTree>
    <p:extLst>
      <p:ext uri="{BB962C8B-B14F-4D97-AF65-F5344CB8AC3E}">
        <p14:creationId xmlns:p14="http://schemas.microsoft.com/office/powerpoint/2010/main" val="397108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Deadlock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28262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Deadlock: a set of processes are waiting indefinitely for an event that can be caused only by one of the waiting processes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Example: two semaphores </a:t>
            </a:r>
            <a:r>
              <a:rPr lang="en-US" sz="3000" i="1" dirty="0">
                <a:latin typeface="Chalkboard" charset="0"/>
                <a:ea typeface="Chalkboard" charset="0"/>
                <a:cs typeface="Chalkboard" charset="0"/>
              </a:rPr>
              <a:t>S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 and </a:t>
            </a:r>
            <a:r>
              <a:rPr lang="en-US" sz="3000" i="1" dirty="0">
                <a:latin typeface="Chalkboard" charset="0"/>
                <a:ea typeface="Chalkboard" charset="0"/>
                <a:cs typeface="Chalkboard" charset="0"/>
              </a:rPr>
              <a:t>Q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, initialized to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i="1" dirty="0"/>
              <a:t>	     P</a:t>
            </a:r>
            <a:r>
              <a:rPr lang="en-US" sz="3200" i="1" baseline="-25000" dirty="0"/>
              <a:t>0</a:t>
            </a:r>
            <a:r>
              <a:rPr lang="en-US" sz="3200" dirty="0"/>
              <a:t> 		     </a:t>
            </a:r>
            <a:r>
              <a:rPr lang="en-US" sz="3200" i="1" dirty="0"/>
              <a:t>P</a:t>
            </a:r>
            <a:r>
              <a:rPr lang="en-US" sz="3200" i="1" baseline="-25000" dirty="0"/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wait(S); 		wait(Q);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wait(Q); 		wait(S);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... 			...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signal(S); 	signal(Q);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signal(Q); 	signal(S);</a:t>
            </a:r>
          </a:p>
        </p:txBody>
      </p:sp>
    </p:spTree>
    <p:extLst>
      <p:ext uri="{BB962C8B-B14F-4D97-AF65-F5344CB8AC3E}">
        <p14:creationId xmlns:p14="http://schemas.microsoft.com/office/powerpoint/2010/main" val="17892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Semaphore Usage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9" y="1263315"/>
            <a:ext cx="10614661" cy="559468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Counting semaphore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Integer value can range over an unrestricted domain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Used to control access to a resource with a finite number of instances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The semaphore is initialized to the number of available instances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Each process invokes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sz="2600" dirty="0"/>
              <a:t> 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to use an instance, and invokes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signal()</a:t>
            </a:r>
            <a:r>
              <a:rPr lang="en-US" sz="2600" dirty="0"/>
              <a:t> 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when releasing an </a:t>
            </a:r>
            <a:r>
              <a:rPr lang="en-US" dirty="0" smtClean="0">
                <a:latin typeface="Chalkboard" charset="0"/>
                <a:ea typeface="Chalkboard" charset="0"/>
                <a:cs typeface="Chalkboard" charset="0"/>
              </a:rPr>
              <a:t>instance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halkboard" charset="0"/>
                <a:ea typeface="Chalkboard" charset="0"/>
                <a:cs typeface="Chalkboard" charset="0"/>
              </a:rPr>
              <a:t>Pthread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 Synchronization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8" y="1263315"/>
            <a:ext cx="11088191" cy="5282451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Semaphore</a:t>
            </a:r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 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Unnamed semaphore can be used only by threads in the same process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Create and initialize an unnamed semaphore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semaphore.h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/* Create the semaphore and initialize it to 1 		*/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sem_init(&amp;sem, </a:t>
            </a: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600" dirty="0"/>
              <a:t>Note: 0 is a flag indicating that the semophore can be shared only by 	threads of this process; </a:t>
            </a:r>
            <a:r>
              <a:rPr lang="pt-BR" sz="2600" dirty="0" err="1" smtClean="0"/>
              <a:t>the</a:t>
            </a:r>
            <a:r>
              <a:rPr lang="pt-BR" sz="2600" dirty="0" smtClean="0"/>
              <a:t> </a:t>
            </a:r>
            <a:r>
              <a:rPr lang="pt-BR" sz="2600" dirty="0" err="1" smtClean="0"/>
              <a:t>last</a:t>
            </a:r>
            <a:r>
              <a:rPr lang="pt-BR" sz="2600" dirty="0" smtClean="0"/>
              <a:t> </a:t>
            </a:r>
            <a:r>
              <a:rPr lang="pt-BR" sz="2600" dirty="0" err="1" smtClean="0"/>
              <a:t>parameter</a:t>
            </a:r>
            <a:r>
              <a:rPr lang="pt-BR" sz="2600" dirty="0" smtClean="0"/>
              <a:t> </a:t>
            </a:r>
            <a:r>
              <a:rPr lang="pt-BR" sz="2600" dirty="0" err="1" smtClean="0"/>
              <a:t>is</a:t>
            </a:r>
            <a:r>
              <a:rPr lang="pt-BR" sz="2600" dirty="0" smtClean="0"/>
              <a:t> </a:t>
            </a:r>
            <a:r>
              <a:rPr lang="pt-BR" sz="2600" dirty="0" err="1" smtClean="0"/>
              <a:t>the</a:t>
            </a:r>
            <a:r>
              <a:rPr lang="pt-BR" sz="2600" dirty="0" smtClean="0"/>
              <a:t> </a:t>
            </a:r>
            <a:r>
              <a:rPr lang="pt-BR" sz="2600" dirty="0" err="1" smtClean="0"/>
              <a:t>initial</a:t>
            </a:r>
            <a:r>
              <a:rPr lang="pt-BR" sz="2600" dirty="0" smtClean="0"/>
              <a:t> </a:t>
            </a:r>
            <a:r>
              <a:rPr lang="pt-BR" sz="2600" dirty="0" err="1" smtClean="0"/>
              <a:t>value</a:t>
            </a:r>
            <a:r>
              <a:rPr lang="pt-BR" sz="2600" dirty="0" smtClean="0"/>
              <a:t> </a:t>
            </a:r>
            <a:r>
              <a:rPr lang="pt-BR" sz="2600" dirty="0" err="1" smtClean="0"/>
              <a:t>of</a:t>
            </a:r>
            <a:r>
              <a:rPr lang="pt-BR" sz="2600" dirty="0" smtClean="0"/>
              <a:t> </a:t>
            </a:r>
            <a:r>
              <a:rPr lang="pt-BR" sz="2600" dirty="0" err="1" smtClean="0"/>
              <a:t>semaphore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395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halkboard" charset="0"/>
                <a:ea typeface="Chalkboard" charset="0"/>
                <a:cs typeface="Chalkboard" charset="0"/>
              </a:rPr>
              <a:t>Pthread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 Synchronization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195542"/>
          </a:xfrm>
        </p:spPr>
        <p:txBody>
          <a:bodyPr>
            <a:normAutofit/>
          </a:bodyPr>
          <a:lstStyle/>
          <a:p>
            <a:pPr lvl="2"/>
            <a:r>
              <a:rPr lang="en-US" sz="2600" dirty="0" err="1">
                <a:latin typeface="Chalkboard" charset="0"/>
                <a:ea typeface="Chalkboard" charset="0"/>
                <a:cs typeface="Chalkboard" charset="0"/>
              </a:rPr>
              <a:t>Pthread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 uses functions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600" dirty="0"/>
              <a:t> 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600" dirty="0"/>
              <a:t> 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as</a:t>
            </a:r>
            <a:r>
              <a:rPr lang="en-US" sz="2600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sz="2600" dirty="0"/>
              <a:t> 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and</a:t>
            </a:r>
            <a:r>
              <a:rPr lang="en-US" sz="2600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signal()</a:t>
            </a:r>
            <a:r>
              <a:rPr lang="en-US" sz="2600" dirty="0"/>
              <a:t> 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to protect a critical </a:t>
            </a:r>
            <a:r>
              <a:rPr lang="en-US" sz="2600" dirty="0" smtClean="0">
                <a:latin typeface="Chalkboard" charset="0"/>
                <a:ea typeface="Chalkboard" charset="0"/>
                <a:cs typeface="Chalkboard" charset="0"/>
              </a:rPr>
              <a:t>section (binary semaphore)</a:t>
            </a:r>
          </a:p>
          <a:p>
            <a:pPr lvl="2"/>
            <a:endParaRPr lang="en-US" sz="2600" dirty="0">
              <a:latin typeface="Chalkboard" charset="0"/>
              <a:ea typeface="Chalkboard" charset="0"/>
              <a:cs typeface="Chalkboard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/* acquire the semaphore */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/* critical section */</a:t>
            </a:r>
          </a:p>
          <a:p>
            <a:pPr marL="0" indent="0">
              <a:buNone/>
            </a:pP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/* release the semaphore */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87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Producer-Consumer Problem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594684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Suppose we want to develop solution that can fill all the slots in the buffer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One method is to add an integer variable counter to track the number of full slots 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Initialized to 0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Incremented when a new item is added to the buffer by the producer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Decremented when an item is removed from the buffer by the consumer</a:t>
            </a:r>
          </a:p>
        </p:txBody>
      </p:sp>
    </p:spTree>
    <p:extLst>
      <p:ext uri="{BB962C8B-B14F-4D97-AF65-F5344CB8AC3E}">
        <p14:creationId xmlns:p14="http://schemas.microsoft.com/office/powerpoint/2010/main" val="82052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Producer-Consumer Problem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24576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Producer</a:t>
            </a:r>
            <a:endParaRPr lang="en-US" sz="800" dirty="0">
              <a:latin typeface="Chalkboard" charset="0"/>
              <a:ea typeface="Chalkboard" charset="0"/>
              <a:cs typeface="Chalkboard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/* produce an item in next produced */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while (counter == BUFFER_SIZE) 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/* do nothing */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buffer[in]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in = (in + 1) % BUFFER_SIZE;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counter++;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85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sz="28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42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Producer-Consumer Problem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24576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Consumer</a:t>
            </a:r>
            <a:endParaRPr lang="en-US" sz="800" dirty="0">
              <a:latin typeface="Chalkboard" charset="0"/>
              <a:ea typeface="Chalkboard" charset="0"/>
              <a:cs typeface="Chalkboard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while (counter == 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; /* do nothing */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buffer[out];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out = (out + 1) % BUFFER_SIZE;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counter--;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/* consume the item in next consumed */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sz="2800" dirty="0"/>
          </a:p>
          <a:p>
            <a:endParaRPr lang="en-US" dirty="0"/>
          </a:p>
          <a:p>
            <a:endParaRPr lang="en-US" sz="28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085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Producer-Consumer Problem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42777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Producer-Consumer Problem (Bounded-Buffer Problem)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Producer process produces information that is consumed by a consumer process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Create a buffer of size 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n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 that can be filled by producer and emptied by consumer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Solution with synchronization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The producer and consumer processes share the following data structures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int n;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semaphore mutex = 1; </a:t>
            </a:r>
            <a:r>
              <a:rPr lang="en-US" sz="2400" dirty="0"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cs typeface="Courier New" panose="02070309020205020404" pitchFamily="49" charset="0"/>
              </a:rPr>
              <a:t>Protect critical section)</a:t>
            </a: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semaphore empty = n; </a:t>
            </a:r>
            <a:r>
              <a:rPr lang="en-US" sz="2400" dirty="0">
                <a:cs typeface="Courier New" panose="02070309020205020404" pitchFamily="49" charset="0"/>
              </a:rPr>
              <a:t>(Count the number of empty slots)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semaphore full = 0;  </a:t>
            </a:r>
            <a:r>
              <a:rPr lang="en-US" sz="2400" dirty="0">
                <a:cs typeface="Courier New" panose="02070309020205020404" pitchFamily="49" charset="0"/>
              </a:rPr>
              <a:t>(Count the number of full slots)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31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Producer-Consumer Problem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5"/>
            <a:ext cx="10614661" cy="5413256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Structure of producer process</a:t>
            </a:r>
          </a:p>
          <a:p>
            <a:pPr lvl="1"/>
            <a:endParaRPr lang="en-US" sz="400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	...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/* produce an item in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	...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wait(empty);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wait(mutex);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	...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/* add next produced to the buffer */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	...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signal(mutex);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signal(full);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} while (true);</a:t>
            </a:r>
          </a:p>
        </p:txBody>
      </p:sp>
    </p:spTree>
    <p:extLst>
      <p:ext uri="{BB962C8B-B14F-4D97-AF65-F5344CB8AC3E}">
        <p14:creationId xmlns:p14="http://schemas.microsoft.com/office/powerpoint/2010/main" val="13117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Producer-Consumer Problem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5"/>
            <a:ext cx="11019972" cy="5413256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sz="3700" dirty="0">
                <a:latin typeface="Chalkboard" charset="0"/>
                <a:ea typeface="Chalkboard" charset="0"/>
                <a:cs typeface="Chalkboard" charset="0"/>
              </a:rPr>
              <a:t>Structure of consumer process</a:t>
            </a:r>
          </a:p>
          <a:p>
            <a:pPr lvl="1"/>
            <a:endParaRPr lang="en-US" sz="600" dirty="0"/>
          </a:p>
          <a:p>
            <a:pPr lvl="1"/>
            <a:endParaRPr lang="en-US" sz="400" dirty="0"/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do {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wait(full);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wait(mutex);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...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/* remove an item from buffer to 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...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signal(mutex);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signal(empty);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...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/* consume the item in next consumed */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...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} while (true);</a:t>
            </a:r>
          </a:p>
        </p:txBody>
      </p:sp>
    </p:spTree>
    <p:extLst>
      <p:ext uri="{BB962C8B-B14F-4D97-AF65-F5344CB8AC3E}">
        <p14:creationId xmlns:p14="http://schemas.microsoft.com/office/powerpoint/2010/main" val="11506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24576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Define shared variables (reside in the shared memory)</a:t>
            </a:r>
            <a:endParaRPr lang="en-US" sz="800" dirty="0">
              <a:latin typeface="Chalkboard" charset="0"/>
              <a:ea typeface="Chalkboard" charset="0"/>
              <a:cs typeface="Chalkboard" charset="0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#define BUFFER_SIZE 10</a:t>
            </a:r>
          </a:p>
          <a:p>
            <a:pPr marL="0" indent="0">
              <a:lnSpc>
                <a:spcPct val="85000"/>
              </a:lnSpc>
              <a:buNone/>
            </a:pP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. . .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 item;</a:t>
            </a:r>
          </a:p>
          <a:p>
            <a:pPr marL="0" indent="0">
              <a:lnSpc>
                <a:spcPct val="85000"/>
              </a:lnSpc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item buffer[BUFFER_SIZE];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 in = 0;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 out = 0;</a:t>
            </a:r>
          </a:p>
          <a:p>
            <a:pPr marL="0" indent="0">
              <a:lnSpc>
                <a:spcPct val="85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Variable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800" dirty="0"/>
              <a:t> </a:t>
            </a: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points to the next free position in the buffer;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 points to the first full position in the buffer</a:t>
            </a:r>
          </a:p>
          <a:p>
            <a:pPr marL="0" indent="0">
              <a:lnSpc>
                <a:spcPct val="85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sz="28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496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Readers-Writers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42777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A database is shared among several concurrent processes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Readers: only read the database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Writers: both read and write the database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Two or more readers can access the database simultaneously, but the writers have exclusive access to the shared database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When a writer is accessing the database, no other readers or writers can access the database 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Solution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The reader and writer processes share the following data structures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semaphore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rw_mutex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400" dirty="0">
                <a:cs typeface="Courier New" panose="02070309020205020404" pitchFamily="49" charset="0"/>
              </a:rPr>
              <a:t>(Provide mutual exclusion for writers)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semaphore mutex = 1;    </a:t>
            </a:r>
            <a:r>
              <a:rPr lang="en-US" sz="2400" dirty="0">
                <a:cs typeface="Courier New" panose="02070309020205020404" pitchFamily="49" charset="0"/>
              </a:rPr>
              <a:t>(Provide mutual exclusion for readers)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    </a:t>
            </a:r>
            <a:r>
              <a:rPr lang="en-US" sz="2400" dirty="0">
                <a:cs typeface="Courier New" panose="02070309020205020404" pitchFamily="49" charset="0"/>
              </a:rPr>
              <a:t>(Count the number of readers)</a:t>
            </a:r>
          </a:p>
          <a:p>
            <a:pPr lvl="1"/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Readers-Writers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5"/>
            <a:ext cx="10614661" cy="5413256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Structure of writer process</a:t>
            </a:r>
          </a:p>
          <a:p>
            <a:pPr lvl="1"/>
            <a:endParaRPr lang="en-US" sz="300" dirty="0"/>
          </a:p>
          <a:p>
            <a:pPr lvl="1"/>
            <a:endParaRPr lang="en-US" sz="4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do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wait(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rw_mutex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...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/* writing is performed */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...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signal(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rw_mutex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while (true);</a:t>
            </a:r>
          </a:p>
        </p:txBody>
      </p:sp>
    </p:spTree>
    <p:extLst>
      <p:ext uri="{BB962C8B-B14F-4D97-AF65-F5344CB8AC3E}">
        <p14:creationId xmlns:p14="http://schemas.microsoft.com/office/powerpoint/2010/main" val="5348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Readers-Writers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4"/>
            <a:ext cx="11019972" cy="5594685"/>
          </a:xfrm>
        </p:spPr>
        <p:txBody>
          <a:bodyPr>
            <a:normAutofit fontScale="25000" lnSpcReduction="20000"/>
          </a:bodyPr>
          <a:lstStyle/>
          <a:p>
            <a:pPr lvl="1"/>
            <a:r>
              <a:rPr lang="en-US" sz="10400" dirty="0">
                <a:latin typeface="Chalkboard" charset="0"/>
                <a:ea typeface="Chalkboard" charset="0"/>
                <a:cs typeface="Chalkboard" charset="0"/>
              </a:rPr>
              <a:t>Structure of reader process</a:t>
            </a:r>
          </a:p>
          <a:p>
            <a:pPr lvl="1"/>
            <a:endParaRPr lang="en-US" sz="400" dirty="0"/>
          </a:p>
          <a:p>
            <a:pPr marL="0" inden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	do {</a:t>
            </a:r>
          </a:p>
          <a:p>
            <a:pPr marL="0" inden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		wait(mutex);</a:t>
            </a:r>
          </a:p>
          <a:p>
            <a:pPr marL="0" inden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read_count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read_count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</a:p>
          <a:p>
            <a:pPr marL="0" inden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			wait(</a:t>
            </a: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rw_mutex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		signal(mutex);</a:t>
            </a:r>
          </a:p>
          <a:p>
            <a:pPr marL="0" inden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			...</a:t>
            </a:r>
          </a:p>
          <a:p>
            <a:pPr marL="0" inden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		/* reading is performed */</a:t>
            </a:r>
          </a:p>
          <a:p>
            <a:pPr marL="0" inden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			...</a:t>
            </a:r>
          </a:p>
          <a:p>
            <a:pPr marL="0" inden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		wait(mutex);</a:t>
            </a:r>
          </a:p>
          <a:p>
            <a:pPr marL="0" inden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read_count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pPr marL="0" inden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read_count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 marL="0" inden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			signal(</a:t>
            </a: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rw_mutex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		signal(mutex);</a:t>
            </a:r>
          </a:p>
          <a:p>
            <a:pPr marL="0" inden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	} while (true);</a:t>
            </a:r>
          </a:p>
        </p:txBody>
      </p:sp>
    </p:spTree>
    <p:extLst>
      <p:ext uri="{BB962C8B-B14F-4D97-AF65-F5344CB8AC3E}">
        <p14:creationId xmlns:p14="http://schemas.microsoft.com/office/powerpoint/2010/main" val="178405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Dining-Philosophers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427770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Consider five philosophers who spend their lives thinking and eating</a:t>
            </a:r>
          </a:p>
          <a:p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They share a circular table with five chairs, and the table is laid with five single chopsticks</a:t>
            </a:r>
          </a:p>
          <a:p>
            <a:pPr lvl="1"/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When a philosopher is hungry, she tries to pick up two closet chopsticks and eat</a:t>
            </a:r>
          </a:p>
          <a:p>
            <a:pPr lvl="1"/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When she finishes eating, she releases both chopsticks and start thinking again </a:t>
            </a:r>
          </a:p>
          <a:p>
            <a:pPr lvl="1"/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411" y="3997738"/>
            <a:ext cx="2919414" cy="283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Dining-Philosophers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594684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Solution: represent each chopstick with a semaphore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Shared data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semaphore chopstick[5];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Structure of Philosopher </a:t>
            </a:r>
            <a:r>
              <a:rPr lang="en-US" sz="2600" i="1" dirty="0" err="1">
                <a:latin typeface="Chalkboard" charset="0"/>
                <a:ea typeface="Chalkboard" charset="0"/>
                <a:cs typeface="Chalkboard" charset="0"/>
              </a:rPr>
              <a:t>i</a:t>
            </a:r>
            <a:endParaRPr lang="en-US" sz="2600" i="1" dirty="0">
              <a:latin typeface="Chalkboard" charset="0"/>
              <a:ea typeface="Chalkboard" charset="0"/>
              <a:cs typeface="Chalkboard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wait (chopstick[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wait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chopStick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+ 1) % 5]);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... // eat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signal (chopstick[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signal (chopstick[(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+ 1) % 5]);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... // think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while (TRUE);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What is the problem with this algorithm?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05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5"/>
            <a:ext cx="10614661" cy="5485827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Producer</a:t>
            </a:r>
            <a:endParaRPr lang="en-US" sz="800" dirty="0">
              <a:latin typeface="Chalkboard" charset="0"/>
              <a:ea typeface="Chalkboard" charset="0"/>
              <a:cs typeface="Chalkboard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5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(true)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/* produce an item in next produced */</a:t>
            </a:r>
          </a:p>
          <a:p>
            <a:pPr marL="0" indent="0">
              <a:lnSpc>
                <a:spcPct val="85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while (((in + 1) % BUFFER_SIZE) == out)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; /* do nothing */</a:t>
            </a:r>
          </a:p>
          <a:p>
            <a:pPr marL="0" indent="0">
              <a:lnSpc>
                <a:spcPct val="85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buffer[in]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in = (in + 1) % BUFFER_SIZE;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Allow at most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BUFFER_SIZE-1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items in the buffer at the same time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sz="28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79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24576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Consumer</a:t>
            </a:r>
            <a:endParaRPr lang="en-US" sz="800" dirty="0">
              <a:latin typeface="Chalkboard" charset="0"/>
              <a:ea typeface="Chalkboard" charset="0"/>
              <a:cs typeface="Chalkboard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5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(true)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while (in == out)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; /* do nothing */</a:t>
            </a:r>
          </a:p>
          <a:p>
            <a:pPr marL="0" indent="0">
              <a:lnSpc>
                <a:spcPct val="85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buffer[out];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out = (out + 1) % BUFFER_SIZE;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/* consume the item in next consumed */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sz="28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40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594684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Suppose we want to develop solution that can fill all the slots in the buffer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One method is to add an integer variable counter to track the number of full slots 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Initialized to 0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Incremented when a new item is added to the buffer by the producer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Decremented when an item is removed from the buffer by the consumer</a:t>
            </a:r>
          </a:p>
        </p:txBody>
      </p:sp>
    </p:spTree>
    <p:extLst>
      <p:ext uri="{BB962C8B-B14F-4D97-AF65-F5344CB8AC3E}">
        <p14:creationId xmlns:p14="http://schemas.microsoft.com/office/powerpoint/2010/main" val="13818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24576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Producer</a:t>
            </a:r>
            <a:endParaRPr lang="en-US" sz="800" dirty="0">
              <a:latin typeface="Chalkboard" charset="0"/>
              <a:ea typeface="Chalkboard" charset="0"/>
              <a:cs typeface="Chalkboard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/* produce an item in next produced */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while (counter == BUFFER_SIZE) 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/* do nothing */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buffer[in]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in = (in + 1) % BUFFER_SIZE;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counter++;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85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sz="28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917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31022</TotalTime>
  <Words>1470</Words>
  <Application>Microsoft Macintosh PowerPoint</Application>
  <PresentationFormat>Widescreen</PresentationFormat>
  <Paragraphs>714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54</vt:i4>
      </vt:variant>
    </vt:vector>
  </HeadingPairs>
  <TitlesOfParts>
    <vt:vector size="72" baseType="lpstr">
      <vt:lpstr>Arial Unicode MS</vt:lpstr>
      <vt:lpstr>Calibri</vt:lpstr>
      <vt:lpstr>Calibri Light</vt:lpstr>
      <vt:lpstr>Chalkboard</vt:lpstr>
      <vt:lpstr>Courier New</vt:lpstr>
      <vt:lpstr>Gill Sans MT</vt:lpstr>
      <vt:lpstr>Helvetica</vt:lpstr>
      <vt:lpstr>Monotype Sorts</vt:lpstr>
      <vt:lpstr>MS PGothic</vt:lpstr>
      <vt:lpstr>Verdana</vt:lpstr>
      <vt:lpstr>Wingdings</vt:lpstr>
      <vt:lpstr>Wingdings 2</vt:lpstr>
      <vt:lpstr>宋体</vt:lpstr>
      <vt:lpstr>Arial</vt:lpstr>
      <vt:lpstr>Office Theme</vt:lpstr>
      <vt:lpstr>Blank</vt:lpstr>
      <vt:lpstr>1_Office Theme</vt:lpstr>
      <vt:lpstr>2_Office Theme</vt:lpstr>
      <vt:lpstr>Announcement</vt:lpstr>
      <vt:lpstr>CSC415  Operating System Principles </vt:lpstr>
      <vt:lpstr>Outline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Race Condition</vt:lpstr>
      <vt:lpstr>Race Condition</vt:lpstr>
      <vt:lpstr>Critical Section Problem</vt:lpstr>
      <vt:lpstr>Critical Section Problem</vt:lpstr>
      <vt:lpstr>Peterson’s Solution</vt:lpstr>
      <vt:lpstr>Peterson’s Solution</vt:lpstr>
      <vt:lpstr>Peterson’s Solution</vt:lpstr>
      <vt:lpstr>Peterson’s Solution</vt:lpstr>
      <vt:lpstr>Peterson’s Solution</vt:lpstr>
      <vt:lpstr>Peterson’s Solution</vt:lpstr>
      <vt:lpstr>Peterson’s Solution</vt:lpstr>
      <vt:lpstr>Peterson’s Solution</vt:lpstr>
      <vt:lpstr>Peterson’s Solution</vt:lpstr>
      <vt:lpstr>Peterson’s Solution</vt:lpstr>
      <vt:lpstr>Peterson’s Solution</vt:lpstr>
      <vt:lpstr>Synchronization Hardware</vt:lpstr>
      <vt:lpstr>test_and_set Instruction</vt:lpstr>
      <vt:lpstr>test_and_set Instruction</vt:lpstr>
      <vt:lpstr>compare_and_swap Instruction</vt:lpstr>
      <vt:lpstr>compare_and_swap Instruction</vt:lpstr>
      <vt:lpstr>Mutex Locks</vt:lpstr>
      <vt:lpstr>Mutex Locks</vt:lpstr>
      <vt:lpstr>Mutex Locks</vt:lpstr>
      <vt:lpstr>Pthread Synchronization</vt:lpstr>
      <vt:lpstr>Pthread Synchronization</vt:lpstr>
      <vt:lpstr>Semaphore</vt:lpstr>
      <vt:lpstr>Semaphore</vt:lpstr>
      <vt:lpstr>Semaphore Usage</vt:lpstr>
      <vt:lpstr>Semaphore Usage</vt:lpstr>
      <vt:lpstr>Deadlock</vt:lpstr>
      <vt:lpstr>Semaphore Usage</vt:lpstr>
      <vt:lpstr>Pthread Synchronization</vt:lpstr>
      <vt:lpstr>Pthread Synchronization</vt:lpstr>
      <vt:lpstr>Producer-Consumer Problem</vt:lpstr>
      <vt:lpstr>Producer-Consumer Problem</vt:lpstr>
      <vt:lpstr>Producer-Consumer Problem</vt:lpstr>
      <vt:lpstr>Producer-Consumer Problem</vt:lpstr>
      <vt:lpstr>Producer-Consumer Problem</vt:lpstr>
      <vt:lpstr>Producer-Consumer Problem</vt:lpstr>
      <vt:lpstr>Readers-Writers Problem</vt:lpstr>
      <vt:lpstr>Readers-Writers Problem</vt:lpstr>
      <vt:lpstr>Readers-Writers Problem</vt:lpstr>
      <vt:lpstr>Dining-Philosophers Problem</vt:lpstr>
      <vt:lpstr>Dining-Philosophers Problem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CSC645/745  Computer Networks</dc:title>
  <dc:creator>岳浩</dc:creator>
  <cp:lastModifiedBy>Microsoft Office User</cp:lastModifiedBy>
  <cp:revision>513</cp:revision>
  <dcterms:created xsi:type="dcterms:W3CDTF">2016-06-27T03:11:02Z</dcterms:created>
  <dcterms:modified xsi:type="dcterms:W3CDTF">2017-10-10T00:37:13Z</dcterms:modified>
</cp:coreProperties>
</file>