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Lst>
  <p:notesMasterIdLst>
    <p:notesMasterId r:id="rId30"/>
  </p:notesMasterIdLst>
  <p:sldIdLst>
    <p:sldId id="296" r:id="rId5"/>
    <p:sldId id="297" r:id="rId6"/>
    <p:sldId id="256" r:id="rId7"/>
    <p:sldId id="257" r:id="rId8"/>
    <p:sldId id="258" r:id="rId9"/>
    <p:sldId id="333" r:id="rId10"/>
    <p:sldId id="260" r:id="rId11"/>
    <p:sldId id="347" r:id="rId12"/>
    <p:sldId id="348" r:id="rId13"/>
    <p:sldId id="319" r:id="rId14"/>
    <p:sldId id="320" r:id="rId15"/>
    <p:sldId id="334" r:id="rId16"/>
    <p:sldId id="335" r:id="rId17"/>
    <p:sldId id="336" r:id="rId18"/>
    <p:sldId id="343" r:id="rId19"/>
    <p:sldId id="342" r:id="rId20"/>
    <p:sldId id="337" r:id="rId21"/>
    <p:sldId id="321" r:id="rId22"/>
    <p:sldId id="338" r:id="rId23"/>
    <p:sldId id="339" r:id="rId24"/>
    <p:sldId id="344" r:id="rId25"/>
    <p:sldId id="345" r:id="rId26"/>
    <p:sldId id="346" r:id="rId27"/>
    <p:sldId id="340" r:id="rId28"/>
    <p:sldId id="34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854" autoAdjust="0"/>
    <p:restoredTop sz="77430" autoAdjust="0"/>
  </p:normalViewPr>
  <p:slideViewPr>
    <p:cSldViewPr snapToGrid="0">
      <p:cViewPr>
        <p:scale>
          <a:sx n="99" d="100"/>
          <a:sy n="99" d="100"/>
        </p:scale>
        <p:origin x="1616" y="1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30" Type="http://schemas.openxmlformats.org/officeDocument/2006/relationships/notesMaster" Target="notesMasters/notesMaster1.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9553B7-E3D0-480E-A937-654BA477B53B}" type="datetimeFigureOut">
              <a:rPr lang="en-US" smtClean="0"/>
              <a:t>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444356-9E60-4624-98FF-4AA0E0C9D52B}" type="slidenum">
              <a:rPr lang="en-US" smtClean="0"/>
              <a:t>‹#›</a:t>
            </a:fld>
            <a:endParaRPr lang="en-US"/>
          </a:p>
        </p:txBody>
      </p:sp>
    </p:spTree>
    <p:extLst>
      <p:ext uri="{BB962C8B-B14F-4D97-AF65-F5344CB8AC3E}">
        <p14:creationId xmlns:p14="http://schemas.microsoft.com/office/powerpoint/2010/main" val="18942368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Jetlag</a:t>
            </a:r>
            <a:r>
              <a:rPr lang="en-US" baseline="0" dirty="0"/>
              <a:t> </a:t>
            </a: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0AF152E-25D4-4AA8-8A75-2732D8CF7081}"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6540276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AF152E-25D4-4AA8-8A75-2732D8CF7081}" type="slidenum">
              <a:rPr lang="en-US" smtClean="0">
                <a:solidFill>
                  <a:prstClr val="black"/>
                </a:solidFill>
              </a:rPr>
              <a:pPr/>
              <a:t>11</a:t>
            </a:fld>
            <a:endParaRPr lang="en-US">
              <a:solidFill>
                <a:prstClr val="black"/>
              </a:solidFill>
            </a:endParaRPr>
          </a:p>
        </p:txBody>
      </p:sp>
    </p:spTree>
    <p:extLst>
      <p:ext uri="{BB962C8B-B14F-4D97-AF65-F5344CB8AC3E}">
        <p14:creationId xmlns:p14="http://schemas.microsoft.com/office/powerpoint/2010/main" val="13785748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AF152E-25D4-4AA8-8A75-2732D8CF7081}"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10843142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AF152E-25D4-4AA8-8A75-2732D8CF7081}" type="slidenum">
              <a:rPr lang="en-US" smtClean="0">
                <a:solidFill>
                  <a:prstClr val="black"/>
                </a:solidFill>
              </a:rPr>
              <a:pPr/>
              <a:t>13</a:t>
            </a:fld>
            <a:endParaRPr lang="en-US">
              <a:solidFill>
                <a:prstClr val="black"/>
              </a:solidFill>
            </a:endParaRPr>
          </a:p>
        </p:txBody>
      </p:sp>
    </p:spTree>
    <p:extLst>
      <p:ext uri="{BB962C8B-B14F-4D97-AF65-F5344CB8AC3E}">
        <p14:creationId xmlns:p14="http://schemas.microsoft.com/office/powerpoint/2010/main" val="5613204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AF152E-25D4-4AA8-8A75-2732D8CF7081}" type="slidenum">
              <a:rPr 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12229370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AF152E-25D4-4AA8-8A75-2732D8CF7081}" type="slidenum">
              <a:rPr lang="en-US" smtClean="0">
                <a:solidFill>
                  <a:prstClr val="black"/>
                </a:solidFill>
              </a:rPr>
              <a:pPr/>
              <a:t>15</a:t>
            </a:fld>
            <a:endParaRPr lang="en-US">
              <a:solidFill>
                <a:prstClr val="black"/>
              </a:solidFill>
            </a:endParaRPr>
          </a:p>
        </p:txBody>
      </p:sp>
    </p:spTree>
    <p:extLst>
      <p:ext uri="{BB962C8B-B14F-4D97-AF65-F5344CB8AC3E}">
        <p14:creationId xmlns:p14="http://schemas.microsoft.com/office/powerpoint/2010/main" val="1696821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AF152E-25D4-4AA8-8A75-2732D8CF7081}" type="slidenum">
              <a:rPr lang="en-US" smtClean="0">
                <a:solidFill>
                  <a:prstClr val="black"/>
                </a:solidFill>
              </a:rPr>
              <a:pPr/>
              <a:t>16</a:t>
            </a:fld>
            <a:endParaRPr lang="en-US">
              <a:solidFill>
                <a:prstClr val="black"/>
              </a:solidFill>
            </a:endParaRPr>
          </a:p>
        </p:txBody>
      </p:sp>
    </p:spTree>
    <p:extLst>
      <p:ext uri="{BB962C8B-B14F-4D97-AF65-F5344CB8AC3E}">
        <p14:creationId xmlns:p14="http://schemas.microsoft.com/office/powerpoint/2010/main" val="2297827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AF152E-25D4-4AA8-8A75-2732D8CF7081}" type="slidenum">
              <a:rPr lang="en-US" smtClean="0">
                <a:solidFill>
                  <a:prstClr val="black"/>
                </a:solidFill>
              </a:rPr>
              <a:pPr/>
              <a:t>17</a:t>
            </a:fld>
            <a:endParaRPr lang="en-US">
              <a:solidFill>
                <a:prstClr val="black"/>
              </a:solidFill>
            </a:endParaRPr>
          </a:p>
        </p:txBody>
      </p:sp>
    </p:spTree>
    <p:extLst>
      <p:ext uri="{BB962C8B-B14F-4D97-AF65-F5344CB8AC3E}">
        <p14:creationId xmlns:p14="http://schemas.microsoft.com/office/powerpoint/2010/main" val="16591497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AF152E-25D4-4AA8-8A75-2732D8CF7081}" type="slidenum">
              <a:rPr lang="en-US" smtClean="0">
                <a:solidFill>
                  <a:prstClr val="black"/>
                </a:solidFill>
              </a:rPr>
              <a:pPr/>
              <a:t>18</a:t>
            </a:fld>
            <a:endParaRPr lang="en-US">
              <a:solidFill>
                <a:prstClr val="black"/>
              </a:solidFill>
            </a:endParaRPr>
          </a:p>
        </p:txBody>
      </p:sp>
    </p:spTree>
    <p:extLst>
      <p:ext uri="{BB962C8B-B14F-4D97-AF65-F5344CB8AC3E}">
        <p14:creationId xmlns:p14="http://schemas.microsoft.com/office/powerpoint/2010/main" val="2162873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AF152E-25D4-4AA8-8A75-2732D8CF7081}" type="slidenum">
              <a:rPr lang="en-US" smtClean="0">
                <a:solidFill>
                  <a:prstClr val="black"/>
                </a:solidFill>
              </a:rPr>
              <a:pPr/>
              <a:t>19</a:t>
            </a:fld>
            <a:endParaRPr lang="en-US">
              <a:solidFill>
                <a:prstClr val="black"/>
              </a:solidFill>
            </a:endParaRPr>
          </a:p>
        </p:txBody>
      </p:sp>
    </p:spTree>
    <p:extLst>
      <p:ext uri="{BB962C8B-B14F-4D97-AF65-F5344CB8AC3E}">
        <p14:creationId xmlns:p14="http://schemas.microsoft.com/office/powerpoint/2010/main" val="19242127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AF152E-25D4-4AA8-8A75-2732D8CF7081}" type="slidenum">
              <a:rPr lang="en-US" smtClean="0">
                <a:solidFill>
                  <a:prstClr val="black"/>
                </a:solidFill>
              </a:rPr>
              <a:pPr/>
              <a:t>20</a:t>
            </a:fld>
            <a:endParaRPr lang="en-US">
              <a:solidFill>
                <a:prstClr val="black"/>
              </a:solidFill>
            </a:endParaRPr>
          </a:p>
        </p:txBody>
      </p:sp>
    </p:spTree>
    <p:extLst>
      <p:ext uri="{BB962C8B-B14F-4D97-AF65-F5344CB8AC3E}">
        <p14:creationId xmlns:p14="http://schemas.microsoft.com/office/powerpoint/2010/main" val="2052398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8698E25-C968-4A6A-A032-1CE16BB42942}" type="slidenum">
              <a:rPr lang="zh-CN" altLang="en-US" smtClean="0">
                <a:solidFill>
                  <a:prstClr val="black"/>
                </a:solidFill>
              </a:rPr>
              <a:pPr/>
              <a:t>3</a:t>
            </a:fld>
            <a:endParaRPr lang="zh-CN" altLang="en-US">
              <a:solidFill>
                <a:prstClr val="black"/>
              </a:solidFill>
            </a:endParaRPr>
          </a:p>
        </p:txBody>
      </p:sp>
    </p:spTree>
    <p:extLst>
      <p:ext uri="{BB962C8B-B14F-4D97-AF65-F5344CB8AC3E}">
        <p14:creationId xmlns:p14="http://schemas.microsoft.com/office/powerpoint/2010/main" val="11208036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AF152E-25D4-4AA8-8A75-2732D8CF7081}" type="slidenum">
              <a:rPr lang="en-US" smtClean="0">
                <a:solidFill>
                  <a:prstClr val="black"/>
                </a:solidFill>
              </a:rPr>
              <a:pPr/>
              <a:t>21</a:t>
            </a:fld>
            <a:endParaRPr lang="en-US">
              <a:solidFill>
                <a:prstClr val="black"/>
              </a:solidFill>
            </a:endParaRPr>
          </a:p>
        </p:txBody>
      </p:sp>
    </p:spTree>
    <p:extLst>
      <p:ext uri="{BB962C8B-B14F-4D97-AF65-F5344CB8AC3E}">
        <p14:creationId xmlns:p14="http://schemas.microsoft.com/office/powerpoint/2010/main" val="4967441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AF152E-25D4-4AA8-8A75-2732D8CF7081}" type="slidenum">
              <a:rPr lang="en-US" smtClean="0">
                <a:solidFill>
                  <a:prstClr val="black"/>
                </a:solidFill>
              </a:rPr>
              <a:pPr/>
              <a:t>22</a:t>
            </a:fld>
            <a:endParaRPr lang="en-US">
              <a:solidFill>
                <a:prstClr val="black"/>
              </a:solidFill>
            </a:endParaRPr>
          </a:p>
        </p:txBody>
      </p:sp>
    </p:spTree>
    <p:extLst>
      <p:ext uri="{BB962C8B-B14F-4D97-AF65-F5344CB8AC3E}">
        <p14:creationId xmlns:p14="http://schemas.microsoft.com/office/powerpoint/2010/main" val="12861989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AF152E-25D4-4AA8-8A75-2732D8CF7081}" type="slidenum">
              <a:rPr lang="en-US" smtClean="0">
                <a:solidFill>
                  <a:prstClr val="black"/>
                </a:solidFill>
              </a:rPr>
              <a:pPr/>
              <a:t>23</a:t>
            </a:fld>
            <a:endParaRPr lang="en-US">
              <a:solidFill>
                <a:prstClr val="black"/>
              </a:solidFill>
            </a:endParaRPr>
          </a:p>
        </p:txBody>
      </p:sp>
    </p:spTree>
    <p:extLst>
      <p:ext uri="{BB962C8B-B14F-4D97-AF65-F5344CB8AC3E}">
        <p14:creationId xmlns:p14="http://schemas.microsoft.com/office/powerpoint/2010/main" val="2960575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AF152E-25D4-4AA8-8A75-2732D8CF7081}" type="slidenum">
              <a:rPr lang="en-US" smtClean="0">
                <a:solidFill>
                  <a:prstClr val="black"/>
                </a:solidFill>
              </a:rPr>
              <a:pPr/>
              <a:t>24</a:t>
            </a:fld>
            <a:endParaRPr lang="en-US">
              <a:solidFill>
                <a:prstClr val="black"/>
              </a:solidFill>
            </a:endParaRPr>
          </a:p>
        </p:txBody>
      </p:sp>
    </p:spTree>
    <p:extLst>
      <p:ext uri="{BB962C8B-B14F-4D97-AF65-F5344CB8AC3E}">
        <p14:creationId xmlns:p14="http://schemas.microsoft.com/office/powerpoint/2010/main" val="7414173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AF152E-25D4-4AA8-8A75-2732D8CF7081}" type="slidenum">
              <a:rPr lang="en-US" smtClean="0">
                <a:solidFill>
                  <a:prstClr val="black"/>
                </a:solidFill>
              </a:rPr>
              <a:pPr/>
              <a:t>25</a:t>
            </a:fld>
            <a:endParaRPr lang="en-US">
              <a:solidFill>
                <a:prstClr val="black"/>
              </a:solidFill>
            </a:endParaRPr>
          </a:p>
        </p:txBody>
      </p:sp>
    </p:spTree>
    <p:extLst>
      <p:ext uri="{BB962C8B-B14F-4D97-AF65-F5344CB8AC3E}">
        <p14:creationId xmlns:p14="http://schemas.microsoft.com/office/powerpoint/2010/main" val="5978742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AF152E-25D4-4AA8-8A75-2732D8CF7081}"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2143836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An application may perform several similar task. E.g., web server accepts client requests. It can serve multiple clients at the same time. Traditional method: when the server receives a request, it creates a separate process to service the request. Process creation is time consuming and resource intensive. More efficient way is to use threads. </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Most applications running on modern computers</a:t>
            </a:r>
            <a:r>
              <a:rPr lang="en-US" baseline="0" dirty="0"/>
              <a:t> are multithreaded. A word processor may have a thread for displaying graphics, another thread for responding to keystroke from user, third thread for performing spelling and grammar checking in the background. It is more efficient to use one process that contains multiple threads. </a:t>
            </a:r>
          </a:p>
        </p:txBody>
      </p:sp>
      <p:sp>
        <p:nvSpPr>
          <p:cNvPr id="4" name="Slide Number Placeholder 3"/>
          <p:cNvSpPr>
            <a:spLocks noGrp="1"/>
          </p:cNvSpPr>
          <p:nvPr>
            <p:ph type="sldNum" sz="quarter" idx="10"/>
          </p:nvPr>
        </p:nvSpPr>
        <p:spPr/>
        <p:txBody>
          <a:bodyPr/>
          <a:lstStyle/>
          <a:p>
            <a:fld id="{80AF152E-25D4-4AA8-8A75-2732D8CF7081}"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38389341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AF152E-25D4-4AA8-8A75-2732D8CF7081}"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6431088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a user</a:t>
            </a:r>
            <a:r>
              <a:rPr lang="en-US" baseline="0" dirty="0"/>
              <a:t> clicks a button to run a time-consuming operation, a single-threaded application would be unresponsive until it has completed. In contrast, it is responsive in multi-threaded process.</a:t>
            </a:r>
          </a:p>
          <a:p>
            <a:endParaRPr lang="en-US" dirty="0"/>
          </a:p>
        </p:txBody>
      </p:sp>
      <p:sp>
        <p:nvSpPr>
          <p:cNvPr id="4" name="Slide Number Placeholder 3"/>
          <p:cNvSpPr>
            <a:spLocks noGrp="1"/>
          </p:cNvSpPr>
          <p:nvPr>
            <p:ph type="sldNum" sz="quarter" idx="10"/>
          </p:nvPr>
        </p:nvSpPr>
        <p:spPr/>
        <p:txBody>
          <a:bodyPr/>
          <a:lstStyle/>
          <a:p>
            <a:fld id="{80AF152E-25D4-4AA8-8A75-2732D8CF7081}"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16566997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process can be running on any processor at any instant. Many processes may be ready and</a:t>
            </a:r>
            <a:r>
              <a:rPr lang="en-US" baseline="0" dirty="0"/>
              <a:t> waiting. </a:t>
            </a:r>
            <a:endParaRPr lang="en-US" dirty="0"/>
          </a:p>
        </p:txBody>
      </p:sp>
      <p:sp>
        <p:nvSpPr>
          <p:cNvPr id="4" name="Slide Number Placeholder 3"/>
          <p:cNvSpPr>
            <a:spLocks noGrp="1"/>
          </p:cNvSpPr>
          <p:nvPr>
            <p:ph type="sldNum" sz="quarter" idx="10"/>
          </p:nvPr>
        </p:nvSpPr>
        <p:spPr/>
        <p:txBody>
          <a:bodyPr/>
          <a:lstStyle/>
          <a:p>
            <a:fld id="{80AF152E-25D4-4AA8-8A75-2732D8CF7081}"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3473874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AF152E-25D4-4AA8-8A75-2732D8CF7081}"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17794649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AF152E-25D4-4AA8-8A75-2732D8CF7081}"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4179456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8C6072D-3243-45FE-A776-5A6F078C211A}" type="datetimeFigureOut">
              <a:rPr lang="en-US" smtClean="0"/>
              <a:t>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4955D7-E265-41A6-B3F7-A15E63D15F80}" type="slidenum">
              <a:rPr lang="en-US" smtClean="0"/>
              <a:t>‹#›</a:t>
            </a:fld>
            <a:endParaRPr lang="en-US"/>
          </a:p>
        </p:txBody>
      </p:sp>
    </p:spTree>
    <p:extLst>
      <p:ext uri="{BB962C8B-B14F-4D97-AF65-F5344CB8AC3E}">
        <p14:creationId xmlns:p14="http://schemas.microsoft.com/office/powerpoint/2010/main" val="1177566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C6072D-3243-45FE-A776-5A6F078C211A}" type="datetimeFigureOut">
              <a:rPr lang="en-US" smtClean="0"/>
              <a:t>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4955D7-E265-41A6-B3F7-A15E63D15F80}" type="slidenum">
              <a:rPr lang="en-US" smtClean="0"/>
              <a:t>‹#›</a:t>
            </a:fld>
            <a:endParaRPr lang="en-US"/>
          </a:p>
        </p:txBody>
      </p:sp>
    </p:spTree>
    <p:extLst>
      <p:ext uri="{BB962C8B-B14F-4D97-AF65-F5344CB8AC3E}">
        <p14:creationId xmlns:p14="http://schemas.microsoft.com/office/powerpoint/2010/main" val="706494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C6072D-3243-45FE-A776-5A6F078C211A}" type="datetimeFigureOut">
              <a:rPr lang="en-US" smtClean="0"/>
              <a:t>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4955D7-E265-41A6-B3F7-A15E63D15F80}" type="slidenum">
              <a:rPr lang="en-US" smtClean="0"/>
              <a:t>‹#›</a:t>
            </a:fld>
            <a:endParaRPr lang="en-US"/>
          </a:p>
        </p:txBody>
      </p:sp>
    </p:spTree>
    <p:extLst>
      <p:ext uri="{BB962C8B-B14F-4D97-AF65-F5344CB8AC3E}">
        <p14:creationId xmlns:p14="http://schemas.microsoft.com/office/powerpoint/2010/main" val="2900075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A266511-63E8-4B6E-864C-719A82D0BD4C}" type="datetime1">
              <a:rPr lang="zh-CN" altLang="en-US" smtClean="0">
                <a:solidFill>
                  <a:prstClr val="black">
                    <a:tint val="75000"/>
                  </a:prstClr>
                </a:solidFill>
              </a:rPr>
              <a:pPr/>
              <a:t>2017/9/20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FFDF0DE7-2AA0-4656-A613-142BE5B897D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540631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600">
                <a:latin typeface="Arial" pitchFamily="34" charset="0"/>
                <a:cs typeface="Arial" pitchFamily="34" charset="0"/>
              </a:defRPr>
            </a:lvl1pPr>
          </a:lstStyle>
          <a:p>
            <a:endParaRPr lang="zh-CN" altLang="en-US" dirty="0"/>
          </a:p>
        </p:txBody>
      </p:sp>
      <p:sp>
        <p:nvSpPr>
          <p:cNvPr id="3" name="内容占位符 2"/>
          <p:cNvSpPr>
            <a:spLocks noGrp="1"/>
          </p:cNvSpPr>
          <p:nvPr>
            <p:ph idx="1" hasCustomPrompt="1"/>
          </p:nvPr>
        </p:nvSpPr>
        <p:spPr/>
        <p:txBody>
          <a:bodyPr/>
          <a:lstStyle>
            <a:lvl1pPr>
              <a:buClr>
                <a:schemeClr val="tx2">
                  <a:lumMod val="60000"/>
                  <a:lumOff val="40000"/>
                </a:schemeClr>
              </a:buClr>
              <a:buSzPct val="60000"/>
              <a:buFont typeface="Wingdings 2" pitchFamily="18" charset="2"/>
              <a:buChar char=""/>
              <a:defRPr sz="2600"/>
            </a:lvl1pPr>
            <a:lvl2pPr>
              <a:buClr>
                <a:schemeClr val="accent6">
                  <a:lumMod val="75000"/>
                </a:schemeClr>
              </a:buClr>
              <a:buSzPct val="90000"/>
              <a:buFont typeface="Wingdings" pitchFamily="2" charset="2"/>
              <a:buChar char="ü"/>
              <a:defRPr sz="2200">
                <a:latin typeface="Arial" pitchFamily="34" charset="0"/>
                <a:cs typeface="Arial" pitchFamily="34" charset="0"/>
              </a:defRPr>
            </a:lvl2pPr>
            <a:lvl3pPr>
              <a:defRPr sz="2000">
                <a:latin typeface="Arial" pitchFamily="34" charset="0"/>
                <a:cs typeface="Arial" pitchFamily="34" charset="0"/>
              </a:defRPr>
            </a:lvl3pPr>
          </a:lstStyle>
          <a:p>
            <a:pPr lvl="0"/>
            <a:r>
              <a:rPr lang="en-US" altLang="zh-CN" dirty="0" err="1"/>
              <a:t>abc</a:t>
            </a:r>
            <a:endParaRPr lang="zh-CN" altLang="en-US" dirty="0"/>
          </a:p>
          <a:p>
            <a:pPr lvl="1"/>
            <a:r>
              <a:rPr lang="en-US" altLang="zh-CN" dirty="0" err="1"/>
              <a:t>abc</a:t>
            </a:r>
            <a:endParaRPr lang="zh-CN" altLang="en-US" dirty="0"/>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A72D0352-AD77-41C5-B598-2C72F888FC41}" type="datetime1">
              <a:rPr lang="zh-CN" altLang="en-US" smtClean="0">
                <a:solidFill>
                  <a:prstClr val="black">
                    <a:tint val="75000"/>
                  </a:prstClr>
                </a:solidFill>
              </a:rPr>
              <a:pPr/>
              <a:t>2017/9/20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a:noFill/>
        </p:spPr>
        <p:txBody>
          <a:bodyPr/>
          <a:lstStyle>
            <a:lvl1pPr>
              <a:defRPr>
                <a:latin typeface="Arial" pitchFamily="34" charset="0"/>
                <a:cs typeface="Arial" pitchFamily="34" charset="0"/>
              </a:defRPr>
            </a:lvl1pPr>
          </a:lstStyle>
          <a:p>
            <a:fld id="{FFDF0DE7-2AA0-4656-A613-142BE5B897D9}" type="slidenum">
              <a:rPr lang="zh-CN" altLang="en-US" smtClean="0">
                <a:solidFill>
                  <a:prstClr val="black"/>
                </a:solidFill>
              </a:rPr>
              <a:pPr/>
              <a:t>‹#›</a:t>
            </a:fld>
            <a:endParaRPr lang="zh-CN" altLang="en-US" dirty="0">
              <a:solidFill>
                <a:prstClr val="black"/>
              </a:solidFill>
            </a:endParaRPr>
          </a:p>
        </p:txBody>
      </p:sp>
    </p:spTree>
    <p:extLst>
      <p:ext uri="{BB962C8B-B14F-4D97-AF65-F5344CB8AC3E}">
        <p14:creationId xmlns:p14="http://schemas.microsoft.com/office/powerpoint/2010/main" val="37345527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29F3FC70-4642-4CB4-8E0B-4F56FE80F533}" type="datetime1">
              <a:rPr lang="zh-CN" altLang="en-US" smtClean="0">
                <a:solidFill>
                  <a:prstClr val="black">
                    <a:tint val="75000"/>
                  </a:prstClr>
                </a:solidFill>
              </a:rPr>
              <a:pPr/>
              <a:t>2017/9/20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FFDF0DE7-2AA0-4656-A613-142BE5B897D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0796976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9EA4D59-854D-4478-9BEE-9439C124D3CA}" type="datetime1">
              <a:rPr lang="zh-CN" altLang="en-US" smtClean="0">
                <a:solidFill>
                  <a:prstClr val="black">
                    <a:tint val="75000"/>
                  </a:prstClr>
                </a:solidFill>
              </a:rPr>
              <a:pPr/>
              <a:t>2017/9/20</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FFDF0DE7-2AA0-4656-A613-142BE5B897D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41467930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473D46D-8C12-4331-99FB-7042A6631347}" type="datetime1">
              <a:rPr lang="zh-CN" altLang="en-US" smtClean="0">
                <a:solidFill>
                  <a:prstClr val="black">
                    <a:tint val="75000"/>
                  </a:prstClr>
                </a:solidFill>
              </a:rPr>
              <a:pPr/>
              <a:t>2017/9/20</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FFDF0DE7-2AA0-4656-A613-142BE5B897D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4039318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BBE896B-9BE3-49A8-A927-96EC60AF26D3}" type="datetime1">
              <a:rPr lang="zh-CN" altLang="en-US" smtClean="0">
                <a:solidFill>
                  <a:prstClr val="black">
                    <a:tint val="75000"/>
                  </a:prstClr>
                </a:solidFill>
              </a:rPr>
              <a:pPr/>
              <a:t>2017/9/20</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FFDF0DE7-2AA0-4656-A613-142BE5B897D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3394281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6A98028-9EA9-41F5-8152-267BBC2FE044}" type="datetime1">
              <a:rPr lang="zh-CN" altLang="en-US" smtClean="0">
                <a:solidFill>
                  <a:prstClr val="black">
                    <a:tint val="75000"/>
                  </a:prstClr>
                </a:solidFill>
              </a:rPr>
              <a:pPr/>
              <a:t>2017/9/20</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FFDF0DE7-2AA0-4656-A613-142BE5B897D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41083341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81FD55C-7716-49E2-BBC6-774EB4E28712}" type="datetime1">
              <a:rPr lang="zh-CN" altLang="en-US" smtClean="0">
                <a:solidFill>
                  <a:prstClr val="black">
                    <a:tint val="75000"/>
                  </a:prstClr>
                </a:solidFill>
              </a:rPr>
              <a:pPr/>
              <a:t>2017/9/20</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FFDF0DE7-2AA0-4656-A613-142BE5B897D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4138109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C6072D-3243-45FE-A776-5A6F078C211A}" type="datetimeFigureOut">
              <a:rPr lang="en-US" smtClean="0"/>
              <a:t>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4955D7-E265-41A6-B3F7-A15E63D15F80}" type="slidenum">
              <a:rPr lang="en-US" smtClean="0"/>
              <a:t>‹#›</a:t>
            </a:fld>
            <a:endParaRPr lang="en-US"/>
          </a:p>
        </p:txBody>
      </p:sp>
    </p:spTree>
    <p:extLst>
      <p:ext uri="{BB962C8B-B14F-4D97-AF65-F5344CB8AC3E}">
        <p14:creationId xmlns:p14="http://schemas.microsoft.com/office/powerpoint/2010/main" val="22169063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79DB063-C011-4F94-A9FD-0175C5FEFEC8}" type="datetime1">
              <a:rPr lang="zh-CN" altLang="en-US" smtClean="0">
                <a:solidFill>
                  <a:prstClr val="black">
                    <a:tint val="75000"/>
                  </a:prstClr>
                </a:solidFill>
              </a:rPr>
              <a:pPr/>
              <a:t>2017/9/20</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FFDF0DE7-2AA0-4656-A613-142BE5B897D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0557572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4A7E41A-36D9-4C32-A913-AB9C23935BBD}" type="datetime1">
              <a:rPr lang="zh-CN" altLang="en-US" smtClean="0">
                <a:solidFill>
                  <a:prstClr val="black">
                    <a:tint val="75000"/>
                  </a:prstClr>
                </a:solidFill>
              </a:rPr>
              <a:pPr/>
              <a:t>2017/9/20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FFDF0DE7-2AA0-4656-A613-142BE5B897D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1548184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9B39065-6311-49CD-9608-2E97390BB8EA}" type="datetime1">
              <a:rPr lang="zh-CN" altLang="en-US" smtClean="0">
                <a:solidFill>
                  <a:prstClr val="black">
                    <a:tint val="75000"/>
                  </a:prstClr>
                </a:solidFill>
              </a:rPr>
              <a:pPr/>
              <a:t>2017/9/20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FFDF0DE7-2AA0-4656-A613-142BE5B897D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2200135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9349410-12E0-4CA1-9128-2C437BD57AFF}" type="datetimeFigureOut">
              <a:rPr lang="en-US" smtClean="0">
                <a:solidFill>
                  <a:prstClr val="black">
                    <a:tint val="75000"/>
                  </a:prstClr>
                </a:solidFill>
              </a:rPr>
              <a:pPr/>
              <a:t>9/20/17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72E689A-15D0-4BD6-9F6E-C88DC57422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30228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94299"/>
            <a:ext cx="9591676" cy="939693"/>
          </a:xfrm>
        </p:spPr>
        <p:txBody>
          <a:bodyPr/>
          <a:lstStyle/>
          <a:p>
            <a:r>
              <a:rPr lang="en-US"/>
              <a:t>Click to edit Master title style</a:t>
            </a:r>
          </a:p>
        </p:txBody>
      </p:sp>
      <p:sp>
        <p:nvSpPr>
          <p:cNvPr id="3" name="Content Placeholder 2"/>
          <p:cNvSpPr>
            <a:spLocks noGrp="1"/>
          </p:cNvSpPr>
          <p:nvPr>
            <p:ph idx="1"/>
          </p:nvPr>
        </p:nvSpPr>
        <p:spPr/>
        <p:txBody>
          <a:bodyPr/>
          <a:lstStyle>
            <a:lvl1pPr>
              <a:defRPr sz="3200"/>
            </a:lvl1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9349410-12E0-4CA1-9128-2C437BD57AFF}" type="datetimeFigureOut">
              <a:rPr lang="en-US" smtClean="0">
                <a:solidFill>
                  <a:prstClr val="black">
                    <a:tint val="75000"/>
                  </a:prstClr>
                </a:solidFill>
              </a:rPr>
              <a:pPr/>
              <a:t>9/20/17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72E689A-15D0-4BD6-9F6E-C88DC57422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722923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349410-12E0-4CA1-9128-2C437BD57AFF}" type="datetimeFigureOut">
              <a:rPr lang="en-US" smtClean="0">
                <a:solidFill>
                  <a:prstClr val="black">
                    <a:tint val="75000"/>
                  </a:prstClr>
                </a:solidFill>
              </a:rPr>
              <a:pPr/>
              <a:t>9/20/17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72E689A-15D0-4BD6-9F6E-C88DC57422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955887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94182"/>
            <a:ext cx="9591675" cy="939693"/>
          </a:xfrm>
        </p:spPr>
        <p:txBody>
          <a:bodyPr/>
          <a:lstStyle/>
          <a:p>
            <a:r>
              <a:rPr lang="en-US"/>
              <a:t>Click to edit Master title style</a:t>
            </a:r>
          </a:p>
        </p:txBody>
      </p:sp>
      <p:sp>
        <p:nvSpPr>
          <p:cNvPr id="3" name="Content Placeholder 2"/>
          <p:cNvSpPr>
            <a:spLocks noGrp="1"/>
          </p:cNvSpPr>
          <p:nvPr>
            <p:ph sz="half" idx="1"/>
          </p:nvPr>
        </p:nvSpPr>
        <p:spPr>
          <a:xfrm>
            <a:off x="838200" y="1313262"/>
            <a:ext cx="5181600" cy="48637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313262"/>
            <a:ext cx="5181600" cy="48637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9349410-12E0-4CA1-9128-2C437BD57AFF}" type="datetimeFigureOut">
              <a:rPr lang="en-US" smtClean="0">
                <a:solidFill>
                  <a:prstClr val="black">
                    <a:tint val="75000"/>
                  </a:prstClr>
                </a:solidFill>
              </a:rPr>
              <a:pPr/>
              <a:t>9/20/17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72E689A-15D0-4BD6-9F6E-C88DC57422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292185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9349410-12E0-4CA1-9128-2C437BD57AFF}" type="datetimeFigureOut">
              <a:rPr lang="en-US" smtClean="0">
                <a:solidFill>
                  <a:prstClr val="black">
                    <a:tint val="75000"/>
                  </a:prstClr>
                </a:solidFill>
              </a:rPr>
              <a:pPr/>
              <a:t>9/20/17</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972E689A-15D0-4BD6-9F6E-C88DC57422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5664290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591675" cy="939693"/>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89349410-12E0-4CA1-9128-2C437BD57AFF}" type="datetimeFigureOut">
              <a:rPr lang="en-US" smtClean="0">
                <a:solidFill>
                  <a:prstClr val="black">
                    <a:tint val="75000"/>
                  </a:prstClr>
                </a:solidFill>
              </a:rPr>
              <a:pPr/>
              <a:t>9/20/17</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72E689A-15D0-4BD6-9F6E-C88DC57422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1979655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349410-12E0-4CA1-9128-2C437BD57AFF}" type="datetimeFigureOut">
              <a:rPr lang="en-US" smtClean="0">
                <a:solidFill>
                  <a:prstClr val="black">
                    <a:tint val="75000"/>
                  </a:prstClr>
                </a:solidFill>
              </a:rPr>
              <a:pPr/>
              <a:t>9/20/17</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72E689A-15D0-4BD6-9F6E-C88DC57422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52598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C6072D-3243-45FE-A776-5A6F078C211A}" type="datetimeFigureOut">
              <a:rPr lang="en-US" smtClean="0"/>
              <a:t>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4955D7-E265-41A6-B3F7-A15E63D15F80}" type="slidenum">
              <a:rPr lang="en-US" smtClean="0"/>
              <a:t>‹#›</a:t>
            </a:fld>
            <a:endParaRPr lang="en-US"/>
          </a:p>
        </p:txBody>
      </p:sp>
    </p:spTree>
    <p:extLst>
      <p:ext uri="{BB962C8B-B14F-4D97-AF65-F5344CB8AC3E}">
        <p14:creationId xmlns:p14="http://schemas.microsoft.com/office/powerpoint/2010/main" val="399954672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349410-12E0-4CA1-9128-2C437BD57AFF}" type="datetimeFigureOut">
              <a:rPr lang="en-US" smtClean="0">
                <a:solidFill>
                  <a:prstClr val="black">
                    <a:tint val="75000"/>
                  </a:prstClr>
                </a:solidFill>
              </a:rPr>
              <a:pPr/>
              <a:t>9/20/17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72E689A-15D0-4BD6-9F6E-C88DC57422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705135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349410-12E0-4CA1-9128-2C437BD57AFF}" type="datetimeFigureOut">
              <a:rPr lang="en-US" smtClean="0">
                <a:solidFill>
                  <a:prstClr val="black">
                    <a:tint val="75000"/>
                  </a:prstClr>
                </a:solidFill>
              </a:rPr>
              <a:pPr/>
              <a:t>9/20/17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72E689A-15D0-4BD6-9F6E-C88DC57422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1772044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582150" cy="939693"/>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349410-12E0-4CA1-9128-2C437BD57AFF}" type="datetimeFigureOut">
              <a:rPr lang="en-US" smtClean="0">
                <a:solidFill>
                  <a:prstClr val="black">
                    <a:tint val="75000"/>
                  </a:prstClr>
                </a:solidFill>
              </a:rPr>
              <a:pPr/>
              <a:t>9/20/17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72E689A-15D0-4BD6-9F6E-C88DC57422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6585460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349410-12E0-4CA1-9128-2C437BD57AFF}" type="datetimeFigureOut">
              <a:rPr lang="en-US" smtClean="0">
                <a:solidFill>
                  <a:prstClr val="black">
                    <a:tint val="75000"/>
                  </a:prstClr>
                </a:solidFill>
              </a:rPr>
              <a:pPr/>
              <a:t>9/20/17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72E689A-15D0-4BD6-9F6E-C88DC57422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9818292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9349410-12E0-4CA1-9128-2C437BD57AFF}" type="datetimeFigureOut">
              <a:rPr lang="en-US" smtClean="0"/>
              <a:t>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2E689A-15D0-4BD6-9F6E-C88DC5742282}" type="slidenum">
              <a:rPr lang="en-US" smtClean="0"/>
              <a:t>‹#›</a:t>
            </a:fld>
            <a:endParaRPr lang="en-US"/>
          </a:p>
        </p:txBody>
      </p:sp>
    </p:spTree>
    <p:extLst>
      <p:ext uri="{BB962C8B-B14F-4D97-AF65-F5344CB8AC3E}">
        <p14:creationId xmlns:p14="http://schemas.microsoft.com/office/powerpoint/2010/main" val="252578730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94299"/>
            <a:ext cx="9591676" cy="939693"/>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349410-12E0-4CA1-9128-2C437BD57AFF}" type="datetimeFigureOut">
              <a:rPr lang="en-US" smtClean="0"/>
              <a:t>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2E689A-15D0-4BD6-9F6E-C88DC5742282}" type="slidenum">
              <a:rPr lang="en-US" smtClean="0"/>
              <a:t>‹#›</a:t>
            </a:fld>
            <a:endParaRPr lang="en-US"/>
          </a:p>
        </p:txBody>
      </p:sp>
    </p:spTree>
    <p:extLst>
      <p:ext uri="{BB962C8B-B14F-4D97-AF65-F5344CB8AC3E}">
        <p14:creationId xmlns:p14="http://schemas.microsoft.com/office/powerpoint/2010/main" val="83269103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349410-12E0-4CA1-9128-2C437BD57AFF}" type="datetimeFigureOut">
              <a:rPr lang="en-US" smtClean="0"/>
              <a:t>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2E689A-15D0-4BD6-9F6E-C88DC5742282}" type="slidenum">
              <a:rPr lang="en-US" smtClean="0"/>
              <a:t>‹#›</a:t>
            </a:fld>
            <a:endParaRPr lang="en-US"/>
          </a:p>
        </p:txBody>
      </p:sp>
    </p:spTree>
    <p:extLst>
      <p:ext uri="{BB962C8B-B14F-4D97-AF65-F5344CB8AC3E}">
        <p14:creationId xmlns:p14="http://schemas.microsoft.com/office/powerpoint/2010/main" val="410255022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94182"/>
            <a:ext cx="9591675" cy="939693"/>
          </a:xfrm>
        </p:spPr>
        <p:txBody>
          <a:bodyPr/>
          <a:lstStyle/>
          <a:p>
            <a:r>
              <a:rPr lang="en-US"/>
              <a:t>Click to edit Master title style</a:t>
            </a:r>
          </a:p>
        </p:txBody>
      </p:sp>
      <p:sp>
        <p:nvSpPr>
          <p:cNvPr id="3" name="Content Placeholder 2"/>
          <p:cNvSpPr>
            <a:spLocks noGrp="1"/>
          </p:cNvSpPr>
          <p:nvPr>
            <p:ph sz="half" idx="1"/>
          </p:nvPr>
        </p:nvSpPr>
        <p:spPr>
          <a:xfrm>
            <a:off x="838200" y="1313262"/>
            <a:ext cx="5181600" cy="48637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313262"/>
            <a:ext cx="5181600" cy="48637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9349410-12E0-4CA1-9128-2C437BD57AFF}" type="datetimeFigureOut">
              <a:rPr lang="en-US" smtClean="0"/>
              <a:t>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2E689A-15D0-4BD6-9F6E-C88DC5742282}" type="slidenum">
              <a:rPr lang="en-US" smtClean="0"/>
              <a:t>‹#›</a:t>
            </a:fld>
            <a:endParaRPr lang="en-US"/>
          </a:p>
        </p:txBody>
      </p:sp>
    </p:spTree>
    <p:extLst>
      <p:ext uri="{BB962C8B-B14F-4D97-AF65-F5344CB8AC3E}">
        <p14:creationId xmlns:p14="http://schemas.microsoft.com/office/powerpoint/2010/main" val="427109435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9349410-12E0-4CA1-9128-2C437BD57AFF}" type="datetimeFigureOut">
              <a:rPr lang="en-US" smtClean="0"/>
              <a:t>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2E689A-15D0-4BD6-9F6E-C88DC5742282}" type="slidenum">
              <a:rPr lang="en-US" smtClean="0"/>
              <a:t>‹#›</a:t>
            </a:fld>
            <a:endParaRPr lang="en-US"/>
          </a:p>
        </p:txBody>
      </p:sp>
    </p:spTree>
    <p:extLst>
      <p:ext uri="{BB962C8B-B14F-4D97-AF65-F5344CB8AC3E}">
        <p14:creationId xmlns:p14="http://schemas.microsoft.com/office/powerpoint/2010/main" val="218229801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591675" cy="939693"/>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89349410-12E0-4CA1-9128-2C437BD57AFF}" type="datetimeFigureOut">
              <a:rPr lang="en-US" smtClean="0"/>
              <a:t>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2E689A-15D0-4BD6-9F6E-C88DC5742282}" type="slidenum">
              <a:rPr lang="en-US" smtClean="0"/>
              <a:t>‹#›</a:t>
            </a:fld>
            <a:endParaRPr lang="en-US"/>
          </a:p>
        </p:txBody>
      </p:sp>
    </p:spTree>
    <p:extLst>
      <p:ext uri="{BB962C8B-B14F-4D97-AF65-F5344CB8AC3E}">
        <p14:creationId xmlns:p14="http://schemas.microsoft.com/office/powerpoint/2010/main" val="2718706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8C6072D-3243-45FE-A776-5A6F078C211A}" type="datetimeFigureOut">
              <a:rPr lang="en-US" smtClean="0"/>
              <a:t>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4955D7-E265-41A6-B3F7-A15E63D15F80}" type="slidenum">
              <a:rPr lang="en-US" smtClean="0"/>
              <a:t>‹#›</a:t>
            </a:fld>
            <a:endParaRPr lang="en-US"/>
          </a:p>
        </p:txBody>
      </p:sp>
    </p:spTree>
    <p:extLst>
      <p:ext uri="{BB962C8B-B14F-4D97-AF65-F5344CB8AC3E}">
        <p14:creationId xmlns:p14="http://schemas.microsoft.com/office/powerpoint/2010/main" val="50589660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349410-12E0-4CA1-9128-2C437BD57AFF}" type="datetimeFigureOut">
              <a:rPr lang="en-US" smtClean="0"/>
              <a:t>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2E689A-15D0-4BD6-9F6E-C88DC5742282}" type="slidenum">
              <a:rPr lang="en-US" smtClean="0"/>
              <a:t>‹#›</a:t>
            </a:fld>
            <a:endParaRPr lang="en-US"/>
          </a:p>
        </p:txBody>
      </p:sp>
    </p:spTree>
    <p:extLst>
      <p:ext uri="{BB962C8B-B14F-4D97-AF65-F5344CB8AC3E}">
        <p14:creationId xmlns:p14="http://schemas.microsoft.com/office/powerpoint/2010/main" val="221337659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349410-12E0-4CA1-9128-2C437BD57AFF}" type="datetimeFigureOut">
              <a:rPr lang="en-US" smtClean="0"/>
              <a:t>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2E689A-15D0-4BD6-9F6E-C88DC5742282}" type="slidenum">
              <a:rPr lang="en-US" smtClean="0"/>
              <a:t>‹#›</a:t>
            </a:fld>
            <a:endParaRPr lang="en-US"/>
          </a:p>
        </p:txBody>
      </p:sp>
    </p:spTree>
    <p:extLst>
      <p:ext uri="{BB962C8B-B14F-4D97-AF65-F5344CB8AC3E}">
        <p14:creationId xmlns:p14="http://schemas.microsoft.com/office/powerpoint/2010/main" val="413704279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349410-12E0-4CA1-9128-2C437BD57AFF}" type="datetimeFigureOut">
              <a:rPr lang="en-US" smtClean="0"/>
              <a:t>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2E689A-15D0-4BD6-9F6E-C88DC5742282}" type="slidenum">
              <a:rPr lang="en-US" smtClean="0"/>
              <a:t>‹#›</a:t>
            </a:fld>
            <a:endParaRPr lang="en-US"/>
          </a:p>
        </p:txBody>
      </p:sp>
    </p:spTree>
    <p:extLst>
      <p:ext uri="{BB962C8B-B14F-4D97-AF65-F5344CB8AC3E}">
        <p14:creationId xmlns:p14="http://schemas.microsoft.com/office/powerpoint/2010/main" val="403098474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582150" cy="939693"/>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349410-12E0-4CA1-9128-2C437BD57AFF}" type="datetimeFigureOut">
              <a:rPr lang="en-US" smtClean="0"/>
              <a:t>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2E689A-15D0-4BD6-9F6E-C88DC5742282}" type="slidenum">
              <a:rPr lang="en-US" smtClean="0"/>
              <a:t>‹#›</a:t>
            </a:fld>
            <a:endParaRPr lang="en-US"/>
          </a:p>
        </p:txBody>
      </p:sp>
    </p:spTree>
    <p:extLst>
      <p:ext uri="{BB962C8B-B14F-4D97-AF65-F5344CB8AC3E}">
        <p14:creationId xmlns:p14="http://schemas.microsoft.com/office/powerpoint/2010/main" val="277881734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349410-12E0-4CA1-9128-2C437BD57AFF}" type="datetimeFigureOut">
              <a:rPr lang="en-US" smtClean="0"/>
              <a:t>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2E689A-15D0-4BD6-9F6E-C88DC5742282}" type="slidenum">
              <a:rPr lang="en-US" smtClean="0"/>
              <a:t>‹#›</a:t>
            </a:fld>
            <a:endParaRPr lang="en-US"/>
          </a:p>
        </p:txBody>
      </p:sp>
    </p:spTree>
    <p:extLst>
      <p:ext uri="{BB962C8B-B14F-4D97-AF65-F5344CB8AC3E}">
        <p14:creationId xmlns:p14="http://schemas.microsoft.com/office/powerpoint/2010/main" val="1865939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8C6072D-3243-45FE-A776-5A6F078C211A}" type="datetimeFigureOut">
              <a:rPr lang="en-US" smtClean="0"/>
              <a:t>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4955D7-E265-41A6-B3F7-A15E63D15F80}" type="slidenum">
              <a:rPr lang="en-US" smtClean="0"/>
              <a:t>‹#›</a:t>
            </a:fld>
            <a:endParaRPr lang="en-US"/>
          </a:p>
        </p:txBody>
      </p:sp>
    </p:spTree>
    <p:extLst>
      <p:ext uri="{BB962C8B-B14F-4D97-AF65-F5344CB8AC3E}">
        <p14:creationId xmlns:p14="http://schemas.microsoft.com/office/powerpoint/2010/main" val="3872814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8C6072D-3243-45FE-A776-5A6F078C211A}" type="datetimeFigureOut">
              <a:rPr lang="en-US" smtClean="0"/>
              <a:t>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4955D7-E265-41A6-B3F7-A15E63D15F80}" type="slidenum">
              <a:rPr lang="en-US" smtClean="0"/>
              <a:t>‹#›</a:t>
            </a:fld>
            <a:endParaRPr lang="en-US"/>
          </a:p>
        </p:txBody>
      </p:sp>
    </p:spTree>
    <p:extLst>
      <p:ext uri="{BB962C8B-B14F-4D97-AF65-F5344CB8AC3E}">
        <p14:creationId xmlns:p14="http://schemas.microsoft.com/office/powerpoint/2010/main" val="2180321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C6072D-3243-45FE-A776-5A6F078C211A}" type="datetimeFigureOut">
              <a:rPr lang="en-US" smtClean="0"/>
              <a:t>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4955D7-E265-41A6-B3F7-A15E63D15F80}" type="slidenum">
              <a:rPr lang="en-US" smtClean="0"/>
              <a:t>‹#›</a:t>
            </a:fld>
            <a:endParaRPr lang="en-US"/>
          </a:p>
        </p:txBody>
      </p:sp>
    </p:spTree>
    <p:extLst>
      <p:ext uri="{BB962C8B-B14F-4D97-AF65-F5344CB8AC3E}">
        <p14:creationId xmlns:p14="http://schemas.microsoft.com/office/powerpoint/2010/main" val="296780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C6072D-3243-45FE-A776-5A6F078C211A}" type="datetimeFigureOut">
              <a:rPr lang="en-US" smtClean="0"/>
              <a:t>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4955D7-E265-41A6-B3F7-A15E63D15F80}" type="slidenum">
              <a:rPr lang="en-US" smtClean="0"/>
              <a:t>‹#›</a:t>
            </a:fld>
            <a:endParaRPr lang="en-US"/>
          </a:p>
        </p:txBody>
      </p:sp>
    </p:spTree>
    <p:extLst>
      <p:ext uri="{BB962C8B-B14F-4D97-AF65-F5344CB8AC3E}">
        <p14:creationId xmlns:p14="http://schemas.microsoft.com/office/powerpoint/2010/main" val="2093853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C6072D-3243-45FE-A776-5A6F078C211A}" type="datetimeFigureOut">
              <a:rPr lang="en-US" smtClean="0"/>
              <a:t>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4955D7-E265-41A6-B3F7-A15E63D15F80}" type="slidenum">
              <a:rPr lang="en-US" smtClean="0"/>
              <a:t>‹#›</a:t>
            </a:fld>
            <a:endParaRPr lang="en-US"/>
          </a:p>
        </p:txBody>
      </p:sp>
    </p:spTree>
    <p:extLst>
      <p:ext uri="{BB962C8B-B14F-4D97-AF65-F5344CB8AC3E}">
        <p14:creationId xmlns:p14="http://schemas.microsoft.com/office/powerpoint/2010/main" val="168140505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3" Type="http://schemas.openxmlformats.org/officeDocument/2006/relationships/image" Target="../media/image1.jpeg"/><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4.xml"/><Relationship Id="rId12" Type="http://schemas.openxmlformats.org/officeDocument/2006/relationships/theme" Target="../theme/theme4.xml"/><Relationship Id="rId13" Type="http://schemas.openxmlformats.org/officeDocument/2006/relationships/image" Target="../media/image1.jpeg"/><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C6072D-3243-45FE-A776-5A6F078C211A}" type="datetimeFigureOut">
              <a:rPr lang="en-US" smtClean="0"/>
              <a:t>9/20/17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4955D7-E265-41A6-B3F7-A15E63D15F80}" type="slidenum">
              <a:rPr lang="en-US" smtClean="0"/>
              <a:t>‹#›</a:t>
            </a:fld>
            <a:endParaRPr lang="en-US"/>
          </a:p>
        </p:txBody>
      </p:sp>
    </p:spTree>
    <p:extLst>
      <p:ext uri="{BB962C8B-B14F-4D97-AF65-F5344CB8AC3E}">
        <p14:creationId xmlns:p14="http://schemas.microsoft.com/office/powerpoint/2010/main" val="19692927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ltLang="zh-CN" dirty="0" err="1"/>
              <a:t>abc</a:t>
            </a:r>
            <a:endParaRPr lang="zh-CN" altLang="en-US" dirty="0"/>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ltLang="zh-CN" dirty="0" err="1"/>
              <a:t>abc</a:t>
            </a:r>
            <a:endParaRPr lang="zh-CN" altLang="en-US"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779B66-520B-49FC-8C2B-DEF716BB4BED}" type="datetime1">
              <a:rPr lang="zh-CN" altLang="en-US" smtClean="0">
                <a:solidFill>
                  <a:prstClr val="black">
                    <a:tint val="75000"/>
                  </a:prstClr>
                </a:solidFill>
              </a:rPr>
              <a:pPr/>
              <a:t>2017/9/20</a:t>
            </a:fld>
            <a:endParaRPr lang="zh-CN" altLang="en-US">
              <a:solidFill>
                <a:prstClr val="black">
                  <a:tint val="75000"/>
                </a:prstClr>
              </a:solidFill>
            </a:endParaRPr>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dirty="0">
              <a:solidFill>
                <a:prstClr val="black">
                  <a:tint val="75000"/>
                </a:prstClr>
              </a:solidFill>
            </a:endParaRPr>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800" b="0">
                <a:solidFill>
                  <a:schemeClr val="tx1"/>
                </a:solidFill>
                <a:latin typeface="Arial" pitchFamily="34" charset="0"/>
                <a:cs typeface="Arial" pitchFamily="34" charset="0"/>
              </a:defRPr>
            </a:lvl1pPr>
          </a:lstStyle>
          <a:p>
            <a:fld id="{FFDF0DE7-2AA0-4656-A613-142BE5B897D9}" type="slidenum">
              <a:rPr lang="zh-CN" altLang="en-US" smtClean="0">
                <a:solidFill>
                  <a:prstClr val="black"/>
                </a:solidFill>
              </a:rPr>
              <a:pPr/>
              <a:t>‹#›</a:t>
            </a:fld>
            <a:endParaRPr lang="zh-CN" altLang="en-US" dirty="0">
              <a:solidFill>
                <a:prstClr val="black"/>
              </a:solidFill>
            </a:endParaRPr>
          </a:p>
        </p:txBody>
      </p:sp>
    </p:spTree>
    <p:extLst>
      <p:ext uri="{BB962C8B-B14F-4D97-AF65-F5344CB8AC3E}">
        <p14:creationId xmlns:p14="http://schemas.microsoft.com/office/powerpoint/2010/main" val="41808794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000" kern="120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90563"/>
            <a:ext cx="10020300" cy="939693"/>
          </a:xfrm>
          <a:prstGeom prst="rect">
            <a:avLst/>
          </a:prstGeom>
          <a:solidFill>
            <a:srgbClr val="660066"/>
          </a:solidFill>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263316"/>
            <a:ext cx="10515600" cy="491364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349410-12E0-4CA1-9128-2C437BD57AFF}" type="datetimeFigureOut">
              <a:rPr lang="en-US" smtClean="0">
                <a:solidFill>
                  <a:prstClr val="black">
                    <a:tint val="75000"/>
                  </a:prstClr>
                </a:solidFill>
              </a:rPr>
              <a:pPr/>
              <a:t>9/20/17</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2E689A-15D0-4BD6-9F6E-C88DC5742282}" type="slidenum">
              <a:rPr lang="en-US" smtClean="0">
                <a:solidFill>
                  <a:prstClr val="black">
                    <a:tint val="75000"/>
                  </a:prstClr>
                </a:solidFill>
              </a:rPr>
              <a:pPr/>
              <a:t>‹#›</a:t>
            </a:fld>
            <a:endParaRPr lang="en-US">
              <a:solidFill>
                <a:prstClr val="black">
                  <a:tint val="75000"/>
                </a:prstClr>
              </a:solidFill>
            </a:endParaRPr>
          </a:p>
        </p:txBody>
      </p:sp>
      <p:pic>
        <p:nvPicPr>
          <p:cNvPr id="21" name="Picture 20"/>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412925" y="194170"/>
            <a:ext cx="950293" cy="939693"/>
          </a:xfrm>
          <a:prstGeom prst="rect">
            <a:avLst/>
          </a:prstGeom>
        </p:spPr>
      </p:pic>
    </p:spTree>
    <p:extLst>
      <p:ext uri="{BB962C8B-B14F-4D97-AF65-F5344CB8AC3E}">
        <p14:creationId xmlns:p14="http://schemas.microsoft.com/office/powerpoint/2010/main" val="316828630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5400" b="0" kern="1200" baseline="0">
          <a:solidFill>
            <a:srgbClr val="FFCC00"/>
          </a:solidFill>
          <a:latin typeface="Gill Sans MT" panose="020B0502020104020203" pitchFamily="34" charset="0"/>
          <a:ea typeface="Arial Unicode MS" panose="020B0604020202020204" pitchFamily="34" charset="-122"/>
          <a:cs typeface="Arial Unicode MS" panose="020B0604020202020204" pitchFamily="34" charset="-122"/>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Gill Sans MT" panose="020B05020201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Gill Sans MT" panose="020B05020201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ill Sans MT" panose="020B05020201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ill Sans MT" panose="020B05020201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90563"/>
            <a:ext cx="10020300" cy="939693"/>
          </a:xfrm>
          <a:prstGeom prst="rect">
            <a:avLst/>
          </a:prstGeom>
          <a:solidFill>
            <a:srgbClr val="660066"/>
          </a:solidFill>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263316"/>
            <a:ext cx="10515600" cy="491364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349410-12E0-4CA1-9128-2C437BD57AFF}" type="datetimeFigureOut">
              <a:rPr lang="en-US" smtClean="0"/>
              <a:t>9/20/17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2E689A-15D0-4BD6-9F6E-C88DC5742282}" type="slidenum">
              <a:rPr lang="en-US" smtClean="0"/>
              <a:t>‹#›</a:t>
            </a:fld>
            <a:endParaRPr lang="en-US"/>
          </a:p>
        </p:txBody>
      </p:sp>
      <p:pic>
        <p:nvPicPr>
          <p:cNvPr id="21" name="Picture 20"/>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412925" y="194170"/>
            <a:ext cx="950293" cy="939693"/>
          </a:xfrm>
          <a:prstGeom prst="rect">
            <a:avLst/>
          </a:prstGeom>
        </p:spPr>
      </p:pic>
    </p:spTree>
    <p:extLst>
      <p:ext uri="{BB962C8B-B14F-4D97-AF65-F5344CB8AC3E}">
        <p14:creationId xmlns:p14="http://schemas.microsoft.com/office/powerpoint/2010/main" val="263551167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5400" b="0" kern="1200" baseline="0">
          <a:solidFill>
            <a:srgbClr val="FFCC00"/>
          </a:solidFill>
          <a:latin typeface="Gill Sans MT" panose="020B0502020104020203" pitchFamily="34" charset="0"/>
          <a:ea typeface="Arial Unicode MS" panose="020B0604020202020204" pitchFamily="34" charset="-122"/>
          <a:cs typeface="Arial Unicode MS" panose="020B0604020202020204" pitchFamily="34" charset="-122"/>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Gill Sans MT" panose="020B05020201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Gill Sans MT" panose="020B05020201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ill Sans MT" panose="020B05020201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ill Sans MT" panose="020B05020201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4.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4.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halkboard" charset="0"/>
                <a:ea typeface="Chalkboard" charset="0"/>
                <a:cs typeface="Chalkboard" charset="0"/>
              </a:rPr>
              <a:t>Announcement</a:t>
            </a:r>
          </a:p>
        </p:txBody>
      </p:sp>
      <p:sp>
        <p:nvSpPr>
          <p:cNvPr id="3" name="Content Placeholder 2"/>
          <p:cNvSpPr>
            <a:spLocks noGrp="1"/>
          </p:cNvSpPr>
          <p:nvPr>
            <p:ph idx="1"/>
          </p:nvPr>
        </p:nvSpPr>
        <p:spPr>
          <a:xfrm>
            <a:off x="838200" y="1263316"/>
            <a:ext cx="10515600" cy="5334911"/>
          </a:xfrm>
        </p:spPr>
        <p:txBody>
          <a:bodyPr>
            <a:normAutofit/>
          </a:bodyPr>
          <a:lstStyle/>
          <a:p>
            <a:pPr>
              <a:lnSpc>
                <a:spcPct val="100000"/>
              </a:lnSpc>
            </a:pPr>
            <a:r>
              <a:rPr lang="en-US" sz="3000" dirty="0" smtClean="0">
                <a:latin typeface="Chalkboard" charset="0"/>
                <a:ea typeface="Chalkboard" charset="0"/>
                <a:cs typeface="Chalkboard" charset="0"/>
              </a:rPr>
              <a:t>The deadline of Coding </a:t>
            </a:r>
            <a:r>
              <a:rPr lang="en-US" sz="3000" dirty="0">
                <a:latin typeface="Chalkboard" charset="0"/>
                <a:ea typeface="Chalkboard" charset="0"/>
                <a:cs typeface="Chalkboard" charset="0"/>
              </a:rPr>
              <a:t>Assignment </a:t>
            </a:r>
            <a:r>
              <a:rPr lang="en-US" sz="3000" dirty="0" smtClean="0">
                <a:latin typeface="Chalkboard" charset="0"/>
                <a:ea typeface="Chalkboard" charset="0"/>
                <a:cs typeface="Chalkboard" charset="0"/>
              </a:rPr>
              <a:t>2 is extended to the end of today</a:t>
            </a:r>
            <a:endParaRPr lang="en-US" sz="3000" dirty="0">
              <a:latin typeface="Chalkboard" charset="0"/>
              <a:ea typeface="Chalkboard" charset="0"/>
              <a:cs typeface="Chalkboard" charset="0"/>
            </a:endParaRPr>
          </a:p>
          <a:p>
            <a:pPr>
              <a:lnSpc>
                <a:spcPct val="100000"/>
              </a:lnSpc>
            </a:pPr>
            <a:endParaRPr lang="en-US" sz="3200" dirty="0"/>
          </a:p>
        </p:txBody>
      </p:sp>
    </p:spTree>
    <p:extLst>
      <p:ext uri="{BB962C8B-B14F-4D97-AF65-F5344CB8AC3E}">
        <p14:creationId xmlns:p14="http://schemas.microsoft.com/office/powerpoint/2010/main" val="10370388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halkboard" charset="0"/>
                <a:ea typeface="Chalkboard" charset="0"/>
                <a:cs typeface="Chalkboard" charset="0"/>
              </a:rPr>
              <a:t>Thread Libraries</a:t>
            </a:r>
          </a:p>
        </p:txBody>
      </p:sp>
      <p:sp>
        <p:nvSpPr>
          <p:cNvPr id="3" name="Content Placeholder 2"/>
          <p:cNvSpPr>
            <a:spLocks noGrp="1"/>
          </p:cNvSpPr>
          <p:nvPr>
            <p:ph idx="1"/>
          </p:nvPr>
        </p:nvSpPr>
        <p:spPr>
          <a:xfrm>
            <a:off x="838199" y="1263316"/>
            <a:ext cx="10614661" cy="5289884"/>
          </a:xfrm>
        </p:spPr>
        <p:txBody>
          <a:bodyPr>
            <a:normAutofit/>
          </a:bodyPr>
          <a:lstStyle/>
          <a:p>
            <a:r>
              <a:rPr lang="en-US" sz="2800" dirty="0">
                <a:latin typeface="Chalkboard" charset="0"/>
                <a:ea typeface="Chalkboard" charset="0"/>
                <a:cs typeface="Chalkboard" charset="0"/>
              </a:rPr>
              <a:t>A thread library provides the programmer with an API for creating and managing threads</a:t>
            </a:r>
          </a:p>
          <a:p>
            <a:r>
              <a:rPr lang="en-US" sz="3000" dirty="0" smtClean="0">
                <a:latin typeface="Chalkboard" charset="0"/>
                <a:ea typeface="Chalkboard" charset="0"/>
                <a:cs typeface="Chalkboard" charset="0"/>
              </a:rPr>
              <a:t>Three </a:t>
            </a:r>
            <a:r>
              <a:rPr lang="en-US" sz="3000" dirty="0">
                <a:latin typeface="Chalkboard" charset="0"/>
                <a:ea typeface="Chalkboard" charset="0"/>
                <a:cs typeface="Chalkboard" charset="0"/>
              </a:rPr>
              <a:t>main thread libraries</a:t>
            </a:r>
          </a:p>
          <a:p>
            <a:pPr lvl="1"/>
            <a:r>
              <a:rPr lang="en-US" sz="2600" b="1" dirty="0">
                <a:latin typeface="Chalkboard" charset="0"/>
                <a:ea typeface="Chalkboard" charset="0"/>
                <a:cs typeface="Chalkboard" charset="0"/>
              </a:rPr>
              <a:t>POSIX </a:t>
            </a:r>
            <a:r>
              <a:rPr lang="en-US" sz="2600" b="1" dirty="0" err="1">
                <a:latin typeface="Chalkboard" charset="0"/>
                <a:ea typeface="Chalkboard" charset="0"/>
                <a:cs typeface="Chalkboard" charset="0"/>
              </a:rPr>
              <a:t>Pthreads</a:t>
            </a:r>
            <a:endParaRPr lang="en-US" sz="2600" b="1" dirty="0">
              <a:latin typeface="Chalkboard" charset="0"/>
              <a:ea typeface="Chalkboard" charset="0"/>
              <a:cs typeface="Chalkboard" charset="0"/>
            </a:endParaRPr>
          </a:p>
          <a:p>
            <a:pPr lvl="1"/>
            <a:r>
              <a:rPr lang="en-US" sz="2600" dirty="0">
                <a:latin typeface="Chalkboard" charset="0"/>
                <a:ea typeface="Chalkboard" charset="0"/>
                <a:cs typeface="Chalkboard" charset="0"/>
              </a:rPr>
              <a:t>Windows</a:t>
            </a:r>
          </a:p>
          <a:p>
            <a:pPr lvl="1"/>
            <a:r>
              <a:rPr lang="en-US" sz="2600" dirty="0">
                <a:latin typeface="Chalkboard" charset="0"/>
                <a:ea typeface="Chalkboard" charset="0"/>
                <a:cs typeface="Chalkboard" charset="0"/>
              </a:rPr>
              <a:t>Java</a:t>
            </a:r>
          </a:p>
        </p:txBody>
      </p:sp>
    </p:spTree>
    <p:extLst>
      <p:ext uri="{BB962C8B-B14F-4D97-AF65-F5344CB8AC3E}">
        <p14:creationId xmlns:p14="http://schemas.microsoft.com/office/powerpoint/2010/main" val="4096490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halkboard" charset="0"/>
                <a:ea typeface="Chalkboard" charset="0"/>
                <a:cs typeface="Chalkboard" charset="0"/>
              </a:rPr>
              <a:t>Pthreads</a:t>
            </a:r>
            <a:endParaRPr lang="en-US" dirty="0">
              <a:latin typeface="Chalkboard" charset="0"/>
              <a:ea typeface="Chalkboard" charset="0"/>
              <a:cs typeface="Chalkboard" charset="0"/>
            </a:endParaRPr>
          </a:p>
        </p:txBody>
      </p:sp>
      <p:sp>
        <p:nvSpPr>
          <p:cNvPr id="3" name="Content Placeholder 2"/>
          <p:cNvSpPr>
            <a:spLocks noGrp="1"/>
          </p:cNvSpPr>
          <p:nvPr>
            <p:ph idx="1"/>
          </p:nvPr>
        </p:nvSpPr>
        <p:spPr>
          <a:xfrm>
            <a:off x="838199" y="1263316"/>
            <a:ext cx="10614661" cy="5289884"/>
          </a:xfrm>
        </p:spPr>
        <p:txBody>
          <a:bodyPr>
            <a:normAutofit/>
          </a:bodyPr>
          <a:lstStyle/>
          <a:p>
            <a:r>
              <a:rPr lang="en-US" sz="2800" dirty="0" err="1">
                <a:latin typeface="Chalkboard" charset="0"/>
                <a:ea typeface="Chalkboard" charset="0"/>
                <a:cs typeface="Chalkboard" charset="0"/>
              </a:rPr>
              <a:t>Pthreads</a:t>
            </a:r>
            <a:r>
              <a:rPr lang="en-US" sz="2800" dirty="0">
                <a:latin typeface="Chalkboard" charset="0"/>
                <a:ea typeface="Chalkboard" charset="0"/>
                <a:cs typeface="Chalkboard" charset="0"/>
              </a:rPr>
              <a:t> refers to the POSIX standard defining an API for thread creation and synchronization</a:t>
            </a:r>
            <a:endParaRPr lang="en-US" sz="2200" dirty="0">
              <a:latin typeface="Chalkboard" charset="0"/>
              <a:ea typeface="Chalkboard" charset="0"/>
              <a:cs typeface="Chalkboard" charset="0"/>
            </a:endParaRPr>
          </a:p>
          <a:p>
            <a:pPr lvl="1"/>
            <a:r>
              <a:rPr lang="en-US" sz="2600" dirty="0" smtClean="0">
                <a:latin typeface="Chalkboard" charset="0"/>
                <a:ea typeface="Chalkboard" charset="0"/>
                <a:cs typeface="Chalkboard" charset="0"/>
              </a:rPr>
              <a:t>Common </a:t>
            </a:r>
            <a:r>
              <a:rPr lang="en-US" sz="2600" dirty="0">
                <a:latin typeface="Chalkboard" charset="0"/>
                <a:ea typeface="Chalkboard" charset="0"/>
                <a:cs typeface="Chalkboard" charset="0"/>
              </a:rPr>
              <a:t>in UNIX-based OS (Linux, Mac OS X, Solaris)</a:t>
            </a:r>
          </a:p>
          <a:p>
            <a:r>
              <a:rPr lang="en-US" sz="3000" dirty="0">
                <a:latin typeface="Chalkboard" charset="0"/>
                <a:ea typeface="Chalkboard" charset="0"/>
                <a:cs typeface="Chalkboard" charset="0"/>
              </a:rPr>
              <a:t>Asynchronous threading</a:t>
            </a:r>
          </a:p>
          <a:p>
            <a:pPr lvl="1"/>
            <a:r>
              <a:rPr lang="en-US" sz="2600" dirty="0">
                <a:latin typeface="Chalkboard" charset="0"/>
                <a:ea typeface="Chalkboard" charset="0"/>
                <a:cs typeface="Chalkboard" charset="0"/>
              </a:rPr>
              <a:t>Once the parent creates a child thread, both of them execute concurrently</a:t>
            </a:r>
          </a:p>
          <a:p>
            <a:r>
              <a:rPr lang="en-US" sz="3000" dirty="0">
                <a:latin typeface="Chalkboard" charset="0"/>
                <a:ea typeface="Chalkboard" charset="0"/>
                <a:cs typeface="Chalkboard" charset="0"/>
              </a:rPr>
              <a:t>Synchronous threading</a:t>
            </a:r>
            <a:endParaRPr lang="en-US" sz="2600" dirty="0">
              <a:latin typeface="Chalkboard" charset="0"/>
              <a:ea typeface="Chalkboard" charset="0"/>
              <a:cs typeface="Chalkboard" charset="0"/>
            </a:endParaRPr>
          </a:p>
          <a:p>
            <a:pPr lvl="1"/>
            <a:r>
              <a:rPr lang="en-US" sz="2600" dirty="0">
                <a:latin typeface="Chalkboard" charset="0"/>
                <a:ea typeface="Chalkboard" charset="0"/>
                <a:cs typeface="Chalkboard" charset="0"/>
              </a:rPr>
              <a:t>When the parent creates one or more children threads, it must wait for all its children to terminate before it resumes</a:t>
            </a:r>
          </a:p>
          <a:p>
            <a:pPr lvl="1"/>
            <a:r>
              <a:rPr lang="en-US" sz="2600" dirty="0">
                <a:latin typeface="Chalkboard" charset="0"/>
                <a:ea typeface="Chalkboard" charset="0"/>
                <a:cs typeface="Chalkboard" charset="0"/>
              </a:rPr>
              <a:t>Once each child thread finishes its work, it terminates and joins with its parent (also called fork-join)</a:t>
            </a:r>
          </a:p>
        </p:txBody>
      </p:sp>
    </p:spTree>
    <p:extLst>
      <p:ext uri="{BB962C8B-B14F-4D97-AF65-F5344CB8AC3E}">
        <p14:creationId xmlns:p14="http://schemas.microsoft.com/office/powerpoint/2010/main" val="28346019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halkboard" charset="0"/>
                <a:ea typeface="Chalkboard" charset="0"/>
                <a:cs typeface="Chalkboard" charset="0"/>
              </a:rPr>
              <a:t>Pthreads</a:t>
            </a:r>
            <a:endParaRPr lang="en-US" dirty="0">
              <a:latin typeface="Chalkboard" charset="0"/>
              <a:ea typeface="Chalkboard" charset="0"/>
              <a:cs typeface="Chalkboard" charset="0"/>
            </a:endParaRPr>
          </a:p>
        </p:txBody>
      </p:sp>
      <p:sp>
        <p:nvSpPr>
          <p:cNvPr id="3" name="Content Placeholder 2"/>
          <p:cNvSpPr>
            <a:spLocks noGrp="1"/>
          </p:cNvSpPr>
          <p:nvPr>
            <p:ph idx="1"/>
          </p:nvPr>
        </p:nvSpPr>
        <p:spPr>
          <a:xfrm>
            <a:off x="838199" y="1263316"/>
            <a:ext cx="10614661" cy="5289884"/>
          </a:xfrm>
        </p:spPr>
        <p:txBody>
          <a:bodyPr>
            <a:normAutofit/>
          </a:bodyPr>
          <a:lstStyle/>
          <a:p>
            <a:r>
              <a:rPr lang="en-US" sz="2800" dirty="0">
                <a:latin typeface="Chalkboard" charset="0"/>
                <a:ea typeface="Chalkboard" charset="0"/>
                <a:cs typeface="Chalkboard" charset="0"/>
              </a:rPr>
              <a:t>Example: design a multithreaded program to calculate the summation of </a:t>
            </a:r>
            <a:r>
              <a:rPr lang="en-US" sz="2800" dirty="0" smtClean="0">
                <a:latin typeface="Chalkboard" charset="0"/>
                <a:ea typeface="Chalkboard" charset="0"/>
                <a:cs typeface="Chalkboard" charset="0"/>
              </a:rPr>
              <a:t>numbers from 0 to a </a:t>
            </a:r>
            <a:r>
              <a:rPr lang="en-US" sz="2800" dirty="0">
                <a:latin typeface="Chalkboard" charset="0"/>
                <a:ea typeface="Chalkboard" charset="0"/>
                <a:cs typeface="Chalkboard" charset="0"/>
              </a:rPr>
              <a:t>non-negative integer in a separate thread</a:t>
            </a:r>
          </a:p>
        </p:txBody>
      </p:sp>
    </p:spTree>
    <p:extLst>
      <p:ext uri="{BB962C8B-B14F-4D97-AF65-F5344CB8AC3E}">
        <p14:creationId xmlns:p14="http://schemas.microsoft.com/office/powerpoint/2010/main" val="1252822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halkboard" charset="0"/>
                <a:ea typeface="Chalkboard" charset="0"/>
                <a:cs typeface="Chalkboard" charset="0"/>
              </a:rPr>
              <a:t>Pthreads</a:t>
            </a:r>
            <a:endParaRPr lang="en-US" dirty="0">
              <a:latin typeface="Chalkboard" charset="0"/>
              <a:ea typeface="Chalkboard" charset="0"/>
              <a:cs typeface="Chalkboard" charset="0"/>
            </a:endParaRPr>
          </a:p>
        </p:txBody>
      </p:sp>
      <p:sp>
        <p:nvSpPr>
          <p:cNvPr id="3" name="Content Placeholder 2"/>
          <p:cNvSpPr>
            <a:spLocks noGrp="1"/>
          </p:cNvSpPr>
          <p:nvPr>
            <p:ph idx="1"/>
          </p:nvPr>
        </p:nvSpPr>
        <p:spPr>
          <a:xfrm>
            <a:off x="838199" y="1263316"/>
            <a:ext cx="10614661" cy="5289884"/>
          </a:xfrm>
        </p:spPr>
        <p:txBody>
          <a:bodyPr>
            <a:normAutofit/>
          </a:bodyPr>
          <a:lstStyle/>
          <a:p>
            <a:pPr marL="457200" lvl="1" indent="0">
              <a:buNone/>
            </a:pPr>
            <a:r>
              <a:rPr lang="en-US" sz="2000" dirty="0">
                <a:latin typeface="Courier New" panose="02070309020205020404" pitchFamily="49" charset="0"/>
                <a:cs typeface="Courier New" panose="02070309020205020404" pitchFamily="49" charset="0"/>
              </a:rPr>
              <a:t>#include &lt;</a:t>
            </a:r>
            <a:r>
              <a:rPr lang="en-US" sz="2000" dirty="0" err="1">
                <a:latin typeface="Courier New" panose="02070309020205020404" pitchFamily="49" charset="0"/>
                <a:cs typeface="Courier New" panose="02070309020205020404" pitchFamily="49" charset="0"/>
              </a:rPr>
              <a:t>pthread.h</a:t>
            </a:r>
            <a:r>
              <a:rPr lang="en-US" sz="2000" dirty="0">
                <a:latin typeface="Courier New" panose="02070309020205020404" pitchFamily="49" charset="0"/>
                <a:cs typeface="Courier New" panose="02070309020205020404" pitchFamily="49" charset="0"/>
              </a:rPr>
              <a:t>&gt; </a:t>
            </a:r>
          </a:p>
          <a:p>
            <a:pPr marL="457200" lvl="1" indent="0">
              <a:buNone/>
            </a:pPr>
            <a:r>
              <a:rPr lang="en-US" sz="2000" dirty="0">
                <a:latin typeface="Courier New" panose="02070309020205020404" pitchFamily="49" charset="0"/>
                <a:cs typeface="Courier New" panose="02070309020205020404" pitchFamily="49" charset="0"/>
              </a:rPr>
              <a:t>#include &lt;</a:t>
            </a:r>
            <a:r>
              <a:rPr lang="en-US" sz="2000" dirty="0" err="1">
                <a:latin typeface="Courier New" panose="02070309020205020404" pitchFamily="49" charset="0"/>
                <a:cs typeface="Courier New" panose="02070309020205020404" pitchFamily="49" charset="0"/>
              </a:rPr>
              <a:t>stdio.h</a:t>
            </a:r>
            <a:r>
              <a:rPr lang="en-US" sz="2000" dirty="0" smtClean="0">
                <a:latin typeface="Courier New" panose="02070309020205020404" pitchFamily="49" charset="0"/>
                <a:cs typeface="Courier New" panose="02070309020205020404" pitchFamily="49" charset="0"/>
              </a:rPr>
              <a:t>&gt;</a:t>
            </a:r>
          </a:p>
          <a:p>
            <a:pPr marL="457200" lvl="1" indent="0">
              <a:buNone/>
            </a:pPr>
            <a:endParaRPr lang="en-US" sz="1000" dirty="0">
              <a:latin typeface="Courier New" panose="02070309020205020404" pitchFamily="49" charset="0"/>
              <a:cs typeface="Courier New" panose="02070309020205020404" pitchFamily="49" charset="0"/>
            </a:endParaRPr>
          </a:p>
          <a:p>
            <a:pPr marL="457200" lvl="1" indent="0">
              <a:buNone/>
            </a:pP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sum; /* this data is shared by the thread(s) */ </a:t>
            </a:r>
            <a:endParaRPr lang="en-US" sz="2000" dirty="0" smtClean="0">
              <a:latin typeface="Courier New" panose="02070309020205020404" pitchFamily="49" charset="0"/>
              <a:cs typeface="Courier New" panose="02070309020205020404" pitchFamily="49" charset="0"/>
            </a:endParaRPr>
          </a:p>
          <a:p>
            <a:pPr marL="457200" lvl="1" indent="0">
              <a:buNone/>
            </a:pPr>
            <a:r>
              <a:rPr lang="en-US" sz="2000" dirty="0" smtClean="0">
                <a:latin typeface="Courier New" panose="02070309020205020404" pitchFamily="49" charset="0"/>
                <a:cs typeface="Courier New" panose="02070309020205020404" pitchFamily="49" charset="0"/>
              </a:rPr>
              <a:t>void </a:t>
            </a:r>
            <a:r>
              <a:rPr lang="en-US" sz="2000" dirty="0">
                <a:latin typeface="Courier New" panose="02070309020205020404" pitchFamily="49" charset="0"/>
                <a:cs typeface="Courier New" panose="02070309020205020404" pitchFamily="49" charset="0"/>
              </a:rPr>
              <a:t>*runner(void *</a:t>
            </a:r>
            <a:r>
              <a:rPr lang="en-US" sz="2000" dirty="0" err="1">
                <a:latin typeface="Courier New" panose="02070309020205020404" pitchFamily="49" charset="0"/>
                <a:cs typeface="Courier New" panose="02070309020205020404" pitchFamily="49" charset="0"/>
              </a:rPr>
              <a:t>param</a:t>
            </a:r>
            <a:r>
              <a:rPr lang="en-US" sz="2000" dirty="0">
                <a:latin typeface="Courier New" panose="02070309020205020404" pitchFamily="49" charset="0"/>
                <a:cs typeface="Courier New" panose="02070309020205020404" pitchFamily="49" charset="0"/>
              </a:rPr>
              <a:t>); /* threads call this function */ </a:t>
            </a:r>
            <a:endParaRPr lang="en-US" sz="2000" dirty="0" smtClean="0">
              <a:latin typeface="Courier New" panose="02070309020205020404" pitchFamily="49" charset="0"/>
              <a:cs typeface="Courier New" panose="02070309020205020404" pitchFamily="49" charset="0"/>
            </a:endParaRPr>
          </a:p>
          <a:p>
            <a:pPr marL="457200" lvl="1" indent="0">
              <a:buNone/>
            </a:pPr>
            <a:endParaRPr lang="en-US" sz="1000" dirty="0" smtClean="0">
              <a:latin typeface="Courier New" panose="02070309020205020404" pitchFamily="49" charset="0"/>
              <a:cs typeface="Courier New" panose="02070309020205020404" pitchFamily="49" charset="0"/>
            </a:endParaRPr>
          </a:p>
          <a:p>
            <a:pPr marL="457200" lvl="1" indent="0">
              <a:buNone/>
            </a:pPr>
            <a:r>
              <a:rPr lang="en-US" sz="2000" dirty="0" err="1" smtClean="0">
                <a:latin typeface="Courier New" panose="02070309020205020404" pitchFamily="49" charset="0"/>
                <a:cs typeface="Courier New" panose="02070309020205020404" pitchFamily="49" charset="0"/>
              </a:rPr>
              <a:t>int</a:t>
            </a:r>
            <a:r>
              <a:rPr lang="en-US" sz="2000" dirty="0" smtClean="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main(</a:t>
            </a: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argc</a:t>
            </a:r>
            <a:r>
              <a:rPr lang="en-US" sz="2000" dirty="0">
                <a:latin typeface="Courier New" panose="02070309020205020404" pitchFamily="49" charset="0"/>
                <a:cs typeface="Courier New" panose="02070309020205020404" pitchFamily="49" charset="0"/>
              </a:rPr>
              <a:t>, char *</a:t>
            </a:r>
            <a:r>
              <a:rPr lang="en-US" sz="2000" dirty="0" err="1">
                <a:latin typeface="Courier New" panose="02070309020205020404" pitchFamily="49" charset="0"/>
                <a:cs typeface="Courier New" panose="02070309020205020404" pitchFamily="49" charset="0"/>
              </a:rPr>
              <a:t>argv</a:t>
            </a:r>
            <a:r>
              <a:rPr lang="en-US" sz="2000" dirty="0">
                <a:latin typeface="Courier New" panose="02070309020205020404" pitchFamily="49" charset="0"/>
                <a:cs typeface="Courier New" panose="02070309020205020404" pitchFamily="49" charset="0"/>
              </a:rPr>
              <a:t>[]) </a:t>
            </a:r>
            <a:endParaRPr lang="en-US" sz="2000" dirty="0" smtClean="0">
              <a:latin typeface="Courier New" panose="02070309020205020404" pitchFamily="49" charset="0"/>
              <a:cs typeface="Courier New" panose="02070309020205020404" pitchFamily="49" charset="0"/>
            </a:endParaRPr>
          </a:p>
          <a:p>
            <a:pPr marL="457200" lvl="1" indent="0">
              <a:buNone/>
            </a:pPr>
            <a:r>
              <a:rPr lang="en-US" sz="2000" dirty="0" smtClean="0">
                <a:latin typeface="Courier New" panose="02070309020205020404" pitchFamily="49" charset="0"/>
                <a:cs typeface="Courier New" panose="02070309020205020404" pitchFamily="49" charset="0"/>
              </a:rPr>
              <a:t>{</a:t>
            </a:r>
          </a:p>
          <a:p>
            <a:pPr marL="457200" lvl="1" indent="0">
              <a:buNone/>
            </a:pPr>
            <a:endParaRPr lang="en-US" sz="1000" dirty="0">
              <a:latin typeface="Courier New" panose="02070309020205020404" pitchFamily="49" charset="0"/>
              <a:cs typeface="Courier New" panose="02070309020205020404" pitchFamily="49" charset="0"/>
            </a:endParaRPr>
          </a:p>
          <a:p>
            <a:pPr marL="457200" lvl="1" indent="0">
              <a:buNone/>
            </a:pP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pthread_t</a:t>
            </a:r>
            <a:r>
              <a:rPr lang="en-US" sz="2000" dirty="0" smtClean="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tid</a:t>
            </a:r>
            <a:r>
              <a:rPr lang="en-US" sz="2000" dirty="0">
                <a:latin typeface="Courier New" panose="02070309020205020404" pitchFamily="49" charset="0"/>
                <a:cs typeface="Courier New" panose="02070309020205020404" pitchFamily="49" charset="0"/>
              </a:rPr>
              <a:t>; /* the thread identifier */</a:t>
            </a:r>
            <a:br>
              <a:rPr lang="en-US" sz="2000" dirty="0">
                <a:latin typeface="Courier New" panose="02070309020205020404" pitchFamily="49" charset="0"/>
                <a:cs typeface="Courier New" panose="02070309020205020404" pitchFamily="49" charset="0"/>
              </a:rPr>
            </a:b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pthread_attr_t</a:t>
            </a:r>
            <a:r>
              <a:rPr lang="en-US" sz="2000" dirty="0" smtClean="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attr</a:t>
            </a:r>
            <a:r>
              <a:rPr lang="en-US" sz="2000" dirty="0">
                <a:latin typeface="Courier New" panose="02070309020205020404" pitchFamily="49" charset="0"/>
                <a:cs typeface="Courier New" panose="02070309020205020404" pitchFamily="49" charset="0"/>
              </a:rPr>
              <a:t>; /* set of thread attributes </a:t>
            </a:r>
            <a:r>
              <a:rPr lang="en-US" sz="2000" dirty="0" smtClean="0">
                <a:latin typeface="Courier New" panose="02070309020205020404" pitchFamily="49" charset="0"/>
                <a:cs typeface="Courier New" panose="02070309020205020404" pitchFamily="49" charset="0"/>
              </a:rPr>
              <a:t>*/</a:t>
            </a:r>
          </a:p>
          <a:p>
            <a:pPr marL="457200" lvl="1" indent="0">
              <a:buNone/>
            </a:pPr>
            <a:endParaRPr lang="en-US" sz="1000" dirty="0">
              <a:latin typeface="Courier New" panose="02070309020205020404" pitchFamily="49" charset="0"/>
              <a:cs typeface="Courier New" panose="02070309020205020404" pitchFamily="49" charset="0"/>
            </a:endParaRPr>
          </a:p>
          <a:p>
            <a:pPr marL="457200" lvl="1" indent="0">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if(</a:t>
            </a:r>
            <a:r>
              <a:rPr lang="en-US" sz="2000" dirty="0" err="1" smtClean="0">
                <a:latin typeface="Courier New" panose="02070309020205020404" pitchFamily="49" charset="0"/>
                <a:cs typeface="Courier New" panose="02070309020205020404" pitchFamily="49" charset="0"/>
              </a:rPr>
              <a:t>argc</a:t>
            </a:r>
            <a:r>
              <a:rPr lang="en-US" sz="2000" dirty="0" smtClean="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 2) {</a:t>
            </a:r>
            <a:br>
              <a:rPr lang="en-US" sz="2000" dirty="0">
                <a:latin typeface="Courier New" panose="02070309020205020404" pitchFamily="49" charset="0"/>
                <a:cs typeface="Courier New" panose="02070309020205020404" pitchFamily="49" charset="0"/>
              </a:rPr>
            </a:b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fprintf</a:t>
            </a:r>
            <a:r>
              <a:rPr lang="en-US" sz="2000" dirty="0" smtClean="0">
                <a:latin typeface="Courier New" panose="02070309020205020404" pitchFamily="49" charset="0"/>
                <a:cs typeface="Courier New" panose="02070309020205020404" pitchFamily="49" charset="0"/>
              </a:rPr>
              <a:t>(</a:t>
            </a:r>
            <a:r>
              <a:rPr lang="en-US" sz="2000" dirty="0" err="1" smtClean="0">
                <a:latin typeface="Courier New" panose="02070309020205020404" pitchFamily="49" charset="0"/>
                <a:cs typeface="Courier New" panose="02070309020205020404" pitchFamily="49" charset="0"/>
              </a:rPr>
              <a:t>stderr</a:t>
            </a:r>
            <a:r>
              <a:rPr lang="en-US" sz="2000" dirty="0">
                <a:latin typeface="Courier New" panose="02070309020205020404" pitchFamily="49" charset="0"/>
                <a:cs typeface="Courier New" panose="02070309020205020404" pitchFamily="49" charset="0"/>
              </a:rPr>
              <a:t>,"usage: </a:t>
            </a:r>
            <a:r>
              <a:rPr lang="en-US" sz="2000" dirty="0" err="1">
                <a:latin typeface="Courier New" panose="02070309020205020404" pitchFamily="49" charset="0"/>
                <a:cs typeface="Courier New" panose="02070309020205020404" pitchFamily="49" charset="0"/>
              </a:rPr>
              <a:t>a.out</a:t>
            </a:r>
            <a:r>
              <a:rPr lang="en-US" sz="2000" dirty="0">
                <a:latin typeface="Courier New" panose="02070309020205020404" pitchFamily="49" charset="0"/>
                <a:cs typeface="Courier New" panose="02070309020205020404" pitchFamily="49" charset="0"/>
              </a:rPr>
              <a:t> &lt;integer value&gt;\n"); </a:t>
            </a:r>
            <a:endParaRPr lang="en-US" sz="2000" dirty="0" smtClean="0">
              <a:latin typeface="Courier New" panose="02070309020205020404" pitchFamily="49" charset="0"/>
              <a:cs typeface="Courier New" panose="02070309020205020404" pitchFamily="49" charset="0"/>
            </a:endParaRPr>
          </a:p>
          <a:p>
            <a:pPr marL="457200" lvl="1" indent="0">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return </a:t>
            </a:r>
            <a:r>
              <a:rPr lang="en-US" sz="2000" dirty="0">
                <a:latin typeface="Courier New" panose="02070309020205020404" pitchFamily="49" charset="0"/>
                <a:cs typeface="Courier New" panose="02070309020205020404" pitchFamily="49" charset="0"/>
              </a:rPr>
              <a:t>-1</a:t>
            </a:r>
            <a:r>
              <a:rPr lang="en-US" sz="2000" dirty="0" smtClean="0">
                <a:latin typeface="Courier New" panose="02070309020205020404" pitchFamily="49" charset="0"/>
                <a:cs typeface="Courier New" panose="02070309020205020404" pitchFamily="49" charset="0"/>
              </a:rPr>
              <a:t>;</a:t>
            </a:r>
          </a:p>
          <a:p>
            <a:pPr marL="457200" lvl="1" indent="0">
              <a:buNone/>
            </a:pPr>
            <a:r>
              <a:rPr lang="en-US" sz="2000" dirty="0" smtClean="0">
                <a:latin typeface="Courier New" panose="02070309020205020404" pitchFamily="49" charset="0"/>
                <a:cs typeface="Courier New" panose="02070309020205020404" pitchFamily="49" charset="0"/>
              </a:rPr>
              <a:t>	} </a:t>
            </a:r>
            <a:endParaRPr lang="en-US" sz="2000" dirty="0">
              <a:latin typeface="Courier New" panose="02070309020205020404" pitchFamily="49" charset="0"/>
              <a:cs typeface="Courier New" panose="02070309020205020404" pitchFamily="49" charset="0"/>
            </a:endParaRPr>
          </a:p>
          <a:p>
            <a:pPr marL="457200" lvl="1" indent="0">
              <a:buNone/>
            </a:pPr>
            <a:endParaRPr lang="en-US" sz="2200" dirty="0" smtClean="0">
              <a:latin typeface="Courier New" panose="02070309020205020404" pitchFamily="49" charset="0"/>
              <a:cs typeface="Courier New" panose="02070309020205020404" pitchFamily="49" charset="0"/>
            </a:endParaRPr>
          </a:p>
          <a:p>
            <a:endParaRPr lang="en-US" sz="2800" dirty="0">
              <a:latin typeface="Chalkboard" charset="0"/>
              <a:ea typeface="Chalkboard" charset="0"/>
              <a:cs typeface="Chalkboard" charset="0"/>
            </a:endParaRPr>
          </a:p>
        </p:txBody>
      </p:sp>
    </p:spTree>
    <p:extLst>
      <p:ext uri="{BB962C8B-B14F-4D97-AF65-F5344CB8AC3E}">
        <p14:creationId xmlns:p14="http://schemas.microsoft.com/office/powerpoint/2010/main" val="1840267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halkboard" charset="0"/>
                <a:ea typeface="Chalkboard" charset="0"/>
                <a:cs typeface="Chalkboard" charset="0"/>
              </a:rPr>
              <a:t>Pthreads</a:t>
            </a:r>
            <a:endParaRPr lang="en-US" dirty="0">
              <a:latin typeface="Chalkboard" charset="0"/>
              <a:ea typeface="Chalkboard" charset="0"/>
              <a:cs typeface="Chalkboard" charset="0"/>
            </a:endParaRPr>
          </a:p>
        </p:txBody>
      </p:sp>
      <p:sp>
        <p:nvSpPr>
          <p:cNvPr id="3" name="Content Placeholder 2"/>
          <p:cNvSpPr>
            <a:spLocks noGrp="1"/>
          </p:cNvSpPr>
          <p:nvPr>
            <p:ph idx="1"/>
          </p:nvPr>
        </p:nvSpPr>
        <p:spPr>
          <a:xfrm>
            <a:off x="838199" y="1263316"/>
            <a:ext cx="10614661" cy="5289884"/>
          </a:xfrm>
        </p:spPr>
        <p:txBody>
          <a:bodyPr>
            <a:normAutofit/>
          </a:bodyPr>
          <a:lstStyle/>
          <a:p>
            <a:r>
              <a:rPr lang="en-US" sz="2800" dirty="0" smtClean="0">
                <a:latin typeface="Chalkboard" charset="0"/>
                <a:ea typeface="Chalkboard" charset="0"/>
                <a:cs typeface="Chalkboard" charset="0"/>
              </a:rPr>
              <a:t>Global variables (i.e., data declared outside of any function) are shared among all threads belonging to the same process</a:t>
            </a:r>
          </a:p>
          <a:p>
            <a:endParaRPr lang="en-US" sz="2200" dirty="0">
              <a:latin typeface="Chalkboard" charset="0"/>
              <a:ea typeface="Chalkboard" charset="0"/>
              <a:cs typeface="Chalkboard" charset="0"/>
            </a:endParaRPr>
          </a:p>
        </p:txBody>
      </p:sp>
    </p:spTree>
    <p:extLst>
      <p:ext uri="{BB962C8B-B14F-4D97-AF65-F5344CB8AC3E}">
        <p14:creationId xmlns:p14="http://schemas.microsoft.com/office/powerpoint/2010/main" val="15996650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halkboard" charset="0"/>
                <a:ea typeface="Chalkboard" charset="0"/>
                <a:cs typeface="Chalkboard" charset="0"/>
              </a:rPr>
              <a:t>Pthreads</a:t>
            </a:r>
            <a:endParaRPr lang="en-US" dirty="0">
              <a:latin typeface="Chalkboard" charset="0"/>
              <a:ea typeface="Chalkboard" charset="0"/>
              <a:cs typeface="Chalkboard" charset="0"/>
            </a:endParaRPr>
          </a:p>
        </p:txBody>
      </p:sp>
      <p:sp>
        <p:nvSpPr>
          <p:cNvPr id="3" name="Content Placeholder 2"/>
          <p:cNvSpPr>
            <a:spLocks noGrp="1"/>
          </p:cNvSpPr>
          <p:nvPr>
            <p:ph idx="1"/>
          </p:nvPr>
        </p:nvSpPr>
        <p:spPr>
          <a:xfrm>
            <a:off x="838199" y="1263316"/>
            <a:ext cx="10614661" cy="5289884"/>
          </a:xfrm>
        </p:spPr>
        <p:txBody>
          <a:bodyPr>
            <a:normAutofit/>
          </a:bodyPr>
          <a:lstStyle/>
          <a:p>
            <a:pPr marL="457200" lvl="1" indent="0">
              <a:buNone/>
            </a:pPr>
            <a:r>
              <a:rPr lang="en-US" sz="2000" dirty="0">
                <a:latin typeface="Courier New" panose="02070309020205020404" pitchFamily="49" charset="0"/>
                <a:cs typeface="Courier New" panose="02070309020205020404" pitchFamily="49" charset="0"/>
              </a:rPr>
              <a:t>#include &lt;</a:t>
            </a:r>
            <a:r>
              <a:rPr lang="en-US" sz="2000" dirty="0" err="1">
                <a:latin typeface="Courier New" panose="02070309020205020404" pitchFamily="49" charset="0"/>
                <a:cs typeface="Courier New" panose="02070309020205020404" pitchFamily="49" charset="0"/>
              </a:rPr>
              <a:t>pthread.h</a:t>
            </a:r>
            <a:r>
              <a:rPr lang="en-US" sz="2000" dirty="0">
                <a:latin typeface="Courier New" panose="02070309020205020404" pitchFamily="49" charset="0"/>
                <a:cs typeface="Courier New" panose="02070309020205020404" pitchFamily="49" charset="0"/>
              </a:rPr>
              <a:t>&gt; </a:t>
            </a:r>
          </a:p>
          <a:p>
            <a:pPr marL="457200" lvl="1" indent="0">
              <a:buNone/>
            </a:pPr>
            <a:r>
              <a:rPr lang="en-US" sz="2000" dirty="0">
                <a:latin typeface="Courier New" panose="02070309020205020404" pitchFamily="49" charset="0"/>
                <a:cs typeface="Courier New" panose="02070309020205020404" pitchFamily="49" charset="0"/>
              </a:rPr>
              <a:t>#include &lt;</a:t>
            </a:r>
            <a:r>
              <a:rPr lang="en-US" sz="2000" dirty="0" err="1">
                <a:latin typeface="Courier New" panose="02070309020205020404" pitchFamily="49" charset="0"/>
                <a:cs typeface="Courier New" panose="02070309020205020404" pitchFamily="49" charset="0"/>
              </a:rPr>
              <a:t>stdio.h</a:t>
            </a:r>
            <a:r>
              <a:rPr lang="en-US" sz="2000" dirty="0" smtClean="0">
                <a:latin typeface="Courier New" panose="02070309020205020404" pitchFamily="49" charset="0"/>
                <a:cs typeface="Courier New" panose="02070309020205020404" pitchFamily="49" charset="0"/>
              </a:rPr>
              <a:t>&gt;</a:t>
            </a:r>
          </a:p>
          <a:p>
            <a:pPr marL="457200" lvl="1" indent="0">
              <a:buNone/>
            </a:pPr>
            <a:endParaRPr lang="en-US" sz="1000" dirty="0">
              <a:latin typeface="Courier New" panose="02070309020205020404" pitchFamily="49" charset="0"/>
              <a:cs typeface="Courier New" panose="02070309020205020404" pitchFamily="49" charset="0"/>
            </a:endParaRPr>
          </a:p>
          <a:p>
            <a:pPr marL="457200" lvl="1" indent="0">
              <a:buNone/>
            </a:pP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sum; /* this data is shared by the thread(s) */ </a:t>
            </a:r>
            <a:endParaRPr lang="en-US" sz="2000" dirty="0" smtClean="0">
              <a:latin typeface="Courier New" panose="02070309020205020404" pitchFamily="49" charset="0"/>
              <a:cs typeface="Courier New" panose="02070309020205020404" pitchFamily="49" charset="0"/>
            </a:endParaRPr>
          </a:p>
          <a:p>
            <a:pPr marL="457200" lvl="1" indent="0">
              <a:buNone/>
            </a:pPr>
            <a:r>
              <a:rPr lang="en-US" sz="2000" dirty="0" smtClean="0">
                <a:latin typeface="Courier New" panose="02070309020205020404" pitchFamily="49" charset="0"/>
                <a:cs typeface="Courier New" panose="02070309020205020404" pitchFamily="49" charset="0"/>
              </a:rPr>
              <a:t>void </a:t>
            </a:r>
            <a:r>
              <a:rPr lang="en-US" sz="2000" dirty="0">
                <a:latin typeface="Courier New" panose="02070309020205020404" pitchFamily="49" charset="0"/>
                <a:cs typeface="Courier New" panose="02070309020205020404" pitchFamily="49" charset="0"/>
              </a:rPr>
              <a:t>*runner(void *</a:t>
            </a:r>
            <a:r>
              <a:rPr lang="en-US" sz="2000" dirty="0" err="1">
                <a:latin typeface="Courier New" panose="02070309020205020404" pitchFamily="49" charset="0"/>
                <a:cs typeface="Courier New" panose="02070309020205020404" pitchFamily="49" charset="0"/>
              </a:rPr>
              <a:t>param</a:t>
            </a:r>
            <a:r>
              <a:rPr lang="en-US" sz="2000" dirty="0">
                <a:latin typeface="Courier New" panose="02070309020205020404" pitchFamily="49" charset="0"/>
                <a:cs typeface="Courier New" panose="02070309020205020404" pitchFamily="49" charset="0"/>
              </a:rPr>
              <a:t>); /* threads call this function */ </a:t>
            </a:r>
            <a:endParaRPr lang="en-US" sz="2000" dirty="0" smtClean="0">
              <a:latin typeface="Courier New" panose="02070309020205020404" pitchFamily="49" charset="0"/>
              <a:cs typeface="Courier New" panose="02070309020205020404" pitchFamily="49" charset="0"/>
            </a:endParaRPr>
          </a:p>
          <a:p>
            <a:pPr marL="457200" lvl="1" indent="0">
              <a:buNone/>
            </a:pPr>
            <a:endParaRPr lang="en-US" sz="1000" dirty="0" smtClean="0">
              <a:latin typeface="Courier New" panose="02070309020205020404" pitchFamily="49" charset="0"/>
              <a:cs typeface="Courier New" panose="02070309020205020404" pitchFamily="49" charset="0"/>
            </a:endParaRPr>
          </a:p>
          <a:p>
            <a:pPr marL="457200" lvl="1" indent="0">
              <a:buNone/>
            </a:pPr>
            <a:r>
              <a:rPr lang="en-US" sz="2000" dirty="0" err="1" smtClean="0">
                <a:latin typeface="Courier New" panose="02070309020205020404" pitchFamily="49" charset="0"/>
                <a:cs typeface="Courier New" panose="02070309020205020404" pitchFamily="49" charset="0"/>
              </a:rPr>
              <a:t>int</a:t>
            </a:r>
            <a:r>
              <a:rPr lang="en-US" sz="2000" dirty="0" smtClean="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main(</a:t>
            </a: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argc</a:t>
            </a:r>
            <a:r>
              <a:rPr lang="en-US" sz="2000" dirty="0">
                <a:latin typeface="Courier New" panose="02070309020205020404" pitchFamily="49" charset="0"/>
                <a:cs typeface="Courier New" panose="02070309020205020404" pitchFamily="49" charset="0"/>
              </a:rPr>
              <a:t>, char *</a:t>
            </a:r>
            <a:r>
              <a:rPr lang="en-US" sz="2000" dirty="0" err="1">
                <a:latin typeface="Courier New" panose="02070309020205020404" pitchFamily="49" charset="0"/>
                <a:cs typeface="Courier New" panose="02070309020205020404" pitchFamily="49" charset="0"/>
              </a:rPr>
              <a:t>argv</a:t>
            </a:r>
            <a:r>
              <a:rPr lang="en-US" sz="2000" dirty="0">
                <a:latin typeface="Courier New" panose="02070309020205020404" pitchFamily="49" charset="0"/>
                <a:cs typeface="Courier New" panose="02070309020205020404" pitchFamily="49" charset="0"/>
              </a:rPr>
              <a:t>[]) </a:t>
            </a:r>
            <a:endParaRPr lang="en-US" sz="2000" dirty="0" smtClean="0">
              <a:latin typeface="Courier New" panose="02070309020205020404" pitchFamily="49" charset="0"/>
              <a:cs typeface="Courier New" panose="02070309020205020404" pitchFamily="49" charset="0"/>
            </a:endParaRPr>
          </a:p>
          <a:p>
            <a:pPr marL="457200" lvl="1" indent="0">
              <a:buNone/>
            </a:pPr>
            <a:r>
              <a:rPr lang="en-US" sz="2000" dirty="0" smtClean="0">
                <a:latin typeface="Courier New" panose="02070309020205020404" pitchFamily="49" charset="0"/>
                <a:cs typeface="Courier New" panose="02070309020205020404" pitchFamily="49" charset="0"/>
              </a:rPr>
              <a:t>{</a:t>
            </a:r>
          </a:p>
          <a:p>
            <a:pPr marL="457200" lvl="1" indent="0">
              <a:buNone/>
            </a:pPr>
            <a:endParaRPr lang="en-US" sz="1000" dirty="0">
              <a:latin typeface="Courier New" panose="02070309020205020404" pitchFamily="49" charset="0"/>
              <a:cs typeface="Courier New" panose="02070309020205020404" pitchFamily="49" charset="0"/>
            </a:endParaRPr>
          </a:p>
          <a:p>
            <a:pPr marL="457200" lvl="1" indent="0">
              <a:buNone/>
            </a:pP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pthread_t</a:t>
            </a:r>
            <a:r>
              <a:rPr lang="en-US" sz="2000" dirty="0" smtClean="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tid</a:t>
            </a:r>
            <a:r>
              <a:rPr lang="en-US" sz="2000" dirty="0">
                <a:latin typeface="Courier New" panose="02070309020205020404" pitchFamily="49" charset="0"/>
                <a:cs typeface="Courier New" panose="02070309020205020404" pitchFamily="49" charset="0"/>
              </a:rPr>
              <a:t>; /* the thread identifier */</a:t>
            </a:r>
            <a:br>
              <a:rPr lang="en-US" sz="2000" dirty="0">
                <a:latin typeface="Courier New" panose="02070309020205020404" pitchFamily="49" charset="0"/>
                <a:cs typeface="Courier New" panose="02070309020205020404" pitchFamily="49" charset="0"/>
              </a:rPr>
            </a:b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pthread_attr_t</a:t>
            </a:r>
            <a:r>
              <a:rPr lang="en-US" sz="2000" dirty="0" smtClean="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attr</a:t>
            </a:r>
            <a:r>
              <a:rPr lang="en-US" sz="2000" dirty="0">
                <a:latin typeface="Courier New" panose="02070309020205020404" pitchFamily="49" charset="0"/>
                <a:cs typeface="Courier New" panose="02070309020205020404" pitchFamily="49" charset="0"/>
              </a:rPr>
              <a:t>; /* set of thread attributes </a:t>
            </a:r>
            <a:r>
              <a:rPr lang="en-US" sz="2000" dirty="0" smtClean="0">
                <a:latin typeface="Courier New" panose="02070309020205020404" pitchFamily="49" charset="0"/>
                <a:cs typeface="Courier New" panose="02070309020205020404" pitchFamily="49" charset="0"/>
              </a:rPr>
              <a:t>*/</a:t>
            </a:r>
          </a:p>
          <a:p>
            <a:pPr marL="457200" lvl="1" indent="0">
              <a:buNone/>
            </a:pPr>
            <a:endParaRPr lang="en-US" sz="1000" dirty="0">
              <a:latin typeface="Courier New" panose="02070309020205020404" pitchFamily="49" charset="0"/>
              <a:cs typeface="Courier New" panose="02070309020205020404" pitchFamily="49" charset="0"/>
            </a:endParaRPr>
          </a:p>
          <a:p>
            <a:pPr marL="457200" lvl="1" indent="0">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if(</a:t>
            </a:r>
            <a:r>
              <a:rPr lang="en-US" sz="2000" dirty="0" err="1" smtClean="0">
                <a:latin typeface="Courier New" panose="02070309020205020404" pitchFamily="49" charset="0"/>
                <a:cs typeface="Courier New" panose="02070309020205020404" pitchFamily="49" charset="0"/>
              </a:rPr>
              <a:t>argc</a:t>
            </a:r>
            <a:r>
              <a:rPr lang="en-US" sz="2000" dirty="0" smtClean="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 2) {</a:t>
            </a:r>
            <a:br>
              <a:rPr lang="en-US" sz="2000" dirty="0">
                <a:latin typeface="Courier New" panose="02070309020205020404" pitchFamily="49" charset="0"/>
                <a:cs typeface="Courier New" panose="02070309020205020404" pitchFamily="49" charset="0"/>
              </a:rPr>
            </a:b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fprintf</a:t>
            </a:r>
            <a:r>
              <a:rPr lang="en-US" sz="2000" dirty="0" smtClean="0">
                <a:latin typeface="Courier New" panose="02070309020205020404" pitchFamily="49" charset="0"/>
                <a:cs typeface="Courier New" panose="02070309020205020404" pitchFamily="49" charset="0"/>
              </a:rPr>
              <a:t>(</a:t>
            </a:r>
            <a:r>
              <a:rPr lang="en-US" sz="2000" dirty="0" err="1" smtClean="0">
                <a:latin typeface="Courier New" panose="02070309020205020404" pitchFamily="49" charset="0"/>
                <a:cs typeface="Courier New" panose="02070309020205020404" pitchFamily="49" charset="0"/>
              </a:rPr>
              <a:t>stderr</a:t>
            </a:r>
            <a:r>
              <a:rPr lang="en-US" sz="2000" dirty="0">
                <a:latin typeface="Courier New" panose="02070309020205020404" pitchFamily="49" charset="0"/>
                <a:cs typeface="Courier New" panose="02070309020205020404" pitchFamily="49" charset="0"/>
              </a:rPr>
              <a:t>,"usage: </a:t>
            </a:r>
            <a:r>
              <a:rPr lang="en-US" sz="2000" dirty="0" err="1">
                <a:latin typeface="Courier New" panose="02070309020205020404" pitchFamily="49" charset="0"/>
                <a:cs typeface="Courier New" panose="02070309020205020404" pitchFamily="49" charset="0"/>
              </a:rPr>
              <a:t>a.out</a:t>
            </a:r>
            <a:r>
              <a:rPr lang="en-US" sz="2000" dirty="0">
                <a:latin typeface="Courier New" panose="02070309020205020404" pitchFamily="49" charset="0"/>
                <a:cs typeface="Courier New" panose="02070309020205020404" pitchFamily="49" charset="0"/>
              </a:rPr>
              <a:t> &lt;integer value&gt;\n"); </a:t>
            </a:r>
            <a:endParaRPr lang="en-US" sz="2000" dirty="0" smtClean="0">
              <a:latin typeface="Courier New" panose="02070309020205020404" pitchFamily="49" charset="0"/>
              <a:cs typeface="Courier New" panose="02070309020205020404" pitchFamily="49" charset="0"/>
            </a:endParaRPr>
          </a:p>
          <a:p>
            <a:pPr marL="457200" lvl="1" indent="0">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return </a:t>
            </a:r>
            <a:r>
              <a:rPr lang="en-US" sz="2000" dirty="0">
                <a:latin typeface="Courier New" panose="02070309020205020404" pitchFamily="49" charset="0"/>
                <a:cs typeface="Courier New" panose="02070309020205020404" pitchFamily="49" charset="0"/>
              </a:rPr>
              <a:t>-1</a:t>
            </a:r>
            <a:r>
              <a:rPr lang="en-US" sz="2000" dirty="0" smtClean="0">
                <a:latin typeface="Courier New" panose="02070309020205020404" pitchFamily="49" charset="0"/>
                <a:cs typeface="Courier New" panose="02070309020205020404" pitchFamily="49" charset="0"/>
              </a:rPr>
              <a:t>;</a:t>
            </a:r>
          </a:p>
          <a:p>
            <a:pPr marL="457200" lvl="1" indent="0">
              <a:buNone/>
            </a:pPr>
            <a:r>
              <a:rPr lang="en-US" sz="2000" dirty="0" smtClean="0">
                <a:latin typeface="Courier New" panose="02070309020205020404" pitchFamily="49" charset="0"/>
                <a:cs typeface="Courier New" panose="02070309020205020404" pitchFamily="49" charset="0"/>
              </a:rPr>
              <a:t>	} </a:t>
            </a:r>
            <a:endParaRPr lang="en-US" sz="2000" dirty="0">
              <a:latin typeface="Courier New" panose="02070309020205020404" pitchFamily="49" charset="0"/>
              <a:cs typeface="Courier New" panose="02070309020205020404" pitchFamily="49" charset="0"/>
            </a:endParaRPr>
          </a:p>
          <a:p>
            <a:pPr marL="457200" lvl="1" indent="0">
              <a:buNone/>
            </a:pPr>
            <a:endParaRPr lang="en-US" sz="2200" dirty="0" smtClean="0">
              <a:latin typeface="Courier New" panose="02070309020205020404" pitchFamily="49" charset="0"/>
              <a:cs typeface="Courier New" panose="02070309020205020404" pitchFamily="49" charset="0"/>
            </a:endParaRPr>
          </a:p>
          <a:p>
            <a:endParaRPr lang="en-US" sz="2800" dirty="0">
              <a:latin typeface="Chalkboard" charset="0"/>
              <a:ea typeface="Chalkboard" charset="0"/>
              <a:cs typeface="Chalkboard" charset="0"/>
            </a:endParaRPr>
          </a:p>
        </p:txBody>
      </p:sp>
    </p:spTree>
    <p:extLst>
      <p:ext uri="{BB962C8B-B14F-4D97-AF65-F5344CB8AC3E}">
        <p14:creationId xmlns:p14="http://schemas.microsoft.com/office/powerpoint/2010/main" val="17106372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halkboard" charset="0"/>
                <a:ea typeface="Chalkboard" charset="0"/>
                <a:cs typeface="Chalkboard" charset="0"/>
              </a:rPr>
              <a:t>Pthreads</a:t>
            </a:r>
            <a:endParaRPr lang="en-US" dirty="0">
              <a:latin typeface="Chalkboard" charset="0"/>
              <a:ea typeface="Chalkboard" charset="0"/>
              <a:cs typeface="Chalkboard" charset="0"/>
            </a:endParaRPr>
          </a:p>
        </p:txBody>
      </p:sp>
      <p:sp>
        <p:nvSpPr>
          <p:cNvPr id="3" name="Content Placeholder 2"/>
          <p:cNvSpPr>
            <a:spLocks noGrp="1"/>
          </p:cNvSpPr>
          <p:nvPr>
            <p:ph idx="1"/>
          </p:nvPr>
        </p:nvSpPr>
        <p:spPr>
          <a:xfrm>
            <a:off x="838199" y="1263316"/>
            <a:ext cx="10614661" cy="5289884"/>
          </a:xfrm>
        </p:spPr>
        <p:txBody>
          <a:bodyPr>
            <a:normAutofit/>
          </a:bodyPr>
          <a:lstStyle/>
          <a:p>
            <a:r>
              <a:rPr lang="en-US" sz="2800" dirty="0" smtClean="0">
                <a:latin typeface="Chalkboard" charset="0"/>
                <a:ea typeface="Chalkboard" charset="0"/>
                <a:cs typeface="Chalkboard" charset="0"/>
              </a:rPr>
              <a:t>Global variables (i.e., data declared outside of any function) are shared among all threads belonging to the same process</a:t>
            </a:r>
          </a:p>
          <a:p>
            <a:r>
              <a:rPr lang="en-US" sz="2800" dirty="0" err="1" smtClean="0">
                <a:latin typeface="Chalkboard" charset="0"/>
                <a:ea typeface="Chalkboard" charset="0"/>
                <a:cs typeface="Chalkboard" charset="0"/>
              </a:rPr>
              <a:t>pthread_t</a:t>
            </a:r>
            <a:r>
              <a:rPr lang="en-US" sz="2800" dirty="0" smtClean="0">
                <a:latin typeface="Chalkboard" charset="0"/>
                <a:ea typeface="Chalkboard" charset="0"/>
                <a:cs typeface="Chalkboard" charset="0"/>
              </a:rPr>
              <a:t>: data type for thread identifier</a:t>
            </a:r>
          </a:p>
          <a:p>
            <a:r>
              <a:rPr lang="en-US" sz="2800" dirty="0" err="1">
                <a:latin typeface="Chalkboard" charset="0"/>
                <a:ea typeface="Chalkboard" charset="0"/>
                <a:cs typeface="Chalkboard" charset="0"/>
              </a:rPr>
              <a:t>p</a:t>
            </a:r>
            <a:r>
              <a:rPr lang="en-US" sz="2800" dirty="0" err="1" smtClean="0">
                <a:latin typeface="Chalkboard" charset="0"/>
                <a:ea typeface="Chalkboard" charset="0"/>
                <a:cs typeface="Chalkboard" charset="0"/>
              </a:rPr>
              <a:t>thread_attr_t</a:t>
            </a:r>
            <a:r>
              <a:rPr lang="en-US" sz="2800" dirty="0" smtClean="0">
                <a:latin typeface="Chalkboard" charset="0"/>
                <a:ea typeface="Chalkboard" charset="0"/>
                <a:cs typeface="Chalkboard" charset="0"/>
              </a:rPr>
              <a:t>: data type for thread attribute </a:t>
            </a:r>
          </a:p>
          <a:p>
            <a:endParaRPr lang="en-US" sz="2800" dirty="0" smtClean="0">
              <a:latin typeface="Chalkboard" charset="0"/>
              <a:ea typeface="Chalkboard" charset="0"/>
              <a:cs typeface="Chalkboard" charset="0"/>
            </a:endParaRPr>
          </a:p>
          <a:p>
            <a:endParaRPr lang="en-US" sz="2800" dirty="0" smtClean="0">
              <a:latin typeface="Chalkboard" charset="0"/>
              <a:ea typeface="Chalkboard" charset="0"/>
              <a:cs typeface="Chalkboard" charset="0"/>
            </a:endParaRPr>
          </a:p>
          <a:p>
            <a:endParaRPr lang="en-US" sz="2200" dirty="0">
              <a:latin typeface="Chalkboard" charset="0"/>
              <a:ea typeface="Chalkboard" charset="0"/>
              <a:cs typeface="Chalkboard" charset="0"/>
            </a:endParaRPr>
          </a:p>
        </p:txBody>
      </p:sp>
    </p:spTree>
    <p:extLst>
      <p:ext uri="{BB962C8B-B14F-4D97-AF65-F5344CB8AC3E}">
        <p14:creationId xmlns:p14="http://schemas.microsoft.com/office/powerpoint/2010/main" val="20953658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halkboard" charset="0"/>
                <a:ea typeface="Chalkboard" charset="0"/>
                <a:cs typeface="Chalkboard" charset="0"/>
              </a:rPr>
              <a:t>Pthreads</a:t>
            </a:r>
            <a:endParaRPr lang="en-US" dirty="0">
              <a:latin typeface="Chalkboard" charset="0"/>
              <a:ea typeface="Chalkboard" charset="0"/>
              <a:cs typeface="Chalkboard" charset="0"/>
            </a:endParaRPr>
          </a:p>
        </p:txBody>
      </p:sp>
      <p:sp>
        <p:nvSpPr>
          <p:cNvPr id="3" name="Content Placeholder 2"/>
          <p:cNvSpPr>
            <a:spLocks noGrp="1"/>
          </p:cNvSpPr>
          <p:nvPr>
            <p:ph idx="1"/>
          </p:nvPr>
        </p:nvSpPr>
        <p:spPr>
          <a:xfrm>
            <a:off x="838199" y="1263316"/>
            <a:ext cx="10614661" cy="5289884"/>
          </a:xfrm>
        </p:spPr>
        <p:txBody>
          <a:bodyPr>
            <a:normAutofit/>
          </a:bodyPr>
          <a:lstStyle/>
          <a:p>
            <a:pPr marL="457200" lvl="1" indent="0">
              <a:buNone/>
            </a:pPr>
            <a:r>
              <a:rPr lang="en-US" sz="2000" dirty="0" smtClean="0">
                <a:latin typeface="Courier New" panose="02070309020205020404" pitchFamily="49" charset="0"/>
                <a:cs typeface="Courier New" panose="02070309020205020404" pitchFamily="49" charset="0"/>
              </a:rPr>
              <a:t>	if(</a:t>
            </a:r>
            <a:r>
              <a:rPr lang="en-US" sz="2000" dirty="0" err="1" smtClean="0">
                <a:latin typeface="Courier New" panose="02070309020205020404" pitchFamily="49" charset="0"/>
                <a:cs typeface="Courier New" panose="02070309020205020404" pitchFamily="49" charset="0"/>
              </a:rPr>
              <a:t>atoi</a:t>
            </a:r>
            <a:r>
              <a:rPr lang="en-US" sz="2000" dirty="0" smtClean="0">
                <a:latin typeface="Courier New" panose="02070309020205020404" pitchFamily="49" charset="0"/>
                <a:cs typeface="Courier New" panose="02070309020205020404" pitchFamily="49" charset="0"/>
              </a:rPr>
              <a:t>(</a:t>
            </a:r>
            <a:r>
              <a:rPr lang="en-US" sz="2000" dirty="0" err="1" smtClean="0">
                <a:latin typeface="Courier New" panose="02070309020205020404" pitchFamily="49" charset="0"/>
                <a:cs typeface="Courier New" panose="02070309020205020404" pitchFamily="49" charset="0"/>
              </a:rPr>
              <a:t>argv</a:t>
            </a:r>
            <a:r>
              <a:rPr lang="en-US" sz="2000" dirty="0" smtClean="0">
                <a:latin typeface="Courier New" panose="02070309020205020404" pitchFamily="49" charset="0"/>
                <a:cs typeface="Courier New" panose="02070309020205020404" pitchFamily="49" charset="0"/>
              </a:rPr>
              <a:t>[1</a:t>
            </a:r>
            <a:r>
              <a:rPr lang="en-US" sz="2000" dirty="0">
                <a:latin typeface="Courier New" panose="02070309020205020404" pitchFamily="49" charset="0"/>
                <a:cs typeface="Courier New" panose="02070309020205020404" pitchFamily="49" charset="0"/>
              </a:rPr>
              <a:t>]) &lt; 0) {</a:t>
            </a:r>
            <a:br>
              <a:rPr lang="en-US" sz="2000" dirty="0">
                <a:latin typeface="Courier New" panose="02070309020205020404" pitchFamily="49" charset="0"/>
                <a:cs typeface="Courier New" panose="02070309020205020404" pitchFamily="49" charset="0"/>
              </a:rPr>
            </a:b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fprintf</a:t>
            </a:r>
            <a:r>
              <a:rPr lang="en-US" sz="2000" dirty="0" smtClean="0">
                <a:latin typeface="Courier New" panose="02070309020205020404" pitchFamily="49" charset="0"/>
                <a:cs typeface="Courier New" panose="02070309020205020404" pitchFamily="49" charset="0"/>
              </a:rPr>
              <a:t>(</a:t>
            </a:r>
            <a:r>
              <a:rPr lang="en-US" sz="2000" dirty="0" err="1" smtClean="0">
                <a:latin typeface="Courier New" panose="02070309020205020404" pitchFamily="49" charset="0"/>
                <a:cs typeface="Courier New" panose="02070309020205020404" pitchFamily="49" charset="0"/>
              </a:rPr>
              <a:t>stderr</a:t>
            </a:r>
            <a:r>
              <a:rPr lang="en-US" sz="2000" dirty="0">
                <a:latin typeface="Courier New" panose="02070309020205020404" pitchFamily="49" charset="0"/>
                <a:cs typeface="Courier New" panose="02070309020205020404" pitchFamily="49" charset="0"/>
              </a:rPr>
              <a:t>,"%d must be &gt;= 0\n",</a:t>
            </a:r>
            <a:r>
              <a:rPr lang="en-US" sz="2000" dirty="0" err="1">
                <a:latin typeface="Courier New" panose="02070309020205020404" pitchFamily="49" charset="0"/>
                <a:cs typeface="Courier New" panose="02070309020205020404" pitchFamily="49" charset="0"/>
              </a:rPr>
              <a:t>atoi</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argv</a:t>
            </a:r>
            <a:r>
              <a:rPr lang="en-US" sz="2000" dirty="0">
                <a:latin typeface="Courier New" panose="02070309020205020404" pitchFamily="49" charset="0"/>
                <a:cs typeface="Courier New" panose="02070309020205020404" pitchFamily="49" charset="0"/>
              </a:rPr>
              <a:t>[1])); </a:t>
            </a:r>
            <a:endParaRPr lang="en-US" sz="2000" dirty="0" smtClean="0">
              <a:latin typeface="Courier New" panose="02070309020205020404" pitchFamily="49" charset="0"/>
              <a:cs typeface="Courier New" panose="02070309020205020404" pitchFamily="49" charset="0"/>
            </a:endParaRPr>
          </a:p>
          <a:p>
            <a:pPr marL="457200" lvl="1" indent="0">
              <a:buNone/>
            </a:pPr>
            <a:r>
              <a:rPr lang="en-US" sz="2000" dirty="0" smtClean="0">
                <a:latin typeface="Courier New" panose="02070309020205020404" pitchFamily="49" charset="0"/>
                <a:cs typeface="Courier New" panose="02070309020205020404" pitchFamily="49" charset="0"/>
              </a:rPr>
              <a:t>		return </a:t>
            </a:r>
            <a:r>
              <a:rPr lang="en-US" sz="2000" dirty="0">
                <a:latin typeface="Courier New" panose="02070309020205020404" pitchFamily="49" charset="0"/>
                <a:cs typeface="Courier New" panose="02070309020205020404" pitchFamily="49" charset="0"/>
              </a:rPr>
              <a:t>-1</a:t>
            </a:r>
            <a:r>
              <a:rPr lang="en-US" sz="2000" dirty="0" smtClean="0">
                <a:latin typeface="Courier New" panose="02070309020205020404" pitchFamily="49" charset="0"/>
                <a:cs typeface="Courier New" panose="02070309020205020404" pitchFamily="49" charset="0"/>
              </a:rPr>
              <a:t>;</a:t>
            </a:r>
          </a:p>
          <a:p>
            <a:pPr marL="457200" lvl="1" indent="0">
              <a:buNone/>
            </a:pPr>
            <a:r>
              <a:rPr lang="en-US" sz="2000" dirty="0" smtClean="0">
                <a:latin typeface="Courier New" panose="02070309020205020404" pitchFamily="49" charset="0"/>
                <a:cs typeface="Courier New" panose="02070309020205020404" pitchFamily="49" charset="0"/>
              </a:rPr>
              <a:t>	} </a:t>
            </a:r>
            <a:endParaRPr lang="en-US" sz="2000" dirty="0">
              <a:latin typeface="Courier New" panose="02070309020205020404" pitchFamily="49" charset="0"/>
              <a:cs typeface="Courier New" panose="02070309020205020404" pitchFamily="49" charset="0"/>
            </a:endParaRPr>
          </a:p>
          <a:p>
            <a:pPr marL="457200" lvl="1" indent="0">
              <a:buNone/>
            </a:pPr>
            <a:endParaRPr lang="en-US" sz="1000" dirty="0">
              <a:latin typeface="Courier New" panose="02070309020205020404" pitchFamily="49" charset="0"/>
              <a:cs typeface="Courier New" panose="02070309020205020404" pitchFamily="49" charset="0"/>
            </a:endParaRPr>
          </a:p>
          <a:p>
            <a:pPr marL="457200" lvl="1" indent="0">
              <a:lnSpc>
                <a:spcPct val="100000"/>
              </a:lnSpc>
              <a:buNone/>
            </a:pPr>
            <a:r>
              <a:rPr lang="en-US" sz="2000" dirty="0" smtClean="0">
                <a:latin typeface="Courier New" panose="02070309020205020404" pitchFamily="49" charset="0"/>
                <a:cs typeface="Courier New" panose="02070309020205020404" pitchFamily="49" charset="0"/>
              </a:rPr>
              <a:t>	/* </a:t>
            </a:r>
            <a:r>
              <a:rPr lang="en-US" sz="2000" dirty="0">
                <a:latin typeface="Courier New" panose="02070309020205020404" pitchFamily="49" charset="0"/>
                <a:cs typeface="Courier New" panose="02070309020205020404" pitchFamily="49" charset="0"/>
              </a:rPr>
              <a:t>get the default attributes */</a:t>
            </a:r>
            <a:br>
              <a:rPr lang="en-US" sz="2000" dirty="0">
                <a:latin typeface="Courier New" panose="02070309020205020404" pitchFamily="49" charset="0"/>
                <a:cs typeface="Courier New" panose="02070309020205020404" pitchFamily="49" charset="0"/>
              </a:rPr>
            </a:b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pthread_attr_init</a:t>
            </a:r>
            <a:r>
              <a:rPr lang="en-US" sz="2000" dirty="0">
                <a:latin typeface="Courier New" panose="02070309020205020404" pitchFamily="49" charset="0"/>
                <a:cs typeface="Courier New" panose="02070309020205020404" pitchFamily="49" charset="0"/>
              </a:rPr>
              <a:t>(&amp;</a:t>
            </a:r>
            <a:r>
              <a:rPr lang="en-US" sz="2000" dirty="0" err="1">
                <a:latin typeface="Courier New" panose="02070309020205020404" pitchFamily="49" charset="0"/>
                <a:cs typeface="Courier New" panose="02070309020205020404" pitchFamily="49" charset="0"/>
              </a:rPr>
              <a:t>attr</a:t>
            </a:r>
            <a:r>
              <a:rPr lang="en-US" sz="2000" dirty="0">
                <a:latin typeface="Courier New" panose="02070309020205020404" pitchFamily="49" charset="0"/>
                <a:cs typeface="Courier New" panose="02070309020205020404" pitchFamily="49" charset="0"/>
              </a:rPr>
              <a:t>);</a:t>
            </a:r>
            <a:br>
              <a:rPr lang="en-US" sz="2000" dirty="0">
                <a:latin typeface="Courier New" panose="02070309020205020404" pitchFamily="49" charset="0"/>
                <a:cs typeface="Courier New" panose="02070309020205020404" pitchFamily="49" charset="0"/>
              </a:rPr>
            </a:br>
            <a:r>
              <a:rPr lang="en-US" sz="2000" dirty="0" smtClean="0">
                <a:latin typeface="Courier New" panose="02070309020205020404" pitchFamily="49" charset="0"/>
                <a:cs typeface="Courier New" panose="02070309020205020404" pitchFamily="49" charset="0"/>
              </a:rPr>
              <a:t>	/* </a:t>
            </a:r>
            <a:r>
              <a:rPr lang="en-US" sz="2000" dirty="0">
                <a:latin typeface="Courier New" panose="02070309020205020404" pitchFamily="49" charset="0"/>
                <a:cs typeface="Courier New" panose="02070309020205020404" pitchFamily="49" charset="0"/>
              </a:rPr>
              <a:t>create the thread */</a:t>
            </a:r>
            <a:br>
              <a:rPr lang="en-US" sz="2000" dirty="0">
                <a:latin typeface="Courier New" panose="02070309020205020404" pitchFamily="49" charset="0"/>
                <a:cs typeface="Courier New" panose="02070309020205020404" pitchFamily="49" charset="0"/>
              </a:rPr>
            </a:b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pthread_create</a:t>
            </a:r>
            <a:r>
              <a:rPr lang="en-US" sz="2000" dirty="0">
                <a:latin typeface="Courier New" panose="02070309020205020404" pitchFamily="49" charset="0"/>
                <a:cs typeface="Courier New" panose="02070309020205020404" pitchFamily="49" charset="0"/>
              </a:rPr>
              <a:t>(&amp;</a:t>
            </a:r>
            <a:r>
              <a:rPr lang="en-US" sz="2000" dirty="0" err="1">
                <a:latin typeface="Courier New" panose="02070309020205020404" pitchFamily="49" charset="0"/>
                <a:cs typeface="Courier New" panose="02070309020205020404" pitchFamily="49" charset="0"/>
              </a:rPr>
              <a:t>tid</a:t>
            </a:r>
            <a:r>
              <a:rPr lang="en-US" sz="2000" dirty="0" smtClean="0">
                <a:latin typeface="Courier New" panose="02070309020205020404" pitchFamily="49" charset="0"/>
                <a:cs typeface="Courier New" panose="02070309020205020404" pitchFamily="49" charset="0"/>
              </a:rPr>
              <a:t>, &amp;</a:t>
            </a:r>
            <a:r>
              <a:rPr lang="en-US" sz="2000" dirty="0" err="1" smtClean="0">
                <a:latin typeface="Courier New" panose="02070309020205020404" pitchFamily="49" charset="0"/>
                <a:cs typeface="Courier New" panose="02070309020205020404" pitchFamily="49" charset="0"/>
              </a:rPr>
              <a:t>attr</a:t>
            </a:r>
            <a:r>
              <a:rPr lang="en-US" sz="2000" dirty="0" smtClean="0">
                <a:latin typeface="Courier New" panose="02070309020205020404" pitchFamily="49" charset="0"/>
                <a:cs typeface="Courier New" panose="02070309020205020404" pitchFamily="49" charset="0"/>
              </a:rPr>
              <a:t>, runner, </a:t>
            </a:r>
            <a:r>
              <a:rPr lang="en-US" sz="2000" dirty="0" err="1" smtClean="0">
                <a:latin typeface="Courier New" panose="02070309020205020404" pitchFamily="49" charset="0"/>
                <a:cs typeface="Courier New" panose="02070309020205020404" pitchFamily="49" charset="0"/>
              </a:rPr>
              <a:t>argv</a:t>
            </a:r>
            <a:r>
              <a:rPr lang="en-US" sz="2000" dirty="0" smtClean="0">
                <a:latin typeface="Courier New" panose="02070309020205020404" pitchFamily="49" charset="0"/>
                <a:cs typeface="Courier New" panose="02070309020205020404" pitchFamily="49" charset="0"/>
              </a:rPr>
              <a:t>[1</a:t>
            </a:r>
            <a:r>
              <a:rPr lang="en-US" sz="2000" dirty="0">
                <a:latin typeface="Courier New" panose="02070309020205020404" pitchFamily="49" charset="0"/>
                <a:cs typeface="Courier New" panose="02070309020205020404" pitchFamily="49" charset="0"/>
              </a:rPr>
              <a:t>]); </a:t>
            </a:r>
            <a:endParaRPr lang="en-US" sz="2000" dirty="0" smtClean="0">
              <a:latin typeface="Courier New" panose="02070309020205020404" pitchFamily="49" charset="0"/>
              <a:cs typeface="Courier New" panose="02070309020205020404" pitchFamily="49" charset="0"/>
            </a:endParaRPr>
          </a:p>
          <a:p>
            <a:pPr marL="457200" lvl="1" indent="0">
              <a:lnSpc>
                <a:spcPct val="100000"/>
              </a:lnSpc>
              <a:buNone/>
            </a:pPr>
            <a:r>
              <a:rPr lang="en-US" sz="2000" dirty="0">
                <a:latin typeface="Courier New" panose="02070309020205020404" pitchFamily="49" charset="0"/>
                <a:cs typeface="Courier New" panose="02070309020205020404" pitchFamily="49" charset="0"/>
              </a:rPr>
              <a:t>	</a:t>
            </a:r>
            <a:endParaRPr lang="en-US" sz="2000" dirty="0" smtClean="0">
              <a:latin typeface="Courier New" panose="02070309020205020404" pitchFamily="49" charset="0"/>
              <a:cs typeface="Courier New" panose="02070309020205020404" pitchFamily="49" charset="0"/>
            </a:endParaRPr>
          </a:p>
          <a:p>
            <a:pPr marL="457200" lvl="1" indent="0">
              <a:lnSpc>
                <a:spcPct val="100000"/>
              </a:lnSpc>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wait for the </a:t>
            </a:r>
            <a:r>
              <a:rPr lang="en-US" sz="2000" dirty="0" smtClean="0">
                <a:latin typeface="Courier New" panose="02070309020205020404" pitchFamily="49" charset="0"/>
                <a:cs typeface="Courier New" panose="02070309020205020404" pitchFamily="49" charset="0"/>
              </a:rPr>
              <a:t>	thread </a:t>
            </a:r>
            <a:r>
              <a:rPr lang="en-US" sz="2000" dirty="0">
                <a:latin typeface="Courier New" panose="02070309020205020404" pitchFamily="49" charset="0"/>
                <a:cs typeface="Courier New" panose="02070309020205020404" pitchFamily="49" charset="0"/>
              </a:rPr>
              <a:t>to exit */ </a:t>
            </a:r>
          </a:p>
          <a:p>
            <a:pPr marL="457200" lvl="1" indent="0">
              <a:lnSpc>
                <a:spcPct val="100000"/>
              </a:lnSpc>
              <a:buNone/>
            </a:pP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pthread_join</a:t>
            </a:r>
            <a:r>
              <a:rPr lang="en-US" sz="2000" dirty="0" smtClean="0">
                <a:latin typeface="Courier New" panose="02070309020205020404" pitchFamily="49" charset="0"/>
                <a:cs typeface="Courier New" panose="02070309020205020404" pitchFamily="49" charset="0"/>
              </a:rPr>
              <a:t>(</a:t>
            </a:r>
            <a:r>
              <a:rPr lang="en-US" sz="2000" dirty="0" err="1" smtClean="0">
                <a:latin typeface="Courier New" panose="02070309020205020404" pitchFamily="49" charset="0"/>
                <a:cs typeface="Courier New" panose="02070309020205020404" pitchFamily="49" charset="0"/>
              </a:rPr>
              <a:t>tid</a:t>
            </a:r>
            <a:r>
              <a:rPr lang="en-US" sz="2000" dirty="0" smtClean="0">
                <a:latin typeface="Courier New" panose="02070309020205020404" pitchFamily="49" charset="0"/>
                <a:cs typeface="Courier New" panose="02070309020205020404" pitchFamily="49" charset="0"/>
              </a:rPr>
              <a:t>, NULL</a:t>
            </a:r>
            <a:r>
              <a:rPr lang="en-US" sz="2000" dirty="0">
                <a:latin typeface="Courier New" panose="02070309020205020404" pitchFamily="49" charset="0"/>
                <a:cs typeface="Courier New" panose="02070309020205020404" pitchFamily="49" charset="0"/>
              </a:rPr>
              <a:t>); </a:t>
            </a:r>
            <a:endParaRPr lang="en-US" sz="2000" dirty="0" smtClean="0">
              <a:latin typeface="Courier New" panose="02070309020205020404" pitchFamily="49" charset="0"/>
              <a:cs typeface="Courier New" panose="02070309020205020404" pitchFamily="49" charset="0"/>
            </a:endParaRPr>
          </a:p>
          <a:p>
            <a:pPr marL="457200" lvl="1" indent="0">
              <a:lnSpc>
                <a:spcPct val="100000"/>
              </a:lnSpc>
              <a:buNone/>
            </a:pPr>
            <a:endParaRPr lang="en-US" sz="1000" dirty="0">
              <a:latin typeface="Courier New" panose="02070309020205020404" pitchFamily="49" charset="0"/>
              <a:cs typeface="Courier New" panose="02070309020205020404" pitchFamily="49" charset="0"/>
            </a:endParaRPr>
          </a:p>
          <a:p>
            <a:pPr marL="457200" lvl="1" indent="0">
              <a:lnSpc>
                <a:spcPct val="100000"/>
              </a:lnSpc>
              <a:buNone/>
            </a:pP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printf</a:t>
            </a:r>
            <a:r>
              <a:rPr lang="en-US" sz="2000" dirty="0">
                <a:latin typeface="Courier New" panose="02070309020205020404" pitchFamily="49" charset="0"/>
                <a:cs typeface="Courier New" panose="02070309020205020404" pitchFamily="49" charset="0"/>
              </a:rPr>
              <a:t>("sum = %d\</a:t>
            </a:r>
            <a:r>
              <a:rPr lang="en-US" sz="2000" dirty="0" err="1">
                <a:latin typeface="Courier New" panose="02070309020205020404" pitchFamily="49" charset="0"/>
                <a:cs typeface="Courier New" panose="02070309020205020404" pitchFamily="49" charset="0"/>
              </a:rPr>
              <a:t>n",sum</a:t>
            </a:r>
            <a:r>
              <a:rPr lang="en-US" sz="2000" dirty="0">
                <a:latin typeface="Courier New" panose="02070309020205020404" pitchFamily="49" charset="0"/>
                <a:cs typeface="Courier New" panose="02070309020205020404" pitchFamily="49" charset="0"/>
              </a:rPr>
              <a:t>); </a:t>
            </a:r>
          </a:p>
          <a:p>
            <a:pPr marL="457200" lvl="1" indent="0">
              <a:buNone/>
            </a:pPr>
            <a:r>
              <a:rPr lang="en-US" sz="2000" dirty="0" smtClean="0">
                <a:latin typeface="Courier New" panose="02070309020205020404" pitchFamily="49" charset="0"/>
                <a:cs typeface="Courier New" panose="02070309020205020404" pitchFamily="49" charset="0"/>
              </a:rPr>
              <a:t>} </a:t>
            </a:r>
            <a:endParaRPr lang="en-US" sz="2000" dirty="0">
              <a:latin typeface="Courier New" panose="02070309020205020404" pitchFamily="49" charset="0"/>
              <a:cs typeface="Courier New" panose="02070309020205020404" pitchFamily="49" charset="0"/>
            </a:endParaRPr>
          </a:p>
          <a:p>
            <a:pPr marL="457200" lvl="1" indent="0">
              <a:buNone/>
            </a:pPr>
            <a:endParaRPr lang="en-US" sz="1000" dirty="0">
              <a:latin typeface="Courier New" panose="02070309020205020404" pitchFamily="49" charset="0"/>
              <a:cs typeface="Courier New" panose="02070309020205020404" pitchFamily="49" charset="0"/>
            </a:endParaRPr>
          </a:p>
          <a:p>
            <a:pPr marL="457200" lvl="1" indent="0">
              <a:buNone/>
            </a:pPr>
            <a:endParaRPr lang="en-US" sz="2200" dirty="0" smtClean="0">
              <a:latin typeface="Courier New" panose="02070309020205020404" pitchFamily="49" charset="0"/>
              <a:cs typeface="Courier New" panose="02070309020205020404" pitchFamily="49" charset="0"/>
            </a:endParaRPr>
          </a:p>
          <a:p>
            <a:endParaRPr lang="en-US" sz="2800" dirty="0">
              <a:latin typeface="Chalkboard" charset="0"/>
              <a:ea typeface="Chalkboard" charset="0"/>
              <a:cs typeface="Chalkboard" charset="0"/>
            </a:endParaRPr>
          </a:p>
        </p:txBody>
      </p:sp>
    </p:spTree>
    <p:extLst>
      <p:ext uri="{BB962C8B-B14F-4D97-AF65-F5344CB8AC3E}">
        <p14:creationId xmlns:p14="http://schemas.microsoft.com/office/powerpoint/2010/main" val="15343989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halkboard" charset="0"/>
                <a:ea typeface="Chalkboard" charset="0"/>
                <a:cs typeface="Chalkboard" charset="0"/>
              </a:rPr>
              <a:t>Pthreads</a:t>
            </a:r>
            <a:endParaRPr lang="en-US" dirty="0">
              <a:latin typeface="Chalkboard" charset="0"/>
              <a:ea typeface="Chalkboard" charset="0"/>
              <a:cs typeface="Chalkboard" charset="0"/>
            </a:endParaRPr>
          </a:p>
        </p:txBody>
      </p:sp>
      <p:sp>
        <p:nvSpPr>
          <p:cNvPr id="3" name="Content Placeholder 2"/>
          <p:cNvSpPr>
            <a:spLocks noGrp="1"/>
          </p:cNvSpPr>
          <p:nvPr>
            <p:ph idx="1"/>
          </p:nvPr>
        </p:nvSpPr>
        <p:spPr>
          <a:xfrm>
            <a:off x="838199" y="1263316"/>
            <a:ext cx="10614661" cy="5289884"/>
          </a:xfrm>
        </p:spPr>
        <p:txBody>
          <a:bodyPr>
            <a:normAutofit/>
          </a:bodyPr>
          <a:lstStyle/>
          <a:p>
            <a:pPr lvl="1"/>
            <a:r>
              <a:rPr lang="en-US" sz="2600" dirty="0" err="1" smtClean="0">
                <a:latin typeface="Chalkboard" charset="0"/>
                <a:ea typeface="Chalkboard" charset="0"/>
                <a:cs typeface="Chalkboard" charset="0"/>
              </a:rPr>
              <a:t>pthread_attr_init</a:t>
            </a:r>
            <a:r>
              <a:rPr lang="en-US" sz="2600" dirty="0">
                <a:latin typeface="Chalkboard" charset="0"/>
                <a:ea typeface="Chalkboard" charset="0"/>
                <a:cs typeface="Chalkboard" charset="0"/>
              </a:rPr>
              <a:t>(): </a:t>
            </a:r>
            <a:r>
              <a:rPr lang="en-US" sz="2600" dirty="0" smtClean="0">
                <a:latin typeface="Chalkboard" charset="0"/>
                <a:ea typeface="Chalkboard" charset="0"/>
                <a:cs typeface="Chalkboard" charset="0"/>
              </a:rPr>
              <a:t>initialize </a:t>
            </a:r>
            <a:r>
              <a:rPr lang="en-US" sz="2600" dirty="0">
                <a:latin typeface="Chalkboard" charset="0"/>
                <a:ea typeface="Chalkboard" charset="0"/>
                <a:cs typeface="Chalkboard" charset="0"/>
              </a:rPr>
              <a:t>an thread </a:t>
            </a:r>
            <a:r>
              <a:rPr lang="en-US" sz="2600" dirty="0" smtClean="0">
                <a:latin typeface="Chalkboard" charset="0"/>
                <a:ea typeface="Chalkboard" charset="0"/>
                <a:cs typeface="Chalkboard" charset="0"/>
              </a:rPr>
              <a:t>attribute </a:t>
            </a:r>
            <a:r>
              <a:rPr lang="en-US" sz="2600" dirty="0">
                <a:latin typeface="Chalkboard" charset="0"/>
                <a:ea typeface="Chalkboard" charset="0"/>
                <a:cs typeface="Chalkboard" charset="0"/>
              </a:rPr>
              <a:t>object with default attribute values </a:t>
            </a:r>
          </a:p>
          <a:p>
            <a:pPr marL="457200" lvl="1" indent="0">
              <a:buNone/>
            </a:pPr>
            <a:r>
              <a:rPr lang="en-US" sz="2400" dirty="0">
                <a:latin typeface="Courier New" panose="02070309020205020404" pitchFamily="49" charset="0"/>
                <a:cs typeface="Courier New" panose="02070309020205020404" pitchFamily="49" charset="0"/>
              </a:rPr>
              <a:t>	</a:t>
            </a:r>
            <a:r>
              <a:rPr lang="en-US" sz="2200" dirty="0" err="1" smtClean="0">
                <a:latin typeface="Courier New" panose="02070309020205020404" pitchFamily="49" charset="0"/>
                <a:cs typeface="Courier New" panose="02070309020205020404" pitchFamily="49" charset="0"/>
              </a:rPr>
              <a:t>pthread_attr_init</a:t>
            </a:r>
            <a:r>
              <a:rPr lang="en-US" sz="2200" dirty="0" smtClean="0">
                <a:latin typeface="Courier New" panose="02070309020205020404" pitchFamily="49" charset="0"/>
                <a:cs typeface="Courier New" panose="02070309020205020404" pitchFamily="49" charset="0"/>
              </a:rPr>
              <a:t>(</a:t>
            </a:r>
            <a:r>
              <a:rPr lang="en-US" sz="2200" dirty="0" err="1" smtClean="0">
                <a:latin typeface="Courier New" panose="02070309020205020404" pitchFamily="49" charset="0"/>
                <a:cs typeface="Courier New" panose="02070309020205020404" pitchFamily="49" charset="0"/>
              </a:rPr>
              <a:t>pthread_attr_t</a:t>
            </a:r>
            <a:r>
              <a:rPr lang="en-US" sz="2200" dirty="0" smtClean="0">
                <a:latin typeface="Courier New" panose="02070309020205020404" pitchFamily="49" charset="0"/>
                <a:cs typeface="Courier New" panose="02070309020205020404" pitchFamily="49" charset="0"/>
              </a:rPr>
              <a:t> *attribute)</a:t>
            </a:r>
            <a:endParaRPr lang="en-US" sz="2200" dirty="0">
              <a:latin typeface="Courier New" panose="02070309020205020404" pitchFamily="49" charset="0"/>
              <a:cs typeface="Courier New" panose="02070309020205020404" pitchFamily="49" charset="0"/>
            </a:endParaRPr>
          </a:p>
          <a:p>
            <a:pPr marL="457200" lvl="1" indent="0">
              <a:buNone/>
            </a:pPr>
            <a:r>
              <a:rPr lang="en-US" sz="800" dirty="0">
                <a:latin typeface="Courier New" panose="02070309020205020404" pitchFamily="49" charset="0"/>
                <a:cs typeface="Courier New" panose="02070309020205020404" pitchFamily="49" charset="0"/>
              </a:rPr>
              <a:t> </a:t>
            </a:r>
          </a:p>
          <a:p>
            <a:pPr lvl="1"/>
            <a:endParaRPr lang="en-US" sz="2400" dirty="0"/>
          </a:p>
        </p:txBody>
      </p:sp>
    </p:spTree>
    <p:extLst>
      <p:ext uri="{BB962C8B-B14F-4D97-AF65-F5344CB8AC3E}">
        <p14:creationId xmlns:p14="http://schemas.microsoft.com/office/powerpoint/2010/main" val="10937558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halkboard" charset="0"/>
                <a:ea typeface="Chalkboard" charset="0"/>
                <a:cs typeface="Chalkboard" charset="0"/>
              </a:rPr>
              <a:t>Pthreads</a:t>
            </a:r>
            <a:endParaRPr lang="en-US" dirty="0">
              <a:latin typeface="Chalkboard" charset="0"/>
              <a:ea typeface="Chalkboard" charset="0"/>
              <a:cs typeface="Chalkboard" charset="0"/>
            </a:endParaRPr>
          </a:p>
        </p:txBody>
      </p:sp>
      <p:sp>
        <p:nvSpPr>
          <p:cNvPr id="3" name="Content Placeholder 2"/>
          <p:cNvSpPr>
            <a:spLocks noGrp="1"/>
          </p:cNvSpPr>
          <p:nvPr>
            <p:ph idx="1"/>
          </p:nvPr>
        </p:nvSpPr>
        <p:spPr>
          <a:xfrm>
            <a:off x="838199" y="1263316"/>
            <a:ext cx="10614661" cy="5289884"/>
          </a:xfrm>
        </p:spPr>
        <p:txBody>
          <a:bodyPr>
            <a:normAutofit/>
          </a:bodyPr>
          <a:lstStyle/>
          <a:p>
            <a:pPr marL="457200" lvl="1" indent="0">
              <a:buNone/>
            </a:pPr>
            <a:r>
              <a:rPr lang="en-US" sz="2000" dirty="0" smtClean="0">
                <a:latin typeface="Courier New" panose="02070309020205020404" pitchFamily="49" charset="0"/>
                <a:cs typeface="Courier New" panose="02070309020205020404" pitchFamily="49" charset="0"/>
              </a:rPr>
              <a:t>	if(</a:t>
            </a:r>
            <a:r>
              <a:rPr lang="en-US" sz="2000" dirty="0" err="1" smtClean="0">
                <a:latin typeface="Courier New" panose="02070309020205020404" pitchFamily="49" charset="0"/>
                <a:cs typeface="Courier New" panose="02070309020205020404" pitchFamily="49" charset="0"/>
              </a:rPr>
              <a:t>atoi</a:t>
            </a:r>
            <a:r>
              <a:rPr lang="en-US" sz="2000" dirty="0" smtClean="0">
                <a:latin typeface="Courier New" panose="02070309020205020404" pitchFamily="49" charset="0"/>
                <a:cs typeface="Courier New" panose="02070309020205020404" pitchFamily="49" charset="0"/>
              </a:rPr>
              <a:t>(</a:t>
            </a:r>
            <a:r>
              <a:rPr lang="en-US" sz="2000" dirty="0" err="1" smtClean="0">
                <a:latin typeface="Courier New" panose="02070309020205020404" pitchFamily="49" charset="0"/>
                <a:cs typeface="Courier New" panose="02070309020205020404" pitchFamily="49" charset="0"/>
              </a:rPr>
              <a:t>argv</a:t>
            </a:r>
            <a:r>
              <a:rPr lang="en-US" sz="2000" dirty="0" smtClean="0">
                <a:latin typeface="Courier New" panose="02070309020205020404" pitchFamily="49" charset="0"/>
                <a:cs typeface="Courier New" panose="02070309020205020404" pitchFamily="49" charset="0"/>
              </a:rPr>
              <a:t>[1</a:t>
            </a:r>
            <a:r>
              <a:rPr lang="en-US" sz="2000" dirty="0">
                <a:latin typeface="Courier New" panose="02070309020205020404" pitchFamily="49" charset="0"/>
                <a:cs typeface="Courier New" panose="02070309020205020404" pitchFamily="49" charset="0"/>
              </a:rPr>
              <a:t>]) &lt; 0) {</a:t>
            </a:r>
            <a:br>
              <a:rPr lang="en-US" sz="2000" dirty="0">
                <a:latin typeface="Courier New" panose="02070309020205020404" pitchFamily="49" charset="0"/>
                <a:cs typeface="Courier New" panose="02070309020205020404" pitchFamily="49" charset="0"/>
              </a:rPr>
            </a:b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fprintf</a:t>
            </a:r>
            <a:r>
              <a:rPr lang="en-US" sz="2000" dirty="0" smtClean="0">
                <a:latin typeface="Courier New" panose="02070309020205020404" pitchFamily="49" charset="0"/>
                <a:cs typeface="Courier New" panose="02070309020205020404" pitchFamily="49" charset="0"/>
              </a:rPr>
              <a:t>(</a:t>
            </a:r>
            <a:r>
              <a:rPr lang="en-US" sz="2000" dirty="0" err="1" smtClean="0">
                <a:latin typeface="Courier New" panose="02070309020205020404" pitchFamily="49" charset="0"/>
                <a:cs typeface="Courier New" panose="02070309020205020404" pitchFamily="49" charset="0"/>
              </a:rPr>
              <a:t>stderr</a:t>
            </a:r>
            <a:r>
              <a:rPr lang="en-US" sz="2000" dirty="0">
                <a:latin typeface="Courier New" panose="02070309020205020404" pitchFamily="49" charset="0"/>
                <a:cs typeface="Courier New" panose="02070309020205020404" pitchFamily="49" charset="0"/>
              </a:rPr>
              <a:t>,"%d must be &gt;= 0\n",</a:t>
            </a:r>
            <a:r>
              <a:rPr lang="en-US" sz="2000" dirty="0" err="1">
                <a:latin typeface="Courier New" panose="02070309020205020404" pitchFamily="49" charset="0"/>
                <a:cs typeface="Courier New" panose="02070309020205020404" pitchFamily="49" charset="0"/>
              </a:rPr>
              <a:t>atoi</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argv</a:t>
            </a:r>
            <a:r>
              <a:rPr lang="en-US" sz="2000" dirty="0">
                <a:latin typeface="Courier New" panose="02070309020205020404" pitchFamily="49" charset="0"/>
                <a:cs typeface="Courier New" panose="02070309020205020404" pitchFamily="49" charset="0"/>
              </a:rPr>
              <a:t>[1])); </a:t>
            </a:r>
            <a:endParaRPr lang="en-US" sz="2000" dirty="0" smtClean="0">
              <a:latin typeface="Courier New" panose="02070309020205020404" pitchFamily="49" charset="0"/>
              <a:cs typeface="Courier New" panose="02070309020205020404" pitchFamily="49" charset="0"/>
            </a:endParaRPr>
          </a:p>
          <a:p>
            <a:pPr marL="457200" lvl="1" indent="0">
              <a:buNone/>
            </a:pPr>
            <a:r>
              <a:rPr lang="en-US" sz="2000" dirty="0" smtClean="0">
                <a:latin typeface="Courier New" panose="02070309020205020404" pitchFamily="49" charset="0"/>
                <a:cs typeface="Courier New" panose="02070309020205020404" pitchFamily="49" charset="0"/>
              </a:rPr>
              <a:t>		return </a:t>
            </a:r>
            <a:r>
              <a:rPr lang="en-US" sz="2000" dirty="0">
                <a:latin typeface="Courier New" panose="02070309020205020404" pitchFamily="49" charset="0"/>
                <a:cs typeface="Courier New" panose="02070309020205020404" pitchFamily="49" charset="0"/>
              </a:rPr>
              <a:t>-1</a:t>
            </a:r>
            <a:r>
              <a:rPr lang="en-US" sz="2000" dirty="0" smtClean="0">
                <a:latin typeface="Courier New" panose="02070309020205020404" pitchFamily="49" charset="0"/>
                <a:cs typeface="Courier New" panose="02070309020205020404" pitchFamily="49" charset="0"/>
              </a:rPr>
              <a:t>;</a:t>
            </a:r>
          </a:p>
          <a:p>
            <a:pPr marL="457200" lvl="1" indent="0">
              <a:buNone/>
            </a:pPr>
            <a:r>
              <a:rPr lang="en-US" sz="2000" dirty="0" smtClean="0">
                <a:latin typeface="Courier New" panose="02070309020205020404" pitchFamily="49" charset="0"/>
                <a:cs typeface="Courier New" panose="02070309020205020404" pitchFamily="49" charset="0"/>
              </a:rPr>
              <a:t>	} </a:t>
            </a:r>
            <a:endParaRPr lang="en-US" sz="2000" dirty="0">
              <a:latin typeface="Courier New" panose="02070309020205020404" pitchFamily="49" charset="0"/>
              <a:cs typeface="Courier New" panose="02070309020205020404" pitchFamily="49" charset="0"/>
            </a:endParaRPr>
          </a:p>
          <a:p>
            <a:pPr marL="457200" lvl="1" indent="0">
              <a:buNone/>
            </a:pPr>
            <a:endParaRPr lang="en-US" sz="1000" dirty="0">
              <a:latin typeface="Courier New" panose="02070309020205020404" pitchFamily="49" charset="0"/>
              <a:cs typeface="Courier New" panose="02070309020205020404" pitchFamily="49" charset="0"/>
            </a:endParaRPr>
          </a:p>
          <a:p>
            <a:pPr marL="457200" lvl="1" indent="0">
              <a:lnSpc>
                <a:spcPct val="100000"/>
              </a:lnSpc>
              <a:buNone/>
            </a:pPr>
            <a:r>
              <a:rPr lang="en-US" sz="2000" dirty="0" smtClean="0">
                <a:latin typeface="Courier New" panose="02070309020205020404" pitchFamily="49" charset="0"/>
                <a:cs typeface="Courier New" panose="02070309020205020404" pitchFamily="49" charset="0"/>
              </a:rPr>
              <a:t>	/* </a:t>
            </a:r>
            <a:r>
              <a:rPr lang="en-US" sz="2000" dirty="0">
                <a:latin typeface="Courier New" panose="02070309020205020404" pitchFamily="49" charset="0"/>
                <a:cs typeface="Courier New" panose="02070309020205020404" pitchFamily="49" charset="0"/>
              </a:rPr>
              <a:t>get the default attributes */</a:t>
            </a:r>
            <a:br>
              <a:rPr lang="en-US" sz="2000" dirty="0">
                <a:latin typeface="Courier New" panose="02070309020205020404" pitchFamily="49" charset="0"/>
                <a:cs typeface="Courier New" panose="02070309020205020404" pitchFamily="49" charset="0"/>
              </a:rPr>
            </a:b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pthread_attr_init</a:t>
            </a:r>
            <a:r>
              <a:rPr lang="en-US" sz="2000" dirty="0">
                <a:latin typeface="Courier New" panose="02070309020205020404" pitchFamily="49" charset="0"/>
                <a:cs typeface="Courier New" panose="02070309020205020404" pitchFamily="49" charset="0"/>
              </a:rPr>
              <a:t>(&amp;</a:t>
            </a:r>
            <a:r>
              <a:rPr lang="en-US" sz="2000" dirty="0" err="1">
                <a:latin typeface="Courier New" panose="02070309020205020404" pitchFamily="49" charset="0"/>
                <a:cs typeface="Courier New" panose="02070309020205020404" pitchFamily="49" charset="0"/>
              </a:rPr>
              <a:t>attr</a:t>
            </a:r>
            <a:r>
              <a:rPr lang="en-US" sz="2000" dirty="0">
                <a:latin typeface="Courier New" panose="02070309020205020404" pitchFamily="49" charset="0"/>
                <a:cs typeface="Courier New" panose="02070309020205020404" pitchFamily="49" charset="0"/>
              </a:rPr>
              <a:t>);</a:t>
            </a:r>
            <a:br>
              <a:rPr lang="en-US" sz="2000" dirty="0">
                <a:latin typeface="Courier New" panose="02070309020205020404" pitchFamily="49" charset="0"/>
                <a:cs typeface="Courier New" panose="02070309020205020404" pitchFamily="49" charset="0"/>
              </a:rPr>
            </a:br>
            <a:r>
              <a:rPr lang="en-US" sz="2000" dirty="0" smtClean="0">
                <a:latin typeface="Courier New" panose="02070309020205020404" pitchFamily="49" charset="0"/>
                <a:cs typeface="Courier New" panose="02070309020205020404" pitchFamily="49" charset="0"/>
              </a:rPr>
              <a:t>	/* </a:t>
            </a:r>
            <a:r>
              <a:rPr lang="en-US" sz="2000" dirty="0">
                <a:latin typeface="Courier New" panose="02070309020205020404" pitchFamily="49" charset="0"/>
                <a:cs typeface="Courier New" panose="02070309020205020404" pitchFamily="49" charset="0"/>
              </a:rPr>
              <a:t>create the thread */</a:t>
            </a:r>
            <a:br>
              <a:rPr lang="en-US" sz="2000" dirty="0">
                <a:latin typeface="Courier New" panose="02070309020205020404" pitchFamily="49" charset="0"/>
                <a:cs typeface="Courier New" panose="02070309020205020404" pitchFamily="49" charset="0"/>
              </a:rPr>
            </a:b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pthread_create</a:t>
            </a:r>
            <a:r>
              <a:rPr lang="en-US" sz="2000" dirty="0">
                <a:latin typeface="Courier New" panose="02070309020205020404" pitchFamily="49" charset="0"/>
                <a:cs typeface="Courier New" panose="02070309020205020404" pitchFamily="49" charset="0"/>
              </a:rPr>
              <a:t>(&amp;</a:t>
            </a:r>
            <a:r>
              <a:rPr lang="en-US" sz="2000" dirty="0" err="1">
                <a:latin typeface="Courier New" panose="02070309020205020404" pitchFamily="49" charset="0"/>
                <a:cs typeface="Courier New" panose="02070309020205020404" pitchFamily="49" charset="0"/>
              </a:rPr>
              <a:t>tid</a:t>
            </a:r>
            <a:r>
              <a:rPr lang="en-US" sz="2000" dirty="0" smtClean="0">
                <a:latin typeface="Courier New" panose="02070309020205020404" pitchFamily="49" charset="0"/>
                <a:cs typeface="Courier New" panose="02070309020205020404" pitchFamily="49" charset="0"/>
              </a:rPr>
              <a:t>, &amp;</a:t>
            </a:r>
            <a:r>
              <a:rPr lang="en-US" sz="2000" dirty="0" err="1" smtClean="0">
                <a:latin typeface="Courier New" panose="02070309020205020404" pitchFamily="49" charset="0"/>
                <a:cs typeface="Courier New" panose="02070309020205020404" pitchFamily="49" charset="0"/>
              </a:rPr>
              <a:t>attr</a:t>
            </a:r>
            <a:r>
              <a:rPr lang="en-US" sz="2000" dirty="0" smtClean="0">
                <a:latin typeface="Courier New" panose="02070309020205020404" pitchFamily="49" charset="0"/>
                <a:cs typeface="Courier New" panose="02070309020205020404" pitchFamily="49" charset="0"/>
              </a:rPr>
              <a:t>, runner, </a:t>
            </a:r>
            <a:r>
              <a:rPr lang="en-US" sz="2000" dirty="0" err="1" smtClean="0">
                <a:latin typeface="Courier New" panose="02070309020205020404" pitchFamily="49" charset="0"/>
                <a:cs typeface="Courier New" panose="02070309020205020404" pitchFamily="49" charset="0"/>
              </a:rPr>
              <a:t>argv</a:t>
            </a:r>
            <a:r>
              <a:rPr lang="en-US" sz="2000" dirty="0" smtClean="0">
                <a:latin typeface="Courier New" panose="02070309020205020404" pitchFamily="49" charset="0"/>
                <a:cs typeface="Courier New" panose="02070309020205020404" pitchFamily="49" charset="0"/>
              </a:rPr>
              <a:t>[1</a:t>
            </a:r>
            <a:r>
              <a:rPr lang="en-US" sz="2000" dirty="0">
                <a:latin typeface="Courier New" panose="02070309020205020404" pitchFamily="49" charset="0"/>
                <a:cs typeface="Courier New" panose="02070309020205020404" pitchFamily="49" charset="0"/>
              </a:rPr>
              <a:t>]); </a:t>
            </a:r>
            <a:endParaRPr lang="en-US" sz="2000" dirty="0" smtClean="0">
              <a:latin typeface="Courier New" panose="02070309020205020404" pitchFamily="49" charset="0"/>
              <a:cs typeface="Courier New" panose="02070309020205020404" pitchFamily="49" charset="0"/>
            </a:endParaRPr>
          </a:p>
          <a:p>
            <a:pPr marL="457200" lvl="1" indent="0">
              <a:lnSpc>
                <a:spcPct val="100000"/>
              </a:lnSpc>
              <a:buNone/>
            </a:pPr>
            <a:r>
              <a:rPr lang="en-US" sz="2000" dirty="0">
                <a:latin typeface="Courier New" panose="02070309020205020404" pitchFamily="49" charset="0"/>
                <a:cs typeface="Courier New" panose="02070309020205020404" pitchFamily="49" charset="0"/>
              </a:rPr>
              <a:t>	</a:t>
            </a:r>
            <a:endParaRPr lang="en-US" sz="2000" dirty="0" smtClean="0">
              <a:latin typeface="Courier New" panose="02070309020205020404" pitchFamily="49" charset="0"/>
              <a:cs typeface="Courier New" panose="02070309020205020404" pitchFamily="49" charset="0"/>
            </a:endParaRPr>
          </a:p>
          <a:p>
            <a:pPr marL="457200" lvl="1" indent="0">
              <a:lnSpc>
                <a:spcPct val="100000"/>
              </a:lnSpc>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wait for the </a:t>
            </a:r>
            <a:r>
              <a:rPr lang="en-US" sz="2000" dirty="0" smtClean="0">
                <a:latin typeface="Courier New" panose="02070309020205020404" pitchFamily="49" charset="0"/>
                <a:cs typeface="Courier New" panose="02070309020205020404" pitchFamily="49" charset="0"/>
              </a:rPr>
              <a:t>	thread </a:t>
            </a:r>
            <a:r>
              <a:rPr lang="en-US" sz="2000" dirty="0">
                <a:latin typeface="Courier New" panose="02070309020205020404" pitchFamily="49" charset="0"/>
                <a:cs typeface="Courier New" panose="02070309020205020404" pitchFamily="49" charset="0"/>
              </a:rPr>
              <a:t>to exit */ </a:t>
            </a:r>
          </a:p>
          <a:p>
            <a:pPr marL="457200" lvl="1" indent="0">
              <a:lnSpc>
                <a:spcPct val="100000"/>
              </a:lnSpc>
              <a:buNone/>
            </a:pP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pthread_join</a:t>
            </a:r>
            <a:r>
              <a:rPr lang="en-US" sz="2000" dirty="0" smtClean="0">
                <a:latin typeface="Courier New" panose="02070309020205020404" pitchFamily="49" charset="0"/>
                <a:cs typeface="Courier New" panose="02070309020205020404" pitchFamily="49" charset="0"/>
              </a:rPr>
              <a:t>(</a:t>
            </a:r>
            <a:r>
              <a:rPr lang="en-US" sz="2000" dirty="0" err="1" smtClean="0">
                <a:latin typeface="Courier New" panose="02070309020205020404" pitchFamily="49" charset="0"/>
                <a:cs typeface="Courier New" panose="02070309020205020404" pitchFamily="49" charset="0"/>
              </a:rPr>
              <a:t>tid</a:t>
            </a:r>
            <a:r>
              <a:rPr lang="en-US" sz="2000" dirty="0" smtClean="0">
                <a:latin typeface="Courier New" panose="02070309020205020404" pitchFamily="49" charset="0"/>
                <a:cs typeface="Courier New" panose="02070309020205020404" pitchFamily="49" charset="0"/>
              </a:rPr>
              <a:t>, NULL</a:t>
            </a:r>
            <a:r>
              <a:rPr lang="en-US" sz="2000" dirty="0">
                <a:latin typeface="Courier New" panose="02070309020205020404" pitchFamily="49" charset="0"/>
                <a:cs typeface="Courier New" panose="02070309020205020404" pitchFamily="49" charset="0"/>
              </a:rPr>
              <a:t>); </a:t>
            </a:r>
            <a:endParaRPr lang="en-US" sz="2000" dirty="0" smtClean="0">
              <a:latin typeface="Courier New" panose="02070309020205020404" pitchFamily="49" charset="0"/>
              <a:cs typeface="Courier New" panose="02070309020205020404" pitchFamily="49" charset="0"/>
            </a:endParaRPr>
          </a:p>
          <a:p>
            <a:pPr marL="457200" lvl="1" indent="0">
              <a:lnSpc>
                <a:spcPct val="100000"/>
              </a:lnSpc>
              <a:buNone/>
            </a:pPr>
            <a:endParaRPr lang="en-US" sz="1000" dirty="0">
              <a:latin typeface="Courier New" panose="02070309020205020404" pitchFamily="49" charset="0"/>
              <a:cs typeface="Courier New" panose="02070309020205020404" pitchFamily="49" charset="0"/>
            </a:endParaRPr>
          </a:p>
          <a:p>
            <a:pPr marL="457200" lvl="1" indent="0">
              <a:lnSpc>
                <a:spcPct val="100000"/>
              </a:lnSpc>
              <a:buNone/>
            </a:pP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printf</a:t>
            </a:r>
            <a:r>
              <a:rPr lang="en-US" sz="2000" dirty="0">
                <a:latin typeface="Courier New" panose="02070309020205020404" pitchFamily="49" charset="0"/>
                <a:cs typeface="Courier New" panose="02070309020205020404" pitchFamily="49" charset="0"/>
              </a:rPr>
              <a:t>("sum = %d\</a:t>
            </a:r>
            <a:r>
              <a:rPr lang="en-US" sz="2000" dirty="0" err="1">
                <a:latin typeface="Courier New" panose="02070309020205020404" pitchFamily="49" charset="0"/>
                <a:cs typeface="Courier New" panose="02070309020205020404" pitchFamily="49" charset="0"/>
              </a:rPr>
              <a:t>n",sum</a:t>
            </a:r>
            <a:r>
              <a:rPr lang="en-US" sz="2000" dirty="0">
                <a:latin typeface="Courier New" panose="02070309020205020404" pitchFamily="49" charset="0"/>
                <a:cs typeface="Courier New" panose="02070309020205020404" pitchFamily="49" charset="0"/>
              </a:rPr>
              <a:t>); </a:t>
            </a:r>
          </a:p>
          <a:p>
            <a:pPr marL="457200" lvl="1" indent="0">
              <a:buNone/>
            </a:pPr>
            <a:r>
              <a:rPr lang="en-US" sz="2000" dirty="0" smtClean="0">
                <a:latin typeface="Courier New" panose="02070309020205020404" pitchFamily="49" charset="0"/>
                <a:cs typeface="Courier New" panose="02070309020205020404" pitchFamily="49" charset="0"/>
              </a:rPr>
              <a:t>} </a:t>
            </a:r>
            <a:endParaRPr lang="en-US" sz="2000" dirty="0">
              <a:latin typeface="Courier New" panose="02070309020205020404" pitchFamily="49" charset="0"/>
              <a:cs typeface="Courier New" panose="02070309020205020404" pitchFamily="49" charset="0"/>
            </a:endParaRPr>
          </a:p>
          <a:p>
            <a:pPr marL="457200" lvl="1" indent="0">
              <a:buNone/>
            </a:pPr>
            <a:endParaRPr lang="en-US" sz="1000" dirty="0">
              <a:latin typeface="Courier New" panose="02070309020205020404" pitchFamily="49" charset="0"/>
              <a:cs typeface="Courier New" panose="02070309020205020404" pitchFamily="49" charset="0"/>
            </a:endParaRPr>
          </a:p>
          <a:p>
            <a:pPr marL="457200" lvl="1" indent="0">
              <a:buNone/>
            </a:pPr>
            <a:endParaRPr lang="en-US" sz="2200" dirty="0" smtClean="0">
              <a:latin typeface="Courier New" panose="02070309020205020404" pitchFamily="49" charset="0"/>
              <a:cs typeface="Courier New" panose="02070309020205020404" pitchFamily="49" charset="0"/>
            </a:endParaRPr>
          </a:p>
          <a:p>
            <a:endParaRPr lang="en-US" sz="2800" dirty="0">
              <a:latin typeface="Chalkboard" charset="0"/>
              <a:ea typeface="Chalkboard" charset="0"/>
              <a:cs typeface="Chalkboard" charset="0"/>
            </a:endParaRPr>
          </a:p>
        </p:txBody>
      </p:sp>
    </p:spTree>
    <p:extLst>
      <p:ext uri="{BB962C8B-B14F-4D97-AF65-F5344CB8AC3E}">
        <p14:creationId xmlns:p14="http://schemas.microsoft.com/office/powerpoint/2010/main" val="7953746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halkboard" charset="0"/>
                <a:ea typeface="Chalkboard" charset="0"/>
                <a:cs typeface="Chalkboard" charset="0"/>
              </a:rPr>
              <a:t>Last Time</a:t>
            </a:r>
          </a:p>
        </p:txBody>
      </p:sp>
      <p:sp>
        <p:nvSpPr>
          <p:cNvPr id="3" name="Content Placeholder 2"/>
          <p:cNvSpPr>
            <a:spLocks noGrp="1"/>
          </p:cNvSpPr>
          <p:nvPr>
            <p:ph idx="1"/>
          </p:nvPr>
        </p:nvSpPr>
        <p:spPr/>
        <p:txBody>
          <a:bodyPr>
            <a:normAutofit/>
          </a:bodyPr>
          <a:lstStyle/>
          <a:p>
            <a:r>
              <a:rPr lang="en-US" sz="3200" dirty="0">
                <a:latin typeface="Chalkboard" charset="0"/>
                <a:ea typeface="Chalkboard" charset="0"/>
                <a:cs typeface="Chalkboard" charset="0"/>
              </a:rPr>
              <a:t>Inter-Process Communication</a:t>
            </a:r>
          </a:p>
          <a:p>
            <a:pPr lvl="1"/>
            <a:r>
              <a:rPr lang="en-US" dirty="0">
                <a:latin typeface="Chalkboard" charset="0"/>
                <a:ea typeface="Chalkboard" charset="0"/>
                <a:cs typeface="Chalkboard" charset="0"/>
              </a:rPr>
              <a:t>Shared memory</a:t>
            </a:r>
          </a:p>
          <a:p>
            <a:pPr lvl="1"/>
            <a:r>
              <a:rPr lang="en-US" dirty="0">
                <a:latin typeface="Chalkboard" charset="0"/>
                <a:ea typeface="Chalkboard" charset="0"/>
                <a:cs typeface="Chalkboard" charset="0"/>
              </a:rPr>
              <a:t>Message passing</a:t>
            </a:r>
          </a:p>
        </p:txBody>
      </p:sp>
      <p:pic>
        <p:nvPicPr>
          <p:cNvPr id="1026" name="Picture 2" descr="http://i1187.photobucket.com/albums/z386/marlacummins/e8c1205233b316c233eef8164ba54183_zpse70b3f9b.jpg"/>
          <p:cNvPicPr>
            <a:picLocks noChangeAspect="1" noChangeArrowheads="1"/>
          </p:cNvPicPr>
          <p:nvPr/>
        </p:nvPicPr>
        <p:blipFill rotWithShape="1">
          <a:blip r:embed="rId2">
            <a:extLst>
              <a:ext uri="{28A0092B-C50C-407E-A947-70E740481C1C}">
                <a14:useLocalDpi xmlns:a14="http://schemas.microsoft.com/office/drawing/2010/main" val="0"/>
              </a:ext>
            </a:extLst>
          </a:blip>
          <a:srcRect l="11208" r="19185"/>
          <a:stretch/>
        </p:blipFill>
        <p:spPr bwMode="auto">
          <a:xfrm>
            <a:off x="9079662" y="4395729"/>
            <a:ext cx="2274138" cy="2252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10518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halkboard" charset="0"/>
                <a:ea typeface="Chalkboard" charset="0"/>
                <a:cs typeface="Chalkboard" charset="0"/>
              </a:rPr>
              <a:t>Pthreads</a:t>
            </a:r>
            <a:endParaRPr lang="en-US" dirty="0">
              <a:latin typeface="Chalkboard" charset="0"/>
              <a:ea typeface="Chalkboard" charset="0"/>
              <a:cs typeface="Chalkboard" charset="0"/>
            </a:endParaRPr>
          </a:p>
        </p:txBody>
      </p:sp>
      <p:sp>
        <p:nvSpPr>
          <p:cNvPr id="3" name="Content Placeholder 2"/>
          <p:cNvSpPr>
            <a:spLocks noGrp="1"/>
          </p:cNvSpPr>
          <p:nvPr>
            <p:ph idx="1"/>
          </p:nvPr>
        </p:nvSpPr>
        <p:spPr>
          <a:xfrm>
            <a:off x="838199" y="1263316"/>
            <a:ext cx="10614661" cy="5289884"/>
          </a:xfrm>
        </p:spPr>
        <p:txBody>
          <a:bodyPr>
            <a:normAutofit/>
          </a:bodyPr>
          <a:lstStyle/>
          <a:p>
            <a:pPr lvl="1"/>
            <a:r>
              <a:rPr lang="en-US" sz="2600" dirty="0" err="1" smtClean="0">
                <a:latin typeface="Chalkboard" charset="0"/>
                <a:ea typeface="Chalkboard" charset="0"/>
                <a:cs typeface="Chalkboard" charset="0"/>
              </a:rPr>
              <a:t>pthread_attr_init</a:t>
            </a:r>
            <a:r>
              <a:rPr lang="en-US" sz="2600" dirty="0">
                <a:latin typeface="Chalkboard" charset="0"/>
                <a:ea typeface="Chalkboard" charset="0"/>
                <a:cs typeface="Chalkboard" charset="0"/>
              </a:rPr>
              <a:t>(): initializes an thread </a:t>
            </a:r>
            <a:r>
              <a:rPr lang="en-US" sz="2600" dirty="0" smtClean="0">
                <a:latin typeface="Chalkboard" charset="0"/>
                <a:ea typeface="Chalkboard" charset="0"/>
                <a:cs typeface="Chalkboard" charset="0"/>
              </a:rPr>
              <a:t>attribute </a:t>
            </a:r>
            <a:r>
              <a:rPr lang="en-US" sz="2600" dirty="0">
                <a:latin typeface="Chalkboard" charset="0"/>
                <a:ea typeface="Chalkboard" charset="0"/>
                <a:cs typeface="Chalkboard" charset="0"/>
              </a:rPr>
              <a:t>object with default attribute values </a:t>
            </a:r>
          </a:p>
          <a:p>
            <a:pPr marL="457200" lvl="1" indent="0">
              <a:buNone/>
            </a:pPr>
            <a:r>
              <a:rPr lang="en-US" sz="2400" dirty="0">
                <a:latin typeface="Courier New" panose="02070309020205020404" pitchFamily="49" charset="0"/>
                <a:cs typeface="Courier New" panose="02070309020205020404" pitchFamily="49" charset="0"/>
              </a:rPr>
              <a:t>	</a:t>
            </a:r>
            <a:r>
              <a:rPr lang="en-US" sz="2200" dirty="0" err="1" smtClean="0">
                <a:latin typeface="Courier New" panose="02070309020205020404" pitchFamily="49" charset="0"/>
                <a:cs typeface="Courier New" panose="02070309020205020404" pitchFamily="49" charset="0"/>
              </a:rPr>
              <a:t>pthread_attr_init</a:t>
            </a:r>
            <a:r>
              <a:rPr lang="en-US" sz="2200" dirty="0" smtClean="0">
                <a:latin typeface="Courier New" panose="02070309020205020404" pitchFamily="49" charset="0"/>
                <a:cs typeface="Courier New" panose="02070309020205020404" pitchFamily="49" charset="0"/>
              </a:rPr>
              <a:t>(</a:t>
            </a:r>
            <a:r>
              <a:rPr lang="en-US" sz="2200" dirty="0" err="1" smtClean="0">
                <a:latin typeface="Courier New" panose="02070309020205020404" pitchFamily="49" charset="0"/>
                <a:cs typeface="Courier New" panose="02070309020205020404" pitchFamily="49" charset="0"/>
              </a:rPr>
              <a:t>pthread_attr_t</a:t>
            </a:r>
            <a:r>
              <a:rPr lang="en-US" sz="2200" dirty="0" smtClean="0">
                <a:latin typeface="Courier New" panose="02070309020205020404" pitchFamily="49" charset="0"/>
                <a:cs typeface="Courier New" panose="02070309020205020404" pitchFamily="49" charset="0"/>
              </a:rPr>
              <a:t> *attribute)</a:t>
            </a:r>
            <a:endParaRPr lang="en-US" sz="2200" dirty="0">
              <a:latin typeface="Courier New" panose="02070309020205020404" pitchFamily="49" charset="0"/>
              <a:cs typeface="Courier New" panose="02070309020205020404" pitchFamily="49" charset="0"/>
            </a:endParaRPr>
          </a:p>
          <a:p>
            <a:pPr marL="457200" lvl="1" indent="0">
              <a:buNone/>
            </a:pPr>
            <a:r>
              <a:rPr lang="en-US" sz="800" dirty="0">
                <a:latin typeface="Courier New" panose="02070309020205020404" pitchFamily="49" charset="0"/>
                <a:cs typeface="Courier New" panose="02070309020205020404" pitchFamily="49" charset="0"/>
              </a:rPr>
              <a:t> </a:t>
            </a:r>
          </a:p>
          <a:p>
            <a:pPr marL="685800" lvl="2">
              <a:spcBef>
                <a:spcPts val="1000"/>
              </a:spcBef>
            </a:pPr>
            <a:r>
              <a:rPr lang="en-US" sz="2600" dirty="0" err="1">
                <a:latin typeface="Chalkboard" charset="0"/>
                <a:ea typeface="Chalkboard" charset="0"/>
                <a:cs typeface="Chalkboard" charset="0"/>
              </a:rPr>
              <a:t>pthread_create</a:t>
            </a:r>
            <a:r>
              <a:rPr lang="en-US" sz="2600" dirty="0">
                <a:latin typeface="Chalkboard" charset="0"/>
                <a:ea typeface="Chalkboard" charset="0"/>
                <a:cs typeface="Chalkboard" charset="0"/>
              </a:rPr>
              <a:t>(): create a </a:t>
            </a:r>
            <a:r>
              <a:rPr lang="en-US" sz="2600" dirty="0" smtClean="0">
                <a:latin typeface="Chalkboard" charset="0"/>
                <a:ea typeface="Chalkboard" charset="0"/>
                <a:cs typeface="Chalkboard" charset="0"/>
              </a:rPr>
              <a:t>new thread in the calling process. The new thread starts by invoking </a:t>
            </a:r>
            <a:r>
              <a:rPr lang="en-US" sz="2200" dirty="0" err="1" smtClean="0">
                <a:latin typeface="Courier New" panose="02070309020205020404" pitchFamily="49" charset="0"/>
                <a:cs typeface="Courier New" panose="02070309020205020404" pitchFamily="49" charset="0"/>
              </a:rPr>
              <a:t>start_routine</a:t>
            </a:r>
            <a:r>
              <a:rPr lang="en-US" sz="2200" dirty="0" smtClean="0">
                <a:latin typeface="Courier New" panose="02070309020205020404" pitchFamily="49" charset="0"/>
                <a:cs typeface="Courier New" panose="02070309020205020404" pitchFamily="49" charset="0"/>
              </a:rPr>
              <a:t>()</a:t>
            </a:r>
            <a:r>
              <a:rPr lang="en-US" sz="2600" dirty="0">
                <a:latin typeface="Chalkboard" charset="0"/>
                <a:ea typeface="Chalkboard" charset="0"/>
                <a:cs typeface="Chalkboard" charset="0"/>
              </a:rPr>
              <a:t>; </a:t>
            </a:r>
            <a:r>
              <a:rPr lang="en-US" sz="2200" dirty="0" err="1">
                <a:latin typeface="Courier New" panose="02070309020205020404" pitchFamily="49" charset="0"/>
                <a:cs typeface="Courier New" panose="02070309020205020404" pitchFamily="49" charset="0"/>
              </a:rPr>
              <a:t>arg</a:t>
            </a:r>
            <a:r>
              <a:rPr lang="en-US" sz="2600" dirty="0" smtClean="0">
                <a:latin typeface="Chalkboard" charset="0"/>
                <a:ea typeface="Chalkboard" charset="0"/>
                <a:cs typeface="Chalkboard" charset="0"/>
              </a:rPr>
              <a:t> </a:t>
            </a:r>
            <a:r>
              <a:rPr lang="en-US" sz="2600" dirty="0">
                <a:latin typeface="Chalkboard" charset="0"/>
                <a:ea typeface="Chalkboard" charset="0"/>
                <a:cs typeface="Chalkboard" charset="0"/>
              </a:rPr>
              <a:t>is passed as the sole argument to </a:t>
            </a:r>
            <a:r>
              <a:rPr lang="en-US" sz="2200" dirty="0" err="1">
                <a:latin typeface="Courier New" panose="02070309020205020404" pitchFamily="49" charset="0"/>
                <a:cs typeface="Courier New" panose="02070309020205020404" pitchFamily="49" charset="0"/>
              </a:rPr>
              <a:t>start_routine</a:t>
            </a:r>
            <a:r>
              <a:rPr lang="en-US" sz="2200" dirty="0">
                <a:latin typeface="Courier New" panose="02070309020205020404" pitchFamily="49" charset="0"/>
                <a:cs typeface="Courier New" panose="02070309020205020404" pitchFamily="49" charset="0"/>
              </a:rPr>
              <a:t>()</a:t>
            </a:r>
            <a:r>
              <a:rPr lang="en-US" sz="2600" dirty="0">
                <a:latin typeface="Chalkboard" charset="0"/>
                <a:ea typeface="Chalkboard" charset="0"/>
                <a:cs typeface="Chalkboard" charset="0"/>
              </a:rPr>
              <a:t>.</a:t>
            </a:r>
          </a:p>
          <a:p>
            <a:pPr marL="457200" lvl="1" indent="0">
              <a:buNone/>
            </a:pPr>
            <a:r>
              <a:rPr lang="en-US" sz="24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int</a:t>
            </a:r>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pthread_create</a:t>
            </a:r>
            <a:r>
              <a:rPr lang="en-US" sz="2200" dirty="0">
                <a:latin typeface="Courier New" panose="02070309020205020404" pitchFamily="49" charset="0"/>
                <a:cs typeface="Courier New" panose="02070309020205020404" pitchFamily="49" charset="0"/>
              </a:rPr>
              <a:t>(</a:t>
            </a:r>
            <a:r>
              <a:rPr lang="en-US" sz="2200" dirty="0" err="1">
                <a:latin typeface="Courier New" panose="02070309020205020404" pitchFamily="49" charset="0"/>
                <a:cs typeface="Courier New" panose="02070309020205020404" pitchFamily="49" charset="0"/>
              </a:rPr>
              <a:t>pthread_t</a:t>
            </a:r>
            <a:r>
              <a:rPr lang="en-US" sz="2200" dirty="0">
                <a:latin typeface="Courier New" panose="02070309020205020404" pitchFamily="49" charset="0"/>
                <a:cs typeface="Courier New" panose="02070309020205020404" pitchFamily="49" charset="0"/>
              </a:rPr>
              <a:t> *</a:t>
            </a:r>
            <a:r>
              <a:rPr lang="en-US" sz="2200" i="1" dirty="0">
                <a:latin typeface="Courier New" panose="02070309020205020404" pitchFamily="49" charset="0"/>
                <a:cs typeface="Courier New" panose="02070309020205020404" pitchFamily="49" charset="0"/>
              </a:rPr>
              <a:t>thread</a:t>
            </a:r>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pthread_attr_t</a:t>
            </a:r>
            <a:r>
              <a:rPr lang="en-US" sz="2200" dirty="0">
                <a:latin typeface="Courier New" panose="02070309020205020404" pitchFamily="49" charset="0"/>
                <a:cs typeface="Courier New" panose="02070309020205020404" pitchFamily="49" charset="0"/>
              </a:rPr>
              <a:t> &amp;attribute, void *(*</a:t>
            </a:r>
            <a:r>
              <a:rPr lang="en-US" sz="2200" dirty="0" err="1">
                <a:latin typeface="Courier New" panose="02070309020205020404" pitchFamily="49" charset="0"/>
                <a:cs typeface="Courier New" panose="02070309020205020404" pitchFamily="49" charset="0"/>
              </a:rPr>
              <a:t>start_routine</a:t>
            </a:r>
            <a:r>
              <a:rPr lang="en-US" sz="2200" dirty="0">
                <a:latin typeface="Courier New" panose="02070309020205020404" pitchFamily="49" charset="0"/>
                <a:cs typeface="Courier New" panose="02070309020205020404" pitchFamily="49" charset="0"/>
              </a:rPr>
              <a:t>)(void *), void *</a:t>
            </a:r>
            <a:r>
              <a:rPr lang="en-US" sz="2200" dirty="0" err="1">
                <a:latin typeface="Courier New" panose="02070309020205020404" pitchFamily="49" charset="0"/>
                <a:cs typeface="Courier New" panose="02070309020205020404" pitchFamily="49" charset="0"/>
              </a:rPr>
              <a:t>arg</a:t>
            </a:r>
            <a:r>
              <a:rPr lang="en-US" sz="2200" dirty="0">
                <a:latin typeface="Courier New" panose="02070309020205020404" pitchFamily="49" charset="0"/>
                <a:cs typeface="Courier New" panose="02070309020205020404" pitchFamily="49" charset="0"/>
              </a:rPr>
              <a:t>)</a:t>
            </a:r>
          </a:p>
          <a:p>
            <a:pPr marL="457200" lvl="1" indent="0">
              <a:buNone/>
            </a:pPr>
            <a:r>
              <a:rPr lang="en-US" sz="900" dirty="0" smtClean="0">
                <a:latin typeface="Courier New" panose="02070309020205020404" pitchFamily="49" charset="0"/>
                <a:cs typeface="Courier New" panose="02070309020205020404" pitchFamily="49" charset="0"/>
              </a:rPr>
              <a:t> </a:t>
            </a:r>
            <a:endParaRPr lang="en-US" sz="2600" dirty="0"/>
          </a:p>
          <a:p>
            <a:pPr lvl="1"/>
            <a:endParaRPr lang="en-US" sz="2400" dirty="0"/>
          </a:p>
        </p:txBody>
      </p:sp>
    </p:spTree>
    <p:extLst>
      <p:ext uri="{BB962C8B-B14F-4D97-AF65-F5344CB8AC3E}">
        <p14:creationId xmlns:p14="http://schemas.microsoft.com/office/powerpoint/2010/main" val="14148266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halkboard" charset="0"/>
                <a:ea typeface="Chalkboard" charset="0"/>
                <a:cs typeface="Chalkboard" charset="0"/>
              </a:rPr>
              <a:t>Pthreads</a:t>
            </a:r>
            <a:endParaRPr lang="en-US" dirty="0">
              <a:latin typeface="Chalkboard" charset="0"/>
              <a:ea typeface="Chalkboard" charset="0"/>
              <a:cs typeface="Chalkboard" charset="0"/>
            </a:endParaRPr>
          </a:p>
        </p:txBody>
      </p:sp>
      <p:sp>
        <p:nvSpPr>
          <p:cNvPr id="3" name="Content Placeholder 2"/>
          <p:cNvSpPr>
            <a:spLocks noGrp="1"/>
          </p:cNvSpPr>
          <p:nvPr>
            <p:ph idx="1"/>
          </p:nvPr>
        </p:nvSpPr>
        <p:spPr>
          <a:xfrm>
            <a:off x="838199" y="1263316"/>
            <a:ext cx="10614661" cy="5289884"/>
          </a:xfrm>
        </p:spPr>
        <p:txBody>
          <a:bodyPr>
            <a:normAutofit/>
          </a:bodyPr>
          <a:lstStyle/>
          <a:p>
            <a:pPr marL="457200" lvl="1" indent="0">
              <a:buNone/>
            </a:pPr>
            <a:r>
              <a:rPr lang="en-US" sz="2000" dirty="0" smtClean="0">
                <a:latin typeface="Courier New" panose="02070309020205020404" pitchFamily="49" charset="0"/>
                <a:cs typeface="Courier New" panose="02070309020205020404" pitchFamily="49" charset="0"/>
              </a:rPr>
              <a:t>	if(</a:t>
            </a:r>
            <a:r>
              <a:rPr lang="en-US" sz="2000" dirty="0" err="1" smtClean="0">
                <a:latin typeface="Courier New" panose="02070309020205020404" pitchFamily="49" charset="0"/>
                <a:cs typeface="Courier New" panose="02070309020205020404" pitchFamily="49" charset="0"/>
              </a:rPr>
              <a:t>atoi</a:t>
            </a:r>
            <a:r>
              <a:rPr lang="en-US" sz="2000" dirty="0" smtClean="0">
                <a:latin typeface="Courier New" panose="02070309020205020404" pitchFamily="49" charset="0"/>
                <a:cs typeface="Courier New" panose="02070309020205020404" pitchFamily="49" charset="0"/>
              </a:rPr>
              <a:t>(</a:t>
            </a:r>
            <a:r>
              <a:rPr lang="en-US" sz="2000" dirty="0" err="1" smtClean="0">
                <a:latin typeface="Courier New" panose="02070309020205020404" pitchFamily="49" charset="0"/>
                <a:cs typeface="Courier New" panose="02070309020205020404" pitchFamily="49" charset="0"/>
              </a:rPr>
              <a:t>argv</a:t>
            </a:r>
            <a:r>
              <a:rPr lang="en-US" sz="2000" dirty="0" smtClean="0">
                <a:latin typeface="Courier New" panose="02070309020205020404" pitchFamily="49" charset="0"/>
                <a:cs typeface="Courier New" panose="02070309020205020404" pitchFamily="49" charset="0"/>
              </a:rPr>
              <a:t>[1</a:t>
            </a:r>
            <a:r>
              <a:rPr lang="en-US" sz="2000" dirty="0">
                <a:latin typeface="Courier New" panose="02070309020205020404" pitchFamily="49" charset="0"/>
                <a:cs typeface="Courier New" panose="02070309020205020404" pitchFamily="49" charset="0"/>
              </a:rPr>
              <a:t>]) &lt; 0) {</a:t>
            </a:r>
            <a:br>
              <a:rPr lang="en-US" sz="2000" dirty="0">
                <a:latin typeface="Courier New" panose="02070309020205020404" pitchFamily="49" charset="0"/>
                <a:cs typeface="Courier New" panose="02070309020205020404" pitchFamily="49" charset="0"/>
              </a:rPr>
            </a:b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fprintf</a:t>
            </a:r>
            <a:r>
              <a:rPr lang="en-US" sz="2000" dirty="0" smtClean="0">
                <a:latin typeface="Courier New" panose="02070309020205020404" pitchFamily="49" charset="0"/>
                <a:cs typeface="Courier New" panose="02070309020205020404" pitchFamily="49" charset="0"/>
              </a:rPr>
              <a:t>(</a:t>
            </a:r>
            <a:r>
              <a:rPr lang="en-US" sz="2000" dirty="0" err="1" smtClean="0">
                <a:latin typeface="Courier New" panose="02070309020205020404" pitchFamily="49" charset="0"/>
                <a:cs typeface="Courier New" panose="02070309020205020404" pitchFamily="49" charset="0"/>
              </a:rPr>
              <a:t>stderr</a:t>
            </a:r>
            <a:r>
              <a:rPr lang="en-US" sz="2000" dirty="0">
                <a:latin typeface="Courier New" panose="02070309020205020404" pitchFamily="49" charset="0"/>
                <a:cs typeface="Courier New" panose="02070309020205020404" pitchFamily="49" charset="0"/>
              </a:rPr>
              <a:t>,"%d must be &gt;= 0\n",</a:t>
            </a:r>
            <a:r>
              <a:rPr lang="en-US" sz="2000" dirty="0" err="1">
                <a:latin typeface="Courier New" panose="02070309020205020404" pitchFamily="49" charset="0"/>
                <a:cs typeface="Courier New" panose="02070309020205020404" pitchFamily="49" charset="0"/>
              </a:rPr>
              <a:t>atoi</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argv</a:t>
            </a:r>
            <a:r>
              <a:rPr lang="en-US" sz="2000" dirty="0">
                <a:latin typeface="Courier New" panose="02070309020205020404" pitchFamily="49" charset="0"/>
                <a:cs typeface="Courier New" panose="02070309020205020404" pitchFamily="49" charset="0"/>
              </a:rPr>
              <a:t>[1])); </a:t>
            </a:r>
            <a:endParaRPr lang="en-US" sz="2000" dirty="0" smtClean="0">
              <a:latin typeface="Courier New" panose="02070309020205020404" pitchFamily="49" charset="0"/>
              <a:cs typeface="Courier New" panose="02070309020205020404" pitchFamily="49" charset="0"/>
            </a:endParaRPr>
          </a:p>
          <a:p>
            <a:pPr marL="457200" lvl="1" indent="0">
              <a:buNone/>
            </a:pPr>
            <a:r>
              <a:rPr lang="en-US" sz="2000" dirty="0" smtClean="0">
                <a:latin typeface="Courier New" panose="02070309020205020404" pitchFamily="49" charset="0"/>
                <a:cs typeface="Courier New" panose="02070309020205020404" pitchFamily="49" charset="0"/>
              </a:rPr>
              <a:t>		return </a:t>
            </a:r>
            <a:r>
              <a:rPr lang="en-US" sz="2000" dirty="0">
                <a:latin typeface="Courier New" panose="02070309020205020404" pitchFamily="49" charset="0"/>
                <a:cs typeface="Courier New" panose="02070309020205020404" pitchFamily="49" charset="0"/>
              </a:rPr>
              <a:t>-1</a:t>
            </a:r>
            <a:r>
              <a:rPr lang="en-US" sz="2000" dirty="0" smtClean="0">
                <a:latin typeface="Courier New" panose="02070309020205020404" pitchFamily="49" charset="0"/>
                <a:cs typeface="Courier New" panose="02070309020205020404" pitchFamily="49" charset="0"/>
              </a:rPr>
              <a:t>;</a:t>
            </a:r>
          </a:p>
          <a:p>
            <a:pPr marL="457200" lvl="1" indent="0">
              <a:buNone/>
            </a:pPr>
            <a:r>
              <a:rPr lang="en-US" sz="2000" dirty="0" smtClean="0">
                <a:latin typeface="Courier New" panose="02070309020205020404" pitchFamily="49" charset="0"/>
                <a:cs typeface="Courier New" panose="02070309020205020404" pitchFamily="49" charset="0"/>
              </a:rPr>
              <a:t>	} </a:t>
            </a:r>
            <a:endParaRPr lang="en-US" sz="2000" dirty="0">
              <a:latin typeface="Courier New" panose="02070309020205020404" pitchFamily="49" charset="0"/>
              <a:cs typeface="Courier New" panose="02070309020205020404" pitchFamily="49" charset="0"/>
            </a:endParaRPr>
          </a:p>
          <a:p>
            <a:pPr marL="457200" lvl="1" indent="0">
              <a:buNone/>
            </a:pPr>
            <a:endParaRPr lang="en-US" sz="1000" dirty="0">
              <a:latin typeface="Courier New" panose="02070309020205020404" pitchFamily="49" charset="0"/>
              <a:cs typeface="Courier New" panose="02070309020205020404" pitchFamily="49" charset="0"/>
            </a:endParaRPr>
          </a:p>
          <a:p>
            <a:pPr marL="457200" lvl="1" indent="0">
              <a:lnSpc>
                <a:spcPct val="100000"/>
              </a:lnSpc>
              <a:buNone/>
            </a:pPr>
            <a:r>
              <a:rPr lang="en-US" sz="2000" dirty="0" smtClean="0">
                <a:latin typeface="Courier New" panose="02070309020205020404" pitchFamily="49" charset="0"/>
                <a:cs typeface="Courier New" panose="02070309020205020404" pitchFamily="49" charset="0"/>
              </a:rPr>
              <a:t>	/* </a:t>
            </a:r>
            <a:r>
              <a:rPr lang="en-US" sz="2000" dirty="0">
                <a:latin typeface="Courier New" panose="02070309020205020404" pitchFamily="49" charset="0"/>
                <a:cs typeface="Courier New" panose="02070309020205020404" pitchFamily="49" charset="0"/>
              </a:rPr>
              <a:t>get the default attributes */</a:t>
            </a:r>
            <a:br>
              <a:rPr lang="en-US" sz="2000" dirty="0">
                <a:latin typeface="Courier New" panose="02070309020205020404" pitchFamily="49" charset="0"/>
                <a:cs typeface="Courier New" panose="02070309020205020404" pitchFamily="49" charset="0"/>
              </a:rPr>
            </a:b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pthread_attr_init</a:t>
            </a:r>
            <a:r>
              <a:rPr lang="en-US" sz="2000" dirty="0">
                <a:latin typeface="Courier New" panose="02070309020205020404" pitchFamily="49" charset="0"/>
                <a:cs typeface="Courier New" panose="02070309020205020404" pitchFamily="49" charset="0"/>
              </a:rPr>
              <a:t>(&amp;</a:t>
            </a:r>
            <a:r>
              <a:rPr lang="en-US" sz="2000" dirty="0" err="1">
                <a:latin typeface="Courier New" panose="02070309020205020404" pitchFamily="49" charset="0"/>
                <a:cs typeface="Courier New" panose="02070309020205020404" pitchFamily="49" charset="0"/>
              </a:rPr>
              <a:t>attr</a:t>
            </a:r>
            <a:r>
              <a:rPr lang="en-US" sz="2000" dirty="0">
                <a:latin typeface="Courier New" panose="02070309020205020404" pitchFamily="49" charset="0"/>
                <a:cs typeface="Courier New" panose="02070309020205020404" pitchFamily="49" charset="0"/>
              </a:rPr>
              <a:t>);</a:t>
            </a:r>
            <a:br>
              <a:rPr lang="en-US" sz="2000" dirty="0">
                <a:latin typeface="Courier New" panose="02070309020205020404" pitchFamily="49" charset="0"/>
                <a:cs typeface="Courier New" panose="02070309020205020404" pitchFamily="49" charset="0"/>
              </a:rPr>
            </a:br>
            <a:r>
              <a:rPr lang="en-US" sz="2000" dirty="0" smtClean="0">
                <a:latin typeface="Courier New" panose="02070309020205020404" pitchFamily="49" charset="0"/>
                <a:cs typeface="Courier New" panose="02070309020205020404" pitchFamily="49" charset="0"/>
              </a:rPr>
              <a:t>	/* </a:t>
            </a:r>
            <a:r>
              <a:rPr lang="en-US" sz="2000" dirty="0">
                <a:latin typeface="Courier New" panose="02070309020205020404" pitchFamily="49" charset="0"/>
                <a:cs typeface="Courier New" panose="02070309020205020404" pitchFamily="49" charset="0"/>
              </a:rPr>
              <a:t>create the thread */</a:t>
            </a:r>
            <a:br>
              <a:rPr lang="en-US" sz="2000" dirty="0">
                <a:latin typeface="Courier New" panose="02070309020205020404" pitchFamily="49" charset="0"/>
                <a:cs typeface="Courier New" panose="02070309020205020404" pitchFamily="49" charset="0"/>
              </a:rPr>
            </a:b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pthread_create</a:t>
            </a:r>
            <a:r>
              <a:rPr lang="en-US" sz="2000" dirty="0">
                <a:latin typeface="Courier New" panose="02070309020205020404" pitchFamily="49" charset="0"/>
                <a:cs typeface="Courier New" panose="02070309020205020404" pitchFamily="49" charset="0"/>
              </a:rPr>
              <a:t>(&amp;</a:t>
            </a:r>
            <a:r>
              <a:rPr lang="en-US" sz="2000" dirty="0" err="1">
                <a:latin typeface="Courier New" panose="02070309020205020404" pitchFamily="49" charset="0"/>
                <a:cs typeface="Courier New" panose="02070309020205020404" pitchFamily="49" charset="0"/>
              </a:rPr>
              <a:t>tid</a:t>
            </a:r>
            <a:r>
              <a:rPr lang="en-US" sz="2000" dirty="0" smtClean="0">
                <a:latin typeface="Courier New" panose="02070309020205020404" pitchFamily="49" charset="0"/>
                <a:cs typeface="Courier New" panose="02070309020205020404" pitchFamily="49" charset="0"/>
              </a:rPr>
              <a:t>, &amp;</a:t>
            </a:r>
            <a:r>
              <a:rPr lang="en-US" sz="2000" dirty="0" err="1" smtClean="0">
                <a:latin typeface="Courier New" panose="02070309020205020404" pitchFamily="49" charset="0"/>
                <a:cs typeface="Courier New" panose="02070309020205020404" pitchFamily="49" charset="0"/>
              </a:rPr>
              <a:t>attr</a:t>
            </a:r>
            <a:r>
              <a:rPr lang="en-US" sz="2000" dirty="0" smtClean="0">
                <a:latin typeface="Courier New" panose="02070309020205020404" pitchFamily="49" charset="0"/>
                <a:cs typeface="Courier New" panose="02070309020205020404" pitchFamily="49" charset="0"/>
              </a:rPr>
              <a:t>, runner, </a:t>
            </a:r>
            <a:r>
              <a:rPr lang="en-US" sz="2000" dirty="0" err="1" smtClean="0">
                <a:latin typeface="Courier New" panose="02070309020205020404" pitchFamily="49" charset="0"/>
                <a:cs typeface="Courier New" panose="02070309020205020404" pitchFamily="49" charset="0"/>
              </a:rPr>
              <a:t>argv</a:t>
            </a:r>
            <a:r>
              <a:rPr lang="en-US" sz="2000" dirty="0" smtClean="0">
                <a:latin typeface="Courier New" panose="02070309020205020404" pitchFamily="49" charset="0"/>
                <a:cs typeface="Courier New" panose="02070309020205020404" pitchFamily="49" charset="0"/>
              </a:rPr>
              <a:t>[1</a:t>
            </a:r>
            <a:r>
              <a:rPr lang="en-US" sz="2000" dirty="0">
                <a:latin typeface="Courier New" panose="02070309020205020404" pitchFamily="49" charset="0"/>
                <a:cs typeface="Courier New" panose="02070309020205020404" pitchFamily="49" charset="0"/>
              </a:rPr>
              <a:t>]); </a:t>
            </a:r>
            <a:endParaRPr lang="en-US" sz="2000" dirty="0" smtClean="0">
              <a:latin typeface="Courier New" panose="02070309020205020404" pitchFamily="49" charset="0"/>
              <a:cs typeface="Courier New" panose="02070309020205020404" pitchFamily="49" charset="0"/>
            </a:endParaRPr>
          </a:p>
          <a:p>
            <a:pPr marL="457200" lvl="1" indent="0">
              <a:lnSpc>
                <a:spcPct val="100000"/>
              </a:lnSpc>
              <a:buNone/>
            </a:pPr>
            <a:r>
              <a:rPr lang="en-US" sz="2000" dirty="0">
                <a:latin typeface="Courier New" panose="02070309020205020404" pitchFamily="49" charset="0"/>
                <a:cs typeface="Courier New" panose="02070309020205020404" pitchFamily="49" charset="0"/>
              </a:rPr>
              <a:t>	</a:t>
            </a:r>
            <a:endParaRPr lang="en-US" sz="2000" dirty="0" smtClean="0">
              <a:latin typeface="Courier New" panose="02070309020205020404" pitchFamily="49" charset="0"/>
              <a:cs typeface="Courier New" panose="02070309020205020404" pitchFamily="49" charset="0"/>
            </a:endParaRPr>
          </a:p>
          <a:p>
            <a:pPr marL="457200" lvl="1" indent="0">
              <a:lnSpc>
                <a:spcPct val="100000"/>
              </a:lnSpc>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wait for the </a:t>
            </a:r>
            <a:r>
              <a:rPr lang="en-US" sz="2000" dirty="0" smtClean="0">
                <a:latin typeface="Courier New" panose="02070309020205020404" pitchFamily="49" charset="0"/>
                <a:cs typeface="Courier New" panose="02070309020205020404" pitchFamily="49" charset="0"/>
              </a:rPr>
              <a:t>	thread </a:t>
            </a:r>
            <a:r>
              <a:rPr lang="en-US" sz="2000" dirty="0">
                <a:latin typeface="Courier New" panose="02070309020205020404" pitchFamily="49" charset="0"/>
                <a:cs typeface="Courier New" panose="02070309020205020404" pitchFamily="49" charset="0"/>
              </a:rPr>
              <a:t>to exit */ </a:t>
            </a:r>
          </a:p>
          <a:p>
            <a:pPr marL="457200" lvl="1" indent="0">
              <a:lnSpc>
                <a:spcPct val="100000"/>
              </a:lnSpc>
              <a:buNone/>
            </a:pP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pthread_join</a:t>
            </a:r>
            <a:r>
              <a:rPr lang="en-US" sz="2000" dirty="0" smtClean="0">
                <a:latin typeface="Courier New" panose="02070309020205020404" pitchFamily="49" charset="0"/>
                <a:cs typeface="Courier New" panose="02070309020205020404" pitchFamily="49" charset="0"/>
              </a:rPr>
              <a:t>(</a:t>
            </a:r>
            <a:r>
              <a:rPr lang="en-US" sz="2000" dirty="0" err="1" smtClean="0">
                <a:latin typeface="Courier New" panose="02070309020205020404" pitchFamily="49" charset="0"/>
                <a:cs typeface="Courier New" panose="02070309020205020404" pitchFamily="49" charset="0"/>
              </a:rPr>
              <a:t>tid</a:t>
            </a:r>
            <a:r>
              <a:rPr lang="en-US" sz="2000" dirty="0" smtClean="0">
                <a:latin typeface="Courier New" panose="02070309020205020404" pitchFamily="49" charset="0"/>
                <a:cs typeface="Courier New" panose="02070309020205020404" pitchFamily="49" charset="0"/>
              </a:rPr>
              <a:t>, NULL</a:t>
            </a:r>
            <a:r>
              <a:rPr lang="en-US" sz="2000" dirty="0">
                <a:latin typeface="Courier New" panose="02070309020205020404" pitchFamily="49" charset="0"/>
                <a:cs typeface="Courier New" panose="02070309020205020404" pitchFamily="49" charset="0"/>
              </a:rPr>
              <a:t>); </a:t>
            </a:r>
            <a:endParaRPr lang="en-US" sz="2000" dirty="0" smtClean="0">
              <a:latin typeface="Courier New" panose="02070309020205020404" pitchFamily="49" charset="0"/>
              <a:cs typeface="Courier New" panose="02070309020205020404" pitchFamily="49" charset="0"/>
            </a:endParaRPr>
          </a:p>
          <a:p>
            <a:pPr marL="457200" lvl="1" indent="0">
              <a:lnSpc>
                <a:spcPct val="100000"/>
              </a:lnSpc>
              <a:buNone/>
            </a:pPr>
            <a:endParaRPr lang="en-US" sz="1000" dirty="0">
              <a:latin typeface="Courier New" panose="02070309020205020404" pitchFamily="49" charset="0"/>
              <a:cs typeface="Courier New" panose="02070309020205020404" pitchFamily="49" charset="0"/>
            </a:endParaRPr>
          </a:p>
          <a:p>
            <a:pPr marL="457200" lvl="1" indent="0">
              <a:lnSpc>
                <a:spcPct val="100000"/>
              </a:lnSpc>
              <a:buNone/>
            </a:pP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printf</a:t>
            </a:r>
            <a:r>
              <a:rPr lang="en-US" sz="2000" dirty="0">
                <a:latin typeface="Courier New" panose="02070309020205020404" pitchFamily="49" charset="0"/>
                <a:cs typeface="Courier New" panose="02070309020205020404" pitchFamily="49" charset="0"/>
              </a:rPr>
              <a:t>("sum = %d\</a:t>
            </a:r>
            <a:r>
              <a:rPr lang="en-US" sz="2000" dirty="0" err="1">
                <a:latin typeface="Courier New" panose="02070309020205020404" pitchFamily="49" charset="0"/>
                <a:cs typeface="Courier New" panose="02070309020205020404" pitchFamily="49" charset="0"/>
              </a:rPr>
              <a:t>n",sum</a:t>
            </a:r>
            <a:r>
              <a:rPr lang="en-US" sz="2000" dirty="0">
                <a:latin typeface="Courier New" panose="02070309020205020404" pitchFamily="49" charset="0"/>
                <a:cs typeface="Courier New" panose="02070309020205020404" pitchFamily="49" charset="0"/>
              </a:rPr>
              <a:t>); </a:t>
            </a:r>
          </a:p>
          <a:p>
            <a:pPr marL="457200" lvl="1" indent="0">
              <a:buNone/>
            </a:pPr>
            <a:r>
              <a:rPr lang="en-US" sz="2000" dirty="0" smtClean="0">
                <a:latin typeface="Courier New" panose="02070309020205020404" pitchFamily="49" charset="0"/>
                <a:cs typeface="Courier New" panose="02070309020205020404" pitchFamily="49" charset="0"/>
              </a:rPr>
              <a:t>} </a:t>
            </a:r>
            <a:endParaRPr lang="en-US" sz="2000" dirty="0">
              <a:latin typeface="Courier New" panose="02070309020205020404" pitchFamily="49" charset="0"/>
              <a:cs typeface="Courier New" panose="02070309020205020404" pitchFamily="49" charset="0"/>
            </a:endParaRPr>
          </a:p>
          <a:p>
            <a:pPr marL="457200" lvl="1" indent="0">
              <a:buNone/>
            </a:pPr>
            <a:endParaRPr lang="en-US" sz="1000" dirty="0">
              <a:latin typeface="Courier New" panose="02070309020205020404" pitchFamily="49" charset="0"/>
              <a:cs typeface="Courier New" panose="02070309020205020404" pitchFamily="49" charset="0"/>
            </a:endParaRPr>
          </a:p>
          <a:p>
            <a:pPr marL="457200" lvl="1" indent="0">
              <a:buNone/>
            </a:pPr>
            <a:endParaRPr lang="en-US" sz="2200" dirty="0" smtClean="0">
              <a:latin typeface="Courier New" panose="02070309020205020404" pitchFamily="49" charset="0"/>
              <a:cs typeface="Courier New" panose="02070309020205020404" pitchFamily="49" charset="0"/>
            </a:endParaRPr>
          </a:p>
          <a:p>
            <a:endParaRPr lang="en-US" sz="2800" dirty="0">
              <a:latin typeface="Chalkboard" charset="0"/>
              <a:ea typeface="Chalkboard" charset="0"/>
              <a:cs typeface="Chalkboard" charset="0"/>
            </a:endParaRPr>
          </a:p>
        </p:txBody>
      </p:sp>
    </p:spTree>
    <p:extLst>
      <p:ext uri="{BB962C8B-B14F-4D97-AF65-F5344CB8AC3E}">
        <p14:creationId xmlns:p14="http://schemas.microsoft.com/office/powerpoint/2010/main" val="15131194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halkboard" charset="0"/>
                <a:ea typeface="Chalkboard" charset="0"/>
                <a:cs typeface="Chalkboard" charset="0"/>
              </a:rPr>
              <a:t>Pthreads</a:t>
            </a:r>
            <a:endParaRPr lang="en-US" dirty="0">
              <a:latin typeface="Chalkboard" charset="0"/>
              <a:ea typeface="Chalkboard" charset="0"/>
              <a:cs typeface="Chalkboard" charset="0"/>
            </a:endParaRPr>
          </a:p>
        </p:txBody>
      </p:sp>
      <p:sp>
        <p:nvSpPr>
          <p:cNvPr id="3" name="Content Placeholder 2"/>
          <p:cNvSpPr>
            <a:spLocks noGrp="1"/>
          </p:cNvSpPr>
          <p:nvPr>
            <p:ph idx="1"/>
          </p:nvPr>
        </p:nvSpPr>
        <p:spPr>
          <a:xfrm>
            <a:off x="838199" y="1263316"/>
            <a:ext cx="10614661" cy="5289884"/>
          </a:xfrm>
        </p:spPr>
        <p:txBody>
          <a:bodyPr>
            <a:normAutofit/>
          </a:bodyPr>
          <a:lstStyle/>
          <a:p>
            <a:pPr lvl="1"/>
            <a:r>
              <a:rPr lang="en-US" sz="2600" dirty="0" err="1" smtClean="0">
                <a:latin typeface="Chalkboard" charset="0"/>
                <a:ea typeface="Chalkboard" charset="0"/>
                <a:cs typeface="Chalkboard" charset="0"/>
              </a:rPr>
              <a:t>pthread_attr_init</a:t>
            </a:r>
            <a:r>
              <a:rPr lang="en-US" sz="2600" dirty="0" smtClean="0">
                <a:latin typeface="Chalkboard" charset="0"/>
                <a:ea typeface="Chalkboard" charset="0"/>
                <a:cs typeface="Chalkboard" charset="0"/>
              </a:rPr>
              <a:t>(): initializes an thread attribute object with default attribute values </a:t>
            </a:r>
          </a:p>
          <a:p>
            <a:pPr marL="457200" lvl="1" indent="0">
              <a:buNone/>
            </a:pPr>
            <a:r>
              <a:rPr lang="en-US" sz="2400" dirty="0" smtClean="0">
                <a:latin typeface="Courier New" panose="02070309020205020404" pitchFamily="49" charset="0"/>
                <a:cs typeface="Courier New" panose="02070309020205020404" pitchFamily="49" charset="0"/>
              </a:rPr>
              <a:t>	</a:t>
            </a:r>
            <a:r>
              <a:rPr lang="en-US" sz="2200" dirty="0" err="1" smtClean="0">
                <a:latin typeface="Courier New" panose="02070309020205020404" pitchFamily="49" charset="0"/>
                <a:cs typeface="Courier New" panose="02070309020205020404" pitchFamily="49" charset="0"/>
              </a:rPr>
              <a:t>pthread_attr_init</a:t>
            </a:r>
            <a:r>
              <a:rPr lang="en-US" sz="2200" dirty="0" smtClean="0">
                <a:latin typeface="Courier New" panose="02070309020205020404" pitchFamily="49" charset="0"/>
                <a:cs typeface="Courier New" panose="02070309020205020404" pitchFamily="49" charset="0"/>
              </a:rPr>
              <a:t>(</a:t>
            </a:r>
            <a:r>
              <a:rPr lang="en-US" sz="2200" dirty="0" err="1" smtClean="0">
                <a:latin typeface="Courier New" panose="02070309020205020404" pitchFamily="49" charset="0"/>
                <a:cs typeface="Courier New" panose="02070309020205020404" pitchFamily="49" charset="0"/>
              </a:rPr>
              <a:t>pthread_attr_t</a:t>
            </a:r>
            <a:r>
              <a:rPr lang="en-US" sz="2200" dirty="0" smtClean="0">
                <a:latin typeface="Courier New" panose="02070309020205020404" pitchFamily="49" charset="0"/>
                <a:cs typeface="Courier New" panose="02070309020205020404" pitchFamily="49" charset="0"/>
              </a:rPr>
              <a:t> *attribute)</a:t>
            </a:r>
          </a:p>
          <a:p>
            <a:pPr marL="457200" lvl="1" indent="0">
              <a:buNone/>
            </a:pPr>
            <a:r>
              <a:rPr lang="en-US" sz="800" dirty="0" smtClean="0">
                <a:latin typeface="Courier New" panose="02070309020205020404" pitchFamily="49" charset="0"/>
                <a:cs typeface="Courier New" panose="02070309020205020404" pitchFamily="49" charset="0"/>
              </a:rPr>
              <a:t> </a:t>
            </a:r>
          </a:p>
          <a:p>
            <a:pPr marL="685800" lvl="2">
              <a:spcBef>
                <a:spcPts val="1000"/>
              </a:spcBef>
            </a:pPr>
            <a:r>
              <a:rPr lang="en-US" sz="2600" dirty="0" err="1">
                <a:latin typeface="Chalkboard" charset="0"/>
                <a:ea typeface="Chalkboard" charset="0"/>
                <a:cs typeface="Chalkboard" charset="0"/>
              </a:rPr>
              <a:t>pthread_create</a:t>
            </a:r>
            <a:r>
              <a:rPr lang="en-US" sz="2600" dirty="0">
                <a:latin typeface="Chalkboard" charset="0"/>
                <a:ea typeface="Chalkboard" charset="0"/>
                <a:cs typeface="Chalkboard" charset="0"/>
              </a:rPr>
              <a:t>(): create a new thread in the calling process. The new thread starts by invoking </a:t>
            </a:r>
            <a:r>
              <a:rPr lang="en-US" sz="2200" dirty="0" err="1">
                <a:latin typeface="Courier New" panose="02070309020205020404" pitchFamily="49" charset="0"/>
                <a:cs typeface="Courier New" panose="02070309020205020404" pitchFamily="49" charset="0"/>
              </a:rPr>
              <a:t>start_routine</a:t>
            </a:r>
            <a:r>
              <a:rPr lang="en-US" sz="2200" dirty="0">
                <a:latin typeface="Courier New" panose="02070309020205020404" pitchFamily="49" charset="0"/>
                <a:cs typeface="Courier New" panose="02070309020205020404" pitchFamily="49" charset="0"/>
              </a:rPr>
              <a:t>()</a:t>
            </a:r>
            <a:r>
              <a:rPr lang="en-US" sz="2600" dirty="0">
                <a:latin typeface="Chalkboard" charset="0"/>
                <a:ea typeface="Chalkboard" charset="0"/>
                <a:cs typeface="Chalkboard" charset="0"/>
              </a:rPr>
              <a:t>; </a:t>
            </a:r>
            <a:r>
              <a:rPr lang="en-US" sz="2200" dirty="0" err="1">
                <a:latin typeface="Courier New" panose="02070309020205020404" pitchFamily="49" charset="0"/>
                <a:cs typeface="Courier New" panose="02070309020205020404" pitchFamily="49" charset="0"/>
              </a:rPr>
              <a:t>arg</a:t>
            </a:r>
            <a:r>
              <a:rPr lang="en-US" sz="2600" dirty="0">
                <a:latin typeface="Chalkboard" charset="0"/>
                <a:ea typeface="Chalkboard" charset="0"/>
                <a:cs typeface="Chalkboard" charset="0"/>
              </a:rPr>
              <a:t> is passed as the sole argument to </a:t>
            </a:r>
            <a:r>
              <a:rPr lang="en-US" sz="2200" dirty="0" err="1">
                <a:latin typeface="Courier New" panose="02070309020205020404" pitchFamily="49" charset="0"/>
                <a:cs typeface="Courier New" panose="02070309020205020404" pitchFamily="49" charset="0"/>
              </a:rPr>
              <a:t>start_routine</a:t>
            </a:r>
            <a:r>
              <a:rPr lang="en-US" sz="2200" dirty="0">
                <a:latin typeface="Courier New" panose="02070309020205020404" pitchFamily="49" charset="0"/>
                <a:cs typeface="Courier New" panose="02070309020205020404" pitchFamily="49" charset="0"/>
              </a:rPr>
              <a:t>()</a:t>
            </a:r>
            <a:r>
              <a:rPr lang="en-US" sz="2600" dirty="0">
                <a:latin typeface="Chalkboard" charset="0"/>
                <a:ea typeface="Chalkboard" charset="0"/>
                <a:cs typeface="Chalkboard" charset="0"/>
              </a:rPr>
              <a:t>.</a:t>
            </a:r>
          </a:p>
          <a:p>
            <a:pPr marL="457200" lvl="1" indent="0">
              <a:buNone/>
            </a:pPr>
            <a:r>
              <a:rPr lang="en-US" dirty="0" smtClean="0">
                <a:latin typeface="Courier New" panose="02070309020205020404" pitchFamily="49" charset="0"/>
                <a:cs typeface="Courier New" panose="02070309020205020404" pitchFamily="49" charset="0"/>
              </a:rPr>
              <a:t>	</a:t>
            </a:r>
            <a:r>
              <a:rPr lang="en-US" sz="2200" dirty="0" err="1" smtClean="0">
                <a:latin typeface="Courier New" panose="02070309020205020404" pitchFamily="49" charset="0"/>
                <a:cs typeface="Courier New" panose="02070309020205020404" pitchFamily="49" charset="0"/>
              </a:rPr>
              <a:t>int</a:t>
            </a:r>
            <a:r>
              <a:rPr lang="en-US" sz="2200" dirty="0" smtClean="0">
                <a:latin typeface="Courier New" panose="02070309020205020404" pitchFamily="49" charset="0"/>
                <a:cs typeface="Courier New" panose="02070309020205020404" pitchFamily="49" charset="0"/>
              </a:rPr>
              <a:t> </a:t>
            </a:r>
            <a:r>
              <a:rPr lang="en-US" sz="2200" dirty="0" err="1" smtClean="0">
                <a:latin typeface="Courier New" panose="02070309020205020404" pitchFamily="49" charset="0"/>
                <a:cs typeface="Courier New" panose="02070309020205020404" pitchFamily="49" charset="0"/>
              </a:rPr>
              <a:t>pthread_create</a:t>
            </a:r>
            <a:r>
              <a:rPr lang="en-US" sz="2200" dirty="0" smtClean="0">
                <a:latin typeface="Courier New" panose="02070309020205020404" pitchFamily="49" charset="0"/>
                <a:cs typeface="Courier New" panose="02070309020205020404" pitchFamily="49" charset="0"/>
              </a:rPr>
              <a:t>(</a:t>
            </a:r>
            <a:r>
              <a:rPr lang="en-US" sz="2200" dirty="0" err="1" smtClean="0">
                <a:latin typeface="Courier New" panose="02070309020205020404" pitchFamily="49" charset="0"/>
                <a:cs typeface="Courier New" panose="02070309020205020404" pitchFamily="49" charset="0"/>
              </a:rPr>
              <a:t>pthread_t</a:t>
            </a:r>
            <a:r>
              <a:rPr lang="en-US" sz="2200" dirty="0" smtClean="0">
                <a:latin typeface="Courier New" panose="02070309020205020404" pitchFamily="49" charset="0"/>
                <a:cs typeface="Courier New" panose="02070309020205020404" pitchFamily="49" charset="0"/>
              </a:rPr>
              <a:t> *</a:t>
            </a:r>
            <a:r>
              <a:rPr lang="en-US" sz="2200" i="1" dirty="0" smtClean="0">
                <a:latin typeface="Courier New" panose="02070309020205020404" pitchFamily="49" charset="0"/>
                <a:cs typeface="Courier New" panose="02070309020205020404" pitchFamily="49" charset="0"/>
              </a:rPr>
              <a:t>thread</a:t>
            </a:r>
            <a:r>
              <a:rPr lang="en-US" sz="2200" dirty="0" smtClean="0">
                <a:latin typeface="Courier New" panose="02070309020205020404" pitchFamily="49" charset="0"/>
                <a:cs typeface="Courier New" panose="02070309020205020404" pitchFamily="49" charset="0"/>
              </a:rPr>
              <a:t>, </a:t>
            </a:r>
            <a:r>
              <a:rPr lang="en-US" sz="2200" dirty="0" err="1" smtClean="0">
                <a:latin typeface="Courier New" panose="02070309020205020404" pitchFamily="49" charset="0"/>
                <a:cs typeface="Courier New" panose="02070309020205020404" pitchFamily="49" charset="0"/>
              </a:rPr>
              <a:t>pthread_attr_t</a:t>
            </a:r>
            <a:r>
              <a:rPr lang="en-US" sz="2200" dirty="0" smtClean="0">
                <a:latin typeface="Courier New" panose="02070309020205020404" pitchFamily="49" charset="0"/>
                <a:cs typeface="Courier New" panose="02070309020205020404" pitchFamily="49" charset="0"/>
              </a:rPr>
              <a:t> &amp;attribute, void *(*</a:t>
            </a:r>
            <a:r>
              <a:rPr lang="en-US" sz="2200" dirty="0" err="1" smtClean="0">
                <a:latin typeface="Courier New" panose="02070309020205020404" pitchFamily="49" charset="0"/>
                <a:cs typeface="Courier New" panose="02070309020205020404" pitchFamily="49" charset="0"/>
              </a:rPr>
              <a:t>start_routine</a:t>
            </a:r>
            <a:r>
              <a:rPr lang="en-US" sz="2200" dirty="0" smtClean="0">
                <a:latin typeface="Courier New" panose="02070309020205020404" pitchFamily="49" charset="0"/>
                <a:cs typeface="Courier New" panose="02070309020205020404" pitchFamily="49" charset="0"/>
              </a:rPr>
              <a:t>)(void *), void *</a:t>
            </a:r>
            <a:r>
              <a:rPr lang="en-US" sz="2200" dirty="0" err="1" smtClean="0">
                <a:latin typeface="Courier New" panose="02070309020205020404" pitchFamily="49" charset="0"/>
                <a:cs typeface="Courier New" panose="02070309020205020404" pitchFamily="49" charset="0"/>
              </a:rPr>
              <a:t>arg</a:t>
            </a:r>
            <a:r>
              <a:rPr lang="en-US" sz="2200" dirty="0" smtClean="0">
                <a:latin typeface="Courier New" panose="02070309020205020404" pitchFamily="49" charset="0"/>
                <a:cs typeface="Courier New" panose="02070309020205020404" pitchFamily="49" charset="0"/>
              </a:rPr>
              <a:t>)</a:t>
            </a:r>
          </a:p>
          <a:p>
            <a:pPr marL="457200" lvl="1" indent="0">
              <a:buNone/>
            </a:pPr>
            <a:r>
              <a:rPr lang="en-US" sz="900" dirty="0" smtClean="0">
                <a:latin typeface="Courier New" panose="02070309020205020404" pitchFamily="49" charset="0"/>
                <a:cs typeface="Courier New" panose="02070309020205020404" pitchFamily="49" charset="0"/>
              </a:rPr>
              <a:t> </a:t>
            </a:r>
            <a:endParaRPr lang="en-US" sz="2600" dirty="0" smtClean="0"/>
          </a:p>
          <a:p>
            <a:pPr marL="685800" lvl="2">
              <a:spcBef>
                <a:spcPts val="1000"/>
              </a:spcBef>
            </a:pPr>
            <a:r>
              <a:rPr lang="en-US" sz="2600" dirty="0" err="1" smtClean="0">
                <a:latin typeface="Chalkboard" charset="0"/>
                <a:ea typeface="Chalkboard" charset="0"/>
                <a:cs typeface="Chalkboard" charset="0"/>
              </a:rPr>
              <a:t>pthread_join</a:t>
            </a:r>
            <a:r>
              <a:rPr lang="en-US" sz="2600" dirty="0" smtClean="0">
                <a:latin typeface="Chalkboard" charset="0"/>
                <a:ea typeface="Chalkboard" charset="0"/>
                <a:cs typeface="Chalkboard" charset="0"/>
              </a:rPr>
              <a:t>(): wait for the child thread to terminate and join</a:t>
            </a:r>
          </a:p>
          <a:p>
            <a:pPr marL="457200" lvl="1" indent="0">
              <a:buNone/>
            </a:pPr>
            <a:r>
              <a:rPr lang="en-US" dirty="0" smtClean="0">
                <a:latin typeface="Courier New" panose="02070309020205020404" pitchFamily="49" charset="0"/>
                <a:cs typeface="Courier New" panose="02070309020205020404" pitchFamily="49" charset="0"/>
              </a:rPr>
              <a:t>	</a:t>
            </a:r>
            <a:r>
              <a:rPr lang="en-US" sz="2200" dirty="0" err="1" smtClean="0">
                <a:latin typeface="Courier New" panose="02070309020205020404" pitchFamily="49" charset="0"/>
                <a:cs typeface="Courier New" panose="02070309020205020404" pitchFamily="49" charset="0"/>
              </a:rPr>
              <a:t>int</a:t>
            </a:r>
            <a:r>
              <a:rPr lang="en-US" sz="2200" dirty="0" smtClean="0">
                <a:latin typeface="Courier New" panose="02070309020205020404" pitchFamily="49" charset="0"/>
                <a:cs typeface="Courier New" panose="02070309020205020404" pitchFamily="49" charset="0"/>
              </a:rPr>
              <a:t> </a:t>
            </a:r>
            <a:r>
              <a:rPr lang="en-US" sz="2200" dirty="0" err="1" smtClean="0">
                <a:latin typeface="Courier New" panose="02070309020205020404" pitchFamily="49" charset="0"/>
                <a:cs typeface="Courier New" panose="02070309020205020404" pitchFamily="49" charset="0"/>
              </a:rPr>
              <a:t>pthread_join</a:t>
            </a:r>
            <a:r>
              <a:rPr lang="en-US" sz="2200" dirty="0" smtClean="0">
                <a:latin typeface="Courier New" panose="02070309020205020404" pitchFamily="49" charset="0"/>
                <a:cs typeface="Courier New" panose="02070309020205020404" pitchFamily="49" charset="0"/>
              </a:rPr>
              <a:t>(</a:t>
            </a:r>
            <a:r>
              <a:rPr lang="en-US" sz="2200" dirty="0" err="1" smtClean="0">
                <a:latin typeface="Courier New" panose="02070309020205020404" pitchFamily="49" charset="0"/>
                <a:cs typeface="Courier New" panose="02070309020205020404" pitchFamily="49" charset="0"/>
              </a:rPr>
              <a:t>pthread_t</a:t>
            </a:r>
            <a:r>
              <a:rPr lang="en-US" sz="2200" dirty="0" smtClean="0">
                <a:latin typeface="Courier New" panose="02070309020205020404" pitchFamily="49" charset="0"/>
                <a:cs typeface="Courier New" panose="02070309020205020404" pitchFamily="49" charset="0"/>
              </a:rPr>
              <a:t> </a:t>
            </a:r>
            <a:r>
              <a:rPr lang="en-US" sz="2200" i="1" dirty="0" smtClean="0">
                <a:latin typeface="Courier New" panose="02070309020205020404" pitchFamily="49" charset="0"/>
                <a:cs typeface="Courier New" panose="02070309020205020404" pitchFamily="49" charset="0"/>
              </a:rPr>
              <a:t>thread</a:t>
            </a:r>
            <a:r>
              <a:rPr lang="en-US" sz="2200" dirty="0" smtClean="0">
                <a:latin typeface="Courier New" panose="02070309020205020404" pitchFamily="49" charset="0"/>
                <a:cs typeface="Courier New" panose="02070309020205020404" pitchFamily="49" charset="0"/>
              </a:rPr>
              <a:t>, void **</a:t>
            </a:r>
            <a:r>
              <a:rPr lang="en-US" sz="2200" dirty="0" err="1" smtClean="0">
                <a:latin typeface="Courier New" panose="02070309020205020404" pitchFamily="49" charset="0"/>
                <a:cs typeface="Courier New" panose="02070309020205020404" pitchFamily="49" charset="0"/>
              </a:rPr>
              <a:t>retval</a:t>
            </a:r>
            <a:r>
              <a:rPr lang="en-US" sz="2200" dirty="0" smtClean="0">
                <a:latin typeface="Courier New" panose="02070309020205020404" pitchFamily="49" charset="0"/>
                <a:cs typeface="Courier New" panose="02070309020205020404" pitchFamily="49" charset="0"/>
              </a:rPr>
              <a:t>)</a:t>
            </a:r>
          </a:p>
          <a:p>
            <a:pPr marL="457200" lvl="1" indent="0">
              <a:buNone/>
            </a:pPr>
            <a:r>
              <a:rPr lang="en-US" sz="2200" dirty="0">
                <a:latin typeface="Chalkboard" charset="0"/>
                <a:ea typeface="Chalkboard" charset="0"/>
                <a:cs typeface="Chalkboard" charset="0"/>
              </a:rPr>
              <a:t> </a:t>
            </a:r>
            <a:r>
              <a:rPr lang="en-US" sz="2200" dirty="0" smtClean="0">
                <a:latin typeface="Chalkboard" charset="0"/>
                <a:ea typeface="Chalkboard" charset="0"/>
                <a:cs typeface="Chalkboard" charset="0"/>
              </a:rPr>
              <a:t> Note: usually use </a:t>
            </a:r>
            <a:r>
              <a:rPr lang="en-US" sz="2200" dirty="0">
                <a:latin typeface="Courier New" panose="02070309020205020404" pitchFamily="49" charset="0"/>
                <a:cs typeface="Courier New" panose="02070309020205020404" pitchFamily="49" charset="0"/>
              </a:rPr>
              <a:t>NULL</a:t>
            </a:r>
            <a:r>
              <a:rPr lang="en-US" sz="2200" dirty="0" smtClean="0">
                <a:latin typeface="Chalkboard" charset="0"/>
                <a:ea typeface="Chalkboard" charset="0"/>
                <a:cs typeface="Chalkboard" charset="0"/>
              </a:rPr>
              <a:t> for </a:t>
            </a:r>
            <a:r>
              <a:rPr lang="en-US" sz="2200" dirty="0" err="1">
                <a:latin typeface="Courier New" panose="02070309020205020404" pitchFamily="49" charset="0"/>
                <a:cs typeface="Courier New" panose="02070309020205020404" pitchFamily="49" charset="0"/>
              </a:rPr>
              <a:t>retval</a:t>
            </a:r>
            <a:endParaRPr lang="en-US" sz="2200" dirty="0">
              <a:latin typeface="Courier New" panose="02070309020205020404" pitchFamily="49" charset="0"/>
              <a:cs typeface="Courier New" panose="02070309020205020404" pitchFamily="49" charset="0"/>
            </a:endParaRPr>
          </a:p>
          <a:p>
            <a:pPr marL="457200" lvl="1" indent="0">
              <a:buNone/>
            </a:pPr>
            <a:endParaRPr lang="en-US" sz="2400" dirty="0" smtClean="0">
              <a:latin typeface="Courier New" panose="02070309020205020404" pitchFamily="49" charset="0"/>
              <a:cs typeface="Courier New" panose="02070309020205020404" pitchFamily="49" charset="0"/>
            </a:endParaRPr>
          </a:p>
          <a:p>
            <a:pPr lvl="1"/>
            <a:endParaRPr lang="en-US" sz="2400" dirty="0"/>
          </a:p>
        </p:txBody>
      </p:sp>
    </p:spTree>
    <p:extLst>
      <p:ext uri="{BB962C8B-B14F-4D97-AF65-F5344CB8AC3E}">
        <p14:creationId xmlns:p14="http://schemas.microsoft.com/office/powerpoint/2010/main" val="18654370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halkboard" charset="0"/>
                <a:ea typeface="Chalkboard" charset="0"/>
                <a:cs typeface="Chalkboard" charset="0"/>
              </a:rPr>
              <a:t>Pthreads</a:t>
            </a:r>
            <a:endParaRPr lang="en-US" dirty="0">
              <a:latin typeface="Chalkboard" charset="0"/>
              <a:ea typeface="Chalkboard" charset="0"/>
              <a:cs typeface="Chalkboard" charset="0"/>
            </a:endParaRPr>
          </a:p>
        </p:txBody>
      </p:sp>
      <p:sp>
        <p:nvSpPr>
          <p:cNvPr id="3" name="Content Placeholder 2"/>
          <p:cNvSpPr>
            <a:spLocks noGrp="1"/>
          </p:cNvSpPr>
          <p:nvPr>
            <p:ph idx="1"/>
          </p:nvPr>
        </p:nvSpPr>
        <p:spPr>
          <a:xfrm>
            <a:off x="838199" y="1263316"/>
            <a:ext cx="10614661" cy="5289884"/>
          </a:xfrm>
        </p:spPr>
        <p:txBody>
          <a:bodyPr>
            <a:normAutofit/>
          </a:bodyPr>
          <a:lstStyle/>
          <a:p>
            <a:pPr marL="457200" lvl="1" indent="0">
              <a:buNone/>
            </a:pPr>
            <a:r>
              <a:rPr lang="en-US" sz="2000" dirty="0" smtClean="0">
                <a:latin typeface="Courier New" panose="02070309020205020404" pitchFamily="49" charset="0"/>
                <a:cs typeface="Courier New" panose="02070309020205020404" pitchFamily="49" charset="0"/>
              </a:rPr>
              <a:t>	if(</a:t>
            </a:r>
            <a:r>
              <a:rPr lang="en-US" sz="2000" dirty="0" err="1" smtClean="0">
                <a:latin typeface="Courier New" panose="02070309020205020404" pitchFamily="49" charset="0"/>
                <a:cs typeface="Courier New" panose="02070309020205020404" pitchFamily="49" charset="0"/>
              </a:rPr>
              <a:t>atoi</a:t>
            </a:r>
            <a:r>
              <a:rPr lang="en-US" sz="2000" dirty="0" smtClean="0">
                <a:latin typeface="Courier New" panose="02070309020205020404" pitchFamily="49" charset="0"/>
                <a:cs typeface="Courier New" panose="02070309020205020404" pitchFamily="49" charset="0"/>
              </a:rPr>
              <a:t>(</a:t>
            </a:r>
            <a:r>
              <a:rPr lang="en-US" sz="2000" dirty="0" err="1" smtClean="0">
                <a:latin typeface="Courier New" panose="02070309020205020404" pitchFamily="49" charset="0"/>
                <a:cs typeface="Courier New" panose="02070309020205020404" pitchFamily="49" charset="0"/>
              </a:rPr>
              <a:t>argv</a:t>
            </a:r>
            <a:r>
              <a:rPr lang="en-US" sz="2000" dirty="0" smtClean="0">
                <a:latin typeface="Courier New" panose="02070309020205020404" pitchFamily="49" charset="0"/>
                <a:cs typeface="Courier New" panose="02070309020205020404" pitchFamily="49" charset="0"/>
              </a:rPr>
              <a:t>[1</a:t>
            </a:r>
            <a:r>
              <a:rPr lang="en-US" sz="2000" dirty="0">
                <a:latin typeface="Courier New" panose="02070309020205020404" pitchFamily="49" charset="0"/>
                <a:cs typeface="Courier New" panose="02070309020205020404" pitchFamily="49" charset="0"/>
              </a:rPr>
              <a:t>]) &lt; 0) {</a:t>
            </a:r>
            <a:br>
              <a:rPr lang="en-US" sz="2000" dirty="0">
                <a:latin typeface="Courier New" panose="02070309020205020404" pitchFamily="49" charset="0"/>
                <a:cs typeface="Courier New" panose="02070309020205020404" pitchFamily="49" charset="0"/>
              </a:rPr>
            </a:b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fprintf</a:t>
            </a:r>
            <a:r>
              <a:rPr lang="en-US" sz="2000" dirty="0" smtClean="0">
                <a:latin typeface="Courier New" panose="02070309020205020404" pitchFamily="49" charset="0"/>
                <a:cs typeface="Courier New" panose="02070309020205020404" pitchFamily="49" charset="0"/>
              </a:rPr>
              <a:t>(</a:t>
            </a:r>
            <a:r>
              <a:rPr lang="en-US" sz="2000" dirty="0" err="1" smtClean="0">
                <a:latin typeface="Courier New" panose="02070309020205020404" pitchFamily="49" charset="0"/>
                <a:cs typeface="Courier New" panose="02070309020205020404" pitchFamily="49" charset="0"/>
              </a:rPr>
              <a:t>stderr</a:t>
            </a:r>
            <a:r>
              <a:rPr lang="en-US" sz="2000" dirty="0">
                <a:latin typeface="Courier New" panose="02070309020205020404" pitchFamily="49" charset="0"/>
                <a:cs typeface="Courier New" panose="02070309020205020404" pitchFamily="49" charset="0"/>
              </a:rPr>
              <a:t>,"%d must be &gt;= 0\n",</a:t>
            </a:r>
            <a:r>
              <a:rPr lang="en-US" sz="2000" dirty="0" err="1">
                <a:latin typeface="Courier New" panose="02070309020205020404" pitchFamily="49" charset="0"/>
                <a:cs typeface="Courier New" panose="02070309020205020404" pitchFamily="49" charset="0"/>
              </a:rPr>
              <a:t>atoi</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argv</a:t>
            </a:r>
            <a:r>
              <a:rPr lang="en-US" sz="2000" dirty="0">
                <a:latin typeface="Courier New" panose="02070309020205020404" pitchFamily="49" charset="0"/>
                <a:cs typeface="Courier New" panose="02070309020205020404" pitchFamily="49" charset="0"/>
              </a:rPr>
              <a:t>[1])); </a:t>
            </a:r>
            <a:endParaRPr lang="en-US" sz="2000" dirty="0" smtClean="0">
              <a:latin typeface="Courier New" panose="02070309020205020404" pitchFamily="49" charset="0"/>
              <a:cs typeface="Courier New" panose="02070309020205020404" pitchFamily="49" charset="0"/>
            </a:endParaRPr>
          </a:p>
          <a:p>
            <a:pPr marL="457200" lvl="1" indent="0">
              <a:buNone/>
            </a:pPr>
            <a:r>
              <a:rPr lang="en-US" sz="2000" dirty="0" smtClean="0">
                <a:latin typeface="Courier New" panose="02070309020205020404" pitchFamily="49" charset="0"/>
                <a:cs typeface="Courier New" panose="02070309020205020404" pitchFamily="49" charset="0"/>
              </a:rPr>
              <a:t>		return </a:t>
            </a:r>
            <a:r>
              <a:rPr lang="en-US" sz="2000" dirty="0">
                <a:latin typeface="Courier New" panose="02070309020205020404" pitchFamily="49" charset="0"/>
                <a:cs typeface="Courier New" panose="02070309020205020404" pitchFamily="49" charset="0"/>
              </a:rPr>
              <a:t>-1</a:t>
            </a:r>
            <a:r>
              <a:rPr lang="en-US" sz="2000" dirty="0" smtClean="0">
                <a:latin typeface="Courier New" panose="02070309020205020404" pitchFamily="49" charset="0"/>
                <a:cs typeface="Courier New" panose="02070309020205020404" pitchFamily="49" charset="0"/>
              </a:rPr>
              <a:t>;</a:t>
            </a:r>
          </a:p>
          <a:p>
            <a:pPr marL="457200" lvl="1" indent="0">
              <a:buNone/>
            </a:pPr>
            <a:r>
              <a:rPr lang="en-US" sz="2000" dirty="0" smtClean="0">
                <a:latin typeface="Courier New" panose="02070309020205020404" pitchFamily="49" charset="0"/>
                <a:cs typeface="Courier New" panose="02070309020205020404" pitchFamily="49" charset="0"/>
              </a:rPr>
              <a:t>	} </a:t>
            </a:r>
            <a:endParaRPr lang="en-US" sz="2000" dirty="0">
              <a:latin typeface="Courier New" panose="02070309020205020404" pitchFamily="49" charset="0"/>
              <a:cs typeface="Courier New" panose="02070309020205020404" pitchFamily="49" charset="0"/>
            </a:endParaRPr>
          </a:p>
          <a:p>
            <a:pPr marL="457200" lvl="1" indent="0">
              <a:buNone/>
            </a:pPr>
            <a:endParaRPr lang="en-US" sz="1000" dirty="0">
              <a:latin typeface="Courier New" panose="02070309020205020404" pitchFamily="49" charset="0"/>
              <a:cs typeface="Courier New" panose="02070309020205020404" pitchFamily="49" charset="0"/>
            </a:endParaRPr>
          </a:p>
          <a:p>
            <a:pPr marL="457200" lvl="1" indent="0">
              <a:lnSpc>
                <a:spcPct val="100000"/>
              </a:lnSpc>
              <a:buNone/>
            </a:pPr>
            <a:r>
              <a:rPr lang="en-US" sz="2000" dirty="0" smtClean="0">
                <a:latin typeface="Courier New" panose="02070309020205020404" pitchFamily="49" charset="0"/>
                <a:cs typeface="Courier New" panose="02070309020205020404" pitchFamily="49" charset="0"/>
              </a:rPr>
              <a:t>	/* </a:t>
            </a:r>
            <a:r>
              <a:rPr lang="en-US" sz="2000" dirty="0">
                <a:latin typeface="Courier New" panose="02070309020205020404" pitchFamily="49" charset="0"/>
                <a:cs typeface="Courier New" panose="02070309020205020404" pitchFamily="49" charset="0"/>
              </a:rPr>
              <a:t>get the default attributes */</a:t>
            </a:r>
            <a:br>
              <a:rPr lang="en-US" sz="2000" dirty="0">
                <a:latin typeface="Courier New" panose="02070309020205020404" pitchFamily="49" charset="0"/>
                <a:cs typeface="Courier New" panose="02070309020205020404" pitchFamily="49" charset="0"/>
              </a:rPr>
            </a:b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pthread_attr_init</a:t>
            </a:r>
            <a:r>
              <a:rPr lang="en-US" sz="2000" dirty="0">
                <a:latin typeface="Courier New" panose="02070309020205020404" pitchFamily="49" charset="0"/>
                <a:cs typeface="Courier New" panose="02070309020205020404" pitchFamily="49" charset="0"/>
              </a:rPr>
              <a:t>(&amp;</a:t>
            </a:r>
            <a:r>
              <a:rPr lang="en-US" sz="2000" dirty="0" err="1">
                <a:latin typeface="Courier New" panose="02070309020205020404" pitchFamily="49" charset="0"/>
                <a:cs typeface="Courier New" panose="02070309020205020404" pitchFamily="49" charset="0"/>
              </a:rPr>
              <a:t>attr</a:t>
            </a:r>
            <a:r>
              <a:rPr lang="en-US" sz="2000" dirty="0">
                <a:latin typeface="Courier New" panose="02070309020205020404" pitchFamily="49" charset="0"/>
                <a:cs typeface="Courier New" panose="02070309020205020404" pitchFamily="49" charset="0"/>
              </a:rPr>
              <a:t>);</a:t>
            </a:r>
            <a:br>
              <a:rPr lang="en-US" sz="2000" dirty="0">
                <a:latin typeface="Courier New" panose="02070309020205020404" pitchFamily="49" charset="0"/>
                <a:cs typeface="Courier New" panose="02070309020205020404" pitchFamily="49" charset="0"/>
              </a:rPr>
            </a:br>
            <a:r>
              <a:rPr lang="en-US" sz="2000" dirty="0" smtClean="0">
                <a:latin typeface="Courier New" panose="02070309020205020404" pitchFamily="49" charset="0"/>
                <a:cs typeface="Courier New" panose="02070309020205020404" pitchFamily="49" charset="0"/>
              </a:rPr>
              <a:t>	/* </a:t>
            </a:r>
            <a:r>
              <a:rPr lang="en-US" sz="2000" dirty="0">
                <a:latin typeface="Courier New" panose="02070309020205020404" pitchFamily="49" charset="0"/>
                <a:cs typeface="Courier New" panose="02070309020205020404" pitchFamily="49" charset="0"/>
              </a:rPr>
              <a:t>create the thread */</a:t>
            </a:r>
            <a:br>
              <a:rPr lang="en-US" sz="2000" dirty="0">
                <a:latin typeface="Courier New" panose="02070309020205020404" pitchFamily="49" charset="0"/>
                <a:cs typeface="Courier New" panose="02070309020205020404" pitchFamily="49" charset="0"/>
              </a:rPr>
            </a:b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pthread_create</a:t>
            </a:r>
            <a:r>
              <a:rPr lang="en-US" sz="2000" dirty="0">
                <a:latin typeface="Courier New" panose="02070309020205020404" pitchFamily="49" charset="0"/>
                <a:cs typeface="Courier New" panose="02070309020205020404" pitchFamily="49" charset="0"/>
              </a:rPr>
              <a:t>(&amp;</a:t>
            </a:r>
            <a:r>
              <a:rPr lang="en-US" sz="2000" dirty="0" err="1">
                <a:latin typeface="Courier New" panose="02070309020205020404" pitchFamily="49" charset="0"/>
                <a:cs typeface="Courier New" panose="02070309020205020404" pitchFamily="49" charset="0"/>
              </a:rPr>
              <a:t>tid</a:t>
            </a:r>
            <a:r>
              <a:rPr lang="en-US" sz="2000" dirty="0" smtClean="0">
                <a:latin typeface="Courier New" panose="02070309020205020404" pitchFamily="49" charset="0"/>
                <a:cs typeface="Courier New" panose="02070309020205020404" pitchFamily="49" charset="0"/>
              </a:rPr>
              <a:t>, &amp;</a:t>
            </a:r>
            <a:r>
              <a:rPr lang="en-US" sz="2000" dirty="0" err="1" smtClean="0">
                <a:latin typeface="Courier New" panose="02070309020205020404" pitchFamily="49" charset="0"/>
                <a:cs typeface="Courier New" panose="02070309020205020404" pitchFamily="49" charset="0"/>
              </a:rPr>
              <a:t>attr</a:t>
            </a:r>
            <a:r>
              <a:rPr lang="en-US" sz="2000" dirty="0" smtClean="0">
                <a:latin typeface="Courier New" panose="02070309020205020404" pitchFamily="49" charset="0"/>
                <a:cs typeface="Courier New" panose="02070309020205020404" pitchFamily="49" charset="0"/>
              </a:rPr>
              <a:t>, runner, </a:t>
            </a:r>
            <a:r>
              <a:rPr lang="en-US" sz="2000" dirty="0" err="1" smtClean="0">
                <a:latin typeface="Courier New" panose="02070309020205020404" pitchFamily="49" charset="0"/>
                <a:cs typeface="Courier New" panose="02070309020205020404" pitchFamily="49" charset="0"/>
              </a:rPr>
              <a:t>argv</a:t>
            </a:r>
            <a:r>
              <a:rPr lang="en-US" sz="2000" dirty="0" smtClean="0">
                <a:latin typeface="Courier New" panose="02070309020205020404" pitchFamily="49" charset="0"/>
                <a:cs typeface="Courier New" panose="02070309020205020404" pitchFamily="49" charset="0"/>
              </a:rPr>
              <a:t>[1</a:t>
            </a:r>
            <a:r>
              <a:rPr lang="en-US" sz="2000" dirty="0">
                <a:latin typeface="Courier New" panose="02070309020205020404" pitchFamily="49" charset="0"/>
                <a:cs typeface="Courier New" panose="02070309020205020404" pitchFamily="49" charset="0"/>
              </a:rPr>
              <a:t>]); </a:t>
            </a:r>
            <a:endParaRPr lang="en-US" sz="2000" dirty="0" smtClean="0">
              <a:latin typeface="Courier New" panose="02070309020205020404" pitchFamily="49" charset="0"/>
              <a:cs typeface="Courier New" panose="02070309020205020404" pitchFamily="49" charset="0"/>
            </a:endParaRPr>
          </a:p>
          <a:p>
            <a:pPr marL="457200" lvl="1" indent="0">
              <a:lnSpc>
                <a:spcPct val="100000"/>
              </a:lnSpc>
              <a:buNone/>
            </a:pPr>
            <a:r>
              <a:rPr lang="en-US" sz="2000" dirty="0">
                <a:latin typeface="Courier New" panose="02070309020205020404" pitchFamily="49" charset="0"/>
                <a:cs typeface="Courier New" panose="02070309020205020404" pitchFamily="49" charset="0"/>
              </a:rPr>
              <a:t>	</a:t>
            </a:r>
            <a:endParaRPr lang="en-US" sz="2000" dirty="0" smtClean="0">
              <a:latin typeface="Courier New" panose="02070309020205020404" pitchFamily="49" charset="0"/>
              <a:cs typeface="Courier New" panose="02070309020205020404" pitchFamily="49" charset="0"/>
            </a:endParaRPr>
          </a:p>
          <a:p>
            <a:pPr marL="457200" lvl="1" indent="0">
              <a:lnSpc>
                <a:spcPct val="100000"/>
              </a:lnSpc>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wait for the </a:t>
            </a:r>
            <a:r>
              <a:rPr lang="en-US" sz="2000" dirty="0" smtClean="0">
                <a:latin typeface="Courier New" panose="02070309020205020404" pitchFamily="49" charset="0"/>
                <a:cs typeface="Courier New" panose="02070309020205020404" pitchFamily="49" charset="0"/>
              </a:rPr>
              <a:t>	thread </a:t>
            </a:r>
            <a:r>
              <a:rPr lang="en-US" sz="2000" dirty="0">
                <a:latin typeface="Courier New" panose="02070309020205020404" pitchFamily="49" charset="0"/>
                <a:cs typeface="Courier New" panose="02070309020205020404" pitchFamily="49" charset="0"/>
              </a:rPr>
              <a:t>to exit */ </a:t>
            </a:r>
          </a:p>
          <a:p>
            <a:pPr marL="457200" lvl="1" indent="0">
              <a:lnSpc>
                <a:spcPct val="100000"/>
              </a:lnSpc>
              <a:buNone/>
            </a:pP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pthread_join</a:t>
            </a:r>
            <a:r>
              <a:rPr lang="en-US" sz="2000" dirty="0" smtClean="0">
                <a:latin typeface="Courier New" panose="02070309020205020404" pitchFamily="49" charset="0"/>
                <a:cs typeface="Courier New" panose="02070309020205020404" pitchFamily="49" charset="0"/>
              </a:rPr>
              <a:t>(</a:t>
            </a:r>
            <a:r>
              <a:rPr lang="en-US" sz="2000" dirty="0" err="1" smtClean="0">
                <a:latin typeface="Courier New" panose="02070309020205020404" pitchFamily="49" charset="0"/>
                <a:cs typeface="Courier New" panose="02070309020205020404" pitchFamily="49" charset="0"/>
              </a:rPr>
              <a:t>tid</a:t>
            </a:r>
            <a:r>
              <a:rPr lang="en-US" sz="2000" dirty="0" smtClean="0">
                <a:latin typeface="Courier New" panose="02070309020205020404" pitchFamily="49" charset="0"/>
                <a:cs typeface="Courier New" panose="02070309020205020404" pitchFamily="49" charset="0"/>
              </a:rPr>
              <a:t>, NULL</a:t>
            </a:r>
            <a:r>
              <a:rPr lang="en-US" sz="2000" dirty="0">
                <a:latin typeface="Courier New" panose="02070309020205020404" pitchFamily="49" charset="0"/>
                <a:cs typeface="Courier New" panose="02070309020205020404" pitchFamily="49" charset="0"/>
              </a:rPr>
              <a:t>); </a:t>
            </a:r>
            <a:endParaRPr lang="en-US" sz="2000" dirty="0" smtClean="0">
              <a:latin typeface="Courier New" panose="02070309020205020404" pitchFamily="49" charset="0"/>
              <a:cs typeface="Courier New" panose="02070309020205020404" pitchFamily="49" charset="0"/>
            </a:endParaRPr>
          </a:p>
          <a:p>
            <a:pPr marL="457200" lvl="1" indent="0">
              <a:lnSpc>
                <a:spcPct val="100000"/>
              </a:lnSpc>
              <a:buNone/>
            </a:pPr>
            <a:endParaRPr lang="en-US" sz="1000" dirty="0">
              <a:latin typeface="Courier New" panose="02070309020205020404" pitchFamily="49" charset="0"/>
              <a:cs typeface="Courier New" panose="02070309020205020404" pitchFamily="49" charset="0"/>
            </a:endParaRPr>
          </a:p>
          <a:p>
            <a:pPr marL="457200" lvl="1" indent="0">
              <a:lnSpc>
                <a:spcPct val="100000"/>
              </a:lnSpc>
              <a:buNone/>
            </a:pP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printf</a:t>
            </a:r>
            <a:r>
              <a:rPr lang="en-US" sz="2000" dirty="0">
                <a:latin typeface="Courier New" panose="02070309020205020404" pitchFamily="49" charset="0"/>
                <a:cs typeface="Courier New" panose="02070309020205020404" pitchFamily="49" charset="0"/>
              </a:rPr>
              <a:t>("sum = %d\</a:t>
            </a:r>
            <a:r>
              <a:rPr lang="en-US" sz="2000" dirty="0" err="1">
                <a:latin typeface="Courier New" panose="02070309020205020404" pitchFamily="49" charset="0"/>
                <a:cs typeface="Courier New" panose="02070309020205020404" pitchFamily="49" charset="0"/>
              </a:rPr>
              <a:t>n",sum</a:t>
            </a:r>
            <a:r>
              <a:rPr lang="en-US" sz="2000" dirty="0">
                <a:latin typeface="Courier New" panose="02070309020205020404" pitchFamily="49" charset="0"/>
                <a:cs typeface="Courier New" panose="02070309020205020404" pitchFamily="49" charset="0"/>
              </a:rPr>
              <a:t>); </a:t>
            </a:r>
          </a:p>
          <a:p>
            <a:pPr marL="457200" lvl="1" indent="0">
              <a:buNone/>
            </a:pPr>
            <a:r>
              <a:rPr lang="en-US" sz="2000" dirty="0" smtClean="0">
                <a:latin typeface="Courier New" panose="02070309020205020404" pitchFamily="49" charset="0"/>
                <a:cs typeface="Courier New" panose="02070309020205020404" pitchFamily="49" charset="0"/>
              </a:rPr>
              <a:t>} </a:t>
            </a:r>
            <a:endParaRPr lang="en-US" sz="2000" dirty="0">
              <a:latin typeface="Courier New" panose="02070309020205020404" pitchFamily="49" charset="0"/>
              <a:cs typeface="Courier New" panose="02070309020205020404" pitchFamily="49" charset="0"/>
            </a:endParaRPr>
          </a:p>
          <a:p>
            <a:pPr marL="457200" lvl="1" indent="0">
              <a:buNone/>
            </a:pPr>
            <a:endParaRPr lang="en-US" sz="1000" dirty="0">
              <a:latin typeface="Courier New" panose="02070309020205020404" pitchFamily="49" charset="0"/>
              <a:cs typeface="Courier New" panose="02070309020205020404" pitchFamily="49" charset="0"/>
            </a:endParaRPr>
          </a:p>
          <a:p>
            <a:pPr marL="457200" lvl="1" indent="0">
              <a:buNone/>
            </a:pPr>
            <a:endParaRPr lang="en-US" sz="2200" dirty="0" smtClean="0">
              <a:latin typeface="Courier New" panose="02070309020205020404" pitchFamily="49" charset="0"/>
              <a:cs typeface="Courier New" panose="02070309020205020404" pitchFamily="49" charset="0"/>
            </a:endParaRPr>
          </a:p>
          <a:p>
            <a:endParaRPr lang="en-US" sz="2800" dirty="0">
              <a:latin typeface="Chalkboard" charset="0"/>
              <a:ea typeface="Chalkboard" charset="0"/>
              <a:cs typeface="Chalkboard" charset="0"/>
            </a:endParaRPr>
          </a:p>
        </p:txBody>
      </p:sp>
    </p:spTree>
    <p:extLst>
      <p:ext uri="{BB962C8B-B14F-4D97-AF65-F5344CB8AC3E}">
        <p14:creationId xmlns:p14="http://schemas.microsoft.com/office/powerpoint/2010/main" val="21186245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halkboard" charset="0"/>
                <a:ea typeface="Chalkboard" charset="0"/>
                <a:cs typeface="Chalkboard" charset="0"/>
              </a:rPr>
              <a:t>Pthreads</a:t>
            </a:r>
            <a:endParaRPr lang="en-US" dirty="0">
              <a:latin typeface="Chalkboard" charset="0"/>
              <a:ea typeface="Chalkboard" charset="0"/>
              <a:cs typeface="Chalkboard" charset="0"/>
            </a:endParaRPr>
          </a:p>
        </p:txBody>
      </p:sp>
      <p:sp>
        <p:nvSpPr>
          <p:cNvPr id="3" name="Content Placeholder 2"/>
          <p:cNvSpPr>
            <a:spLocks noGrp="1"/>
          </p:cNvSpPr>
          <p:nvPr>
            <p:ph idx="1"/>
          </p:nvPr>
        </p:nvSpPr>
        <p:spPr>
          <a:xfrm>
            <a:off x="838199" y="1263316"/>
            <a:ext cx="10614661" cy="5289884"/>
          </a:xfrm>
        </p:spPr>
        <p:txBody>
          <a:bodyPr>
            <a:normAutofit/>
          </a:bodyPr>
          <a:lstStyle/>
          <a:p>
            <a:pPr marL="457200" lvl="1" indent="0">
              <a:buNone/>
            </a:pPr>
            <a:r>
              <a:rPr lang="en-US" sz="2000" dirty="0" smtClean="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The thread will begin control in this function */ </a:t>
            </a:r>
            <a:endParaRPr lang="en-US" sz="2000" dirty="0" smtClean="0">
              <a:latin typeface="Courier New" panose="02070309020205020404" pitchFamily="49" charset="0"/>
              <a:cs typeface="Courier New" panose="02070309020205020404" pitchFamily="49" charset="0"/>
            </a:endParaRPr>
          </a:p>
          <a:p>
            <a:pPr marL="457200" lvl="1" indent="0">
              <a:buNone/>
            </a:pPr>
            <a:r>
              <a:rPr lang="en-US" sz="2000" dirty="0" smtClean="0">
                <a:latin typeface="Courier New" panose="02070309020205020404" pitchFamily="49" charset="0"/>
                <a:cs typeface="Courier New" panose="02070309020205020404" pitchFamily="49" charset="0"/>
              </a:rPr>
              <a:t>void </a:t>
            </a:r>
            <a:r>
              <a:rPr lang="en-US" sz="2000" dirty="0">
                <a:latin typeface="Courier New" panose="02070309020205020404" pitchFamily="49" charset="0"/>
                <a:cs typeface="Courier New" panose="02070309020205020404" pitchFamily="49" charset="0"/>
              </a:rPr>
              <a:t>*runner(void *</a:t>
            </a:r>
            <a:r>
              <a:rPr lang="en-US" sz="2000" dirty="0" err="1">
                <a:latin typeface="Courier New" panose="02070309020205020404" pitchFamily="49" charset="0"/>
                <a:cs typeface="Courier New" panose="02070309020205020404" pitchFamily="49" charset="0"/>
              </a:rPr>
              <a:t>param</a:t>
            </a:r>
            <a:r>
              <a:rPr lang="en-US" sz="2000" dirty="0">
                <a:latin typeface="Courier New" panose="02070309020205020404" pitchFamily="49" charset="0"/>
                <a:cs typeface="Courier New" panose="02070309020205020404" pitchFamily="49" charset="0"/>
              </a:rPr>
              <a:t>)</a:t>
            </a:r>
            <a:br>
              <a:rPr lang="en-US" sz="2000" dirty="0">
                <a:latin typeface="Courier New" panose="02070309020205020404" pitchFamily="49" charset="0"/>
                <a:cs typeface="Courier New" panose="02070309020205020404" pitchFamily="49" charset="0"/>
              </a:rPr>
            </a:br>
            <a:r>
              <a:rPr lang="en-US" sz="2000" dirty="0" smtClean="0">
                <a:latin typeface="Courier New" panose="02070309020205020404" pitchFamily="49" charset="0"/>
                <a:cs typeface="Courier New" panose="02070309020205020404" pitchFamily="49" charset="0"/>
              </a:rPr>
              <a:t>{ </a:t>
            </a:r>
            <a:endParaRPr lang="en-US" sz="2000" dirty="0">
              <a:latin typeface="Courier New" panose="02070309020205020404" pitchFamily="49" charset="0"/>
              <a:cs typeface="Courier New" panose="02070309020205020404" pitchFamily="49" charset="0"/>
            </a:endParaRPr>
          </a:p>
          <a:p>
            <a:pPr marL="457200" lvl="1" indent="0">
              <a:buNone/>
            </a:pP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int</a:t>
            </a:r>
            <a:r>
              <a:rPr lang="en-US" sz="2000" dirty="0" smtClean="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 upper = </a:t>
            </a:r>
            <a:r>
              <a:rPr lang="en-US" sz="2000" dirty="0" err="1">
                <a:latin typeface="Courier New" panose="02070309020205020404" pitchFamily="49" charset="0"/>
                <a:cs typeface="Courier New" panose="02070309020205020404" pitchFamily="49" charset="0"/>
              </a:rPr>
              <a:t>atoi</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param</a:t>
            </a:r>
            <a:r>
              <a:rPr lang="en-US" sz="2000" dirty="0">
                <a:latin typeface="Courier New" panose="02070309020205020404" pitchFamily="49" charset="0"/>
                <a:cs typeface="Courier New" panose="02070309020205020404" pitchFamily="49" charset="0"/>
              </a:rPr>
              <a:t>); </a:t>
            </a:r>
            <a:endParaRPr lang="en-US" sz="2000" dirty="0" smtClean="0">
              <a:latin typeface="Courier New" panose="02070309020205020404" pitchFamily="49" charset="0"/>
              <a:cs typeface="Courier New" panose="02070309020205020404" pitchFamily="49" charset="0"/>
            </a:endParaRPr>
          </a:p>
          <a:p>
            <a:pPr marL="457200" lvl="1" indent="0">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sum </a:t>
            </a:r>
            <a:r>
              <a:rPr lang="en-US" sz="2000" dirty="0">
                <a:latin typeface="Courier New" panose="02070309020205020404" pitchFamily="49" charset="0"/>
                <a:cs typeface="Courier New" panose="02070309020205020404" pitchFamily="49" charset="0"/>
              </a:rPr>
              <a:t>= 0; </a:t>
            </a:r>
            <a:endParaRPr lang="en-US" sz="2000" dirty="0" smtClean="0">
              <a:latin typeface="Courier New" panose="02070309020205020404" pitchFamily="49" charset="0"/>
              <a:cs typeface="Courier New" panose="02070309020205020404" pitchFamily="49" charset="0"/>
            </a:endParaRPr>
          </a:p>
          <a:p>
            <a:pPr marL="457200" lvl="1" indent="0">
              <a:buNone/>
            </a:pPr>
            <a:endParaRPr lang="en-US" sz="1000" dirty="0">
              <a:latin typeface="Courier New" panose="02070309020205020404" pitchFamily="49" charset="0"/>
              <a:cs typeface="Courier New" panose="02070309020205020404" pitchFamily="49" charset="0"/>
            </a:endParaRPr>
          </a:p>
          <a:p>
            <a:pPr marL="457200" lvl="1" indent="0">
              <a:buNone/>
            </a:pPr>
            <a:r>
              <a:rPr lang="en-US" sz="2000" dirty="0" smtClean="0">
                <a:latin typeface="Courier New" panose="02070309020205020404" pitchFamily="49" charset="0"/>
                <a:cs typeface="Courier New" panose="02070309020205020404" pitchFamily="49" charset="0"/>
              </a:rPr>
              <a:t>	for </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 = 1; </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 &lt;= upper; </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 </a:t>
            </a:r>
            <a:endParaRPr lang="en-US" sz="2000" dirty="0" smtClean="0">
              <a:latin typeface="Courier New" panose="02070309020205020404" pitchFamily="49" charset="0"/>
              <a:cs typeface="Courier New" panose="02070309020205020404" pitchFamily="49" charset="0"/>
            </a:endParaRPr>
          </a:p>
          <a:p>
            <a:pPr marL="457200" lvl="1" indent="0">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sum </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 </a:t>
            </a:r>
            <a:endParaRPr lang="en-US" sz="2000" dirty="0" smtClean="0">
              <a:latin typeface="Courier New" panose="02070309020205020404" pitchFamily="49" charset="0"/>
              <a:cs typeface="Courier New" panose="02070309020205020404" pitchFamily="49" charset="0"/>
            </a:endParaRPr>
          </a:p>
          <a:p>
            <a:pPr marL="457200" lvl="1" indent="0">
              <a:buNone/>
            </a:pPr>
            <a:endParaRPr lang="en-US" sz="1000" dirty="0">
              <a:latin typeface="Courier New" panose="02070309020205020404" pitchFamily="49" charset="0"/>
              <a:cs typeface="Courier New" panose="02070309020205020404" pitchFamily="49" charset="0"/>
            </a:endParaRPr>
          </a:p>
          <a:p>
            <a:pPr marL="457200" lvl="1" indent="0">
              <a:buNone/>
            </a:pP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pthread_exit</a:t>
            </a:r>
            <a:r>
              <a:rPr lang="en-US" sz="2000" dirty="0" smtClean="0">
                <a:latin typeface="Courier New" panose="02070309020205020404" pitchFamily="49" charset="0"/>
                <a:cs typeface="Courier New" panose="02070309020205020404" pitchFamily="49" charset="0"/>
              </a:rPr>
              <a:t>(0</a:t>
            </a:r>
            <a:r>
              <a:rPr lang="en-US" sz="2000" dirty="0">
                <a:latin typeface="Courier New" panose="02070309020205020404" pitchFamily="49" charset="0"/>
                <a:cs typeface="Courier New" panose="02070309020205020404" pitchFamily="49" charset="0"/>
              </a:rPr>
              <a:t>); </a:t>
            </a:r>
          </a:p>
          <a:p>
            <a:pPr marL="457200" lvl="1" indent="0">
              <a:lnSpc>
                <a:spcPct val="100000"/>
              </a:lnSpc>
              <a:buNone/>
            </a:pPr>
            <a:r>
              <a:rPr lang="en-US" sz="2000" dirty="0" smtClean="0">
                <a:latin typeface="Courier New" panose="02070309020205020404" pitchFamily="49" charset="0"/>
                <a:cs typeface="Courier New" panose="02070309020205020404" pitchFamily="49" charset="0"/>
              </a:rPr>
              <a:t> </a:t>
            </a:r>
            <a:endParaRPr lang="en-US" sz="2000" dirty="0">
              <a:latin typeface="Courier New" panose="02070309020205020404" pitchFamily="49" charset="0"/>
              <a:cs typeface="Courier New" panose="02070309020205020404" pitchFamily="49" charset="0"/>
            </a:endParaRPr>
          </a:p>
          <a:p>
            <a:pPr marL="457200" lvl="1" indent="0">
              <a:buNone/>
            </a:pPr>
            <a:r>
              <a:rPr lang="en-US" sz="2000" dirty="0" smtClean="0">
                <a:latin typeface="Courier New" panose="02070309020205020404" pitchFamily="49" charset="0"/>
                <a:cs typeface="Courier New" panose="02070309020205020404" pitchFamily="49" charset="0"/>
              </a:rPr>
              <a:t>} </a:t>
            </a:r>
            <a:endParaRPr lang="en-US" sz="2000" dirty="0">
              <a:latin typeface="Courier New" panose="02070309020205020404" pitchFamily="49" charset="0"/>
              <a:cs typeface="Courier New" panose="02070309020205020404" pitchFamily="49" charset="0"/>
            </a:endParaRPr>
          </a:p>
          <a:p>
            <a:pPr marL="457200" lvl="1" indent="0">
              <a:buNone/>
            </a:pPr>
            <a:endParaRPr lang="en-US" sz="1000" dirty="0">
              <a:latin typeface="Courier New" panose="02070309020205020404" pitchFamily="49" charset="0"/>
              <a:cs typeface="Courier New" panose="02070309020205020404" pitchFamily="49" charset="0"/>
            </a:endParaRPr>
          </a:p>
          <a:p>
            <a:pPr marL="457200" lvl="1" indent="0">
              <a:buNone/>
            </a:pPr>
            <a:endParaRPr lang="en-US" sz="2200" dirty="0" smtClean="0">
              <a:latin typeface="Courier New" panose="02070309020205020404" pitchFamily="49" charset="0"/>
              <a:cs typeface="Courier New" panose="02070309020205020404" pitchFamily="49" charset="0"/>
            </a:endParaRPr>
          </a:p>
          <a:p>
            <a:endParaRPr lang="en-US" sz="2800" dirty="0">
              <a:latin typeface="Chalkboard" charset="0"/>
              <a:ea typeface="Chalkboard" charset="0"/>
              <a:cs typeface="Chalkboard" charset="0"/>
            </a:endParaRPr>
          </a:p>
        </p:txBody>
      </p:sp>
    </p:spTree>
    <p:extLst>
      <p:ext uri="{BB962C8B-B14F-4D97-AF65-F5344CB8AC3E}">
        <p14:creationId xmlns:p14="http://schemas.microsoft.com/office/powerpoint/2010/main" val="15450772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halkboard" charset="0"/>
                <a:ea typeface="Chalkboard" charset="0"/>
                <a:cs typeface="Chalkboard" charset="0"/>
              </a:rPr>
              <a:t>Pthreads</a:t>
            </a:r>
            <a:endParaRPr lang="en-US" dirty="0">
              <a:latin typeface="Chalkboard" charset="0"/>
              <a:ea typeface="Chalkboard" charset="0"/>
              <a:cs typeface="Chalkboard" charset="0"/>
            </a:endParaRPr>
          </a:p>
        </p:txBody>
      </p:sp>
      <p:sp>
        <p:nvSpPr>
          <p:cNvPr id="3" name="Content Placeholder 2"/>
          <p:cNvSpPr>
            <a:spLocks noGrp="1"/>
          </p:cNvSpPr>
          <p:nvPr>
            <p:ph idx="1"/>
          </p:nvPr>
        </p:nvSpPr>
        <p:spPr>
          <a:xfrm>
            <a:off x="838199" y="1263316"/>
            <a:ext cx="10614661" cy="5289884"/>
          </a:xfrm>
        </p:spPr>
        <p:txBody>
          <a:bodyPr>
            <a:normAutofit/>
          </a:bodyPr>
          <a:lstStyle/>
          <a:p>
            <a:pPr lvl="1"/>
            <a:r>
              <a:rPr lang="en-US" sz="2600" dirty="0" err="1" smtClean="0">
                <a:latin typeface="Chalkboard" charset="0"/>
                <a:ea typeface="Chalkboard" charset="0"/>
                <a:cs typeface="Chalkboard" charset="0"/>
              </a:rPr>
              <a:t>pthread_exit</a:t>
            </a:r>
            <a:r>
              <a:rPr lang="en-US" sz="2600" dirty="0">
                <a:latin typeface="Chalkboard" charset="0"/>
                <a:ea typeface="Chalkboard" charset="0"/>
                <a:cs typeface="Chalkboard" charset="0"/>
              </a:rPr>
              <a:t>(): terminate </a:t>
            </a:r>
            <a:r>
              <a:rPr lang="en-US" sz="2600" dirty="0" smtClean="0">
                <a:latin typeface="Chalkboard" charset="0"/>
                <a:ea typeface="Chalkboard" charset="0"/>
                <a:cs typeface="Chalkboard" charset="0"/>
              </a:rPr>
              <a:t>the calling </a:t>
            </a:r>
            <a:r>
              <a:rPr lang="en-US" sz="2600" dirty="0">
                <a:latin typeface="Chalkboard" charset="0"/>
                <a:ea typeface="Chalkboard" charset="0"/>
                <a:cs typeface="Chalkboard" charset="0"/>
              </a:rPr>
              <a:t>thread</a:t>
            </a:r>
          </a:p>
          <a:p>
            <a:pPr marL="457200" lvl="1" indent="0">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pthread_exit</a:t>
            </a:r>
            <a:r>
              <a:rPr lang="en-US" sz="2400" dirty="0">
                <a:latin typeface="Courier New" panose="02070309020205020404" pitchFamily="49" charset="0"/>
                <a:cs typeface="Courier New" panose="02070309020205020404" pitchFamily="49" charset="0"/>
              </a:rPr>
              <a:t>(0)</a:t>
            </a:r>
          </a:p>
          <a:p>
            <a:pPr lvl="1"/>
            <a:endParaRPr lang="en-US" sz="2400" dirty="0"/>
          </a:p>
        </p:txBody>
      </p:sp>
    </p:spTree>
    <p:extLst>
      <p:ext uri="{BB962C8B-B14F-4D97-AF65-F5344CB8AC3E}">
        <p14:creationId xmlns:p14="http://schemas.microsoft.com/office/powerpoint/2010/main" val="18022761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ctrTitle"/>
          </p:nvPr>
        </p:nvSpPr>
        <p:spPr>
          <a:xfrm>
            <a:off x="1981200" y="740184"/>
            <a:ext cx="8305800" cy="1772511"/>
          </a:xfrm>
        </p:spPr>
        <p:txBody>
          <a:bodyPr>
            <a:normAutofit fontScale="90000"/>
          </a:bodyPr>
          <a:lstStyle/>
          <a:p>
            <a:pPr algn="ctr"/>
            <a:r>
              <a:rPr lang="en-US" altLang="zh-CN" sz="5400" dirty="0">
                <a:solidFill>
                  <a:srgbClr val="7030A0"/>
                </a:solidFill>
                <a:latin typeface="Chalkboard" charset="0"/>
                <a:ea typeface="Chalkboard" charset="0"/>
                <a:cs typeface="Chalkboard" charset="0"/>
              </a:rPr>
              <a:t>CSC415 </a:t>
            </a:r>
            <a:br>
              <a:rPr lang="en-US" altLang="zh-CN" sz="5400" dirty="0">
                <a:solidFill>
                  <a:srgbClr val="7030A0"/>
                </a:solidFill>
                <a:latin typeface="Chalkboard" charset="0"/>
                <a:ea typeface="Chalkboard" charset="0"/>
                <a:cs typeface="Chalkboard" charset="0"/>
              </a:rPr>
            </a:br>
            <a:r>
              <a:rPr lang="en-US" altLang="zh-CN" sz="5400" dirty="0">
                <a:solidFill>
                  <a:srgbClr val="7030A0"/>
                </a:solidFill>
                <a:latin typeface="Chalkboard" charset="0"/>
                <a:ea typeface="Chalkboard" charset="0"/>
                <a:cs typeface="Chalkboard" charset="0"/>
              </a:rPr>
              <a:t>Operating System Principles </a:t>
            </a:r>
          </a:p>
        </p:txBody>
      </p:sp>
      <p:sp>
        <p:nvSpPr>
          <p:cNvPr id="5" name="Rectangle 26"/>
          <p:cNvSpPr>
            <a:spLocks noGrp="1" noChangeArrowheads="1"/>
          </p:cNvSpPr>
          <p:nvPr>
            <p:ph type="subTitle" idx="1"/>
          </p:nvPr>
        </p:nvSpPr>
        <p:spPr>
          <a:xfrm>
            <a:off x="1600200" y="2834640"/>
            <a:ext cx="8915400" cy="2280285"/>
          </a:xfrm>
          <a:noFill/>
          <a:ln/>
        </p:spPr>
        <p:txBody>
          <a:bodyPr>
            <a:normAutofit/>
          </a:bodyPr>
          <a:lstStyle/>
          <a:p>
            <a:pPr>
              <a:lnSpc>
                <a:spcPct val="80000"/>
              </a:lnSpc>
            </a:pPr>
            <a:r>
              <a:rPr lang="en-US" altLang="zh-CN" sz="5400" dirty="0">
                <a:solidFill>
                  <a:srgbClr val="7030A0"/>
                </a:solidFill>
                <a:latin typeface="Chalkboard" charset="0"/>
                <a:ea typeface="Chalkboard" charset="0"/>
                <a:cs typeface="Chalkboard" charset="0"/>
              </a:rPr>
              <a:t>Threads</a:t>
            </a:r>
          </a:p>
          <a:p>
            <a:pPr>
              <a:lnSpc>
                <a:spcPct val="80000"/>
              </a:lnSpc>
            </a:pPr>
            <a:endParaRPr lang="en-US" altLang="zh-CN" sz="2000" b="1" dirty="0">
              <a:solidFill>
                <a:srgbClr val="FFCC00"/>
              </a:solidFill>
              <a:latin typeface="Chalkboard" charset="0"/>
              <a:ea typeface="Chalkboard" charset="0"/>
              <a:cs typeface="Chalkboard" charset="0"/>
            </a:endParaRPr>
          </a:p>
          <a:p>
            <a:pPr>
              <a:lnSpc>
                <a:spcPct val="80000"/>
              </a:lnSpc>
            </a:pPr>
            <a:r>
              <a:rPr lang="en-US" altLang="zh-CN" dirty="0">
                <a:solidFill>
                  <a:srgbClr val="FFCC00"/>
                </a:solidFill>
                <a:latin typeface="Chalkboard" charset="0"/>
                <a:ea typeface="Chalkboard" charset="0"/>
                <a:cs typeface="Chalkboard" charset="0"/>
              </a:rPr>
              <a:t>Professor Hao Yue</a:t>
            </a:r>
          </a:p>
          <a:p>
            <a:pPr>
              <a:lnSpc>
                <a:spcPct val="80000"/>
              </a:lnSpc>
            </a:pPr>
            <a:r>
              <a:rPr lang="en-US" altLang="zh-CN" dirty="0">
                <a:solidFill>
                  <a:srgbClr val="FFCC00"/>
                </a:solidFill>
                <a:latin typeface="Chalkboard" charset="0"/>
                <a:ea typeface="Chalkboard" charset="0"/>
                <a:cs typeface="Chalkboard" charset="0"/>
              </a:rPr>
              <a:t>Fall </a:t>
            </a:r>
            <a:r>
              <a:rPr lang="en-US" altLang="zh-CN" dirty="0" smtClean="0">
                <a:solidFill>
                  <a:srgbClr val="FFCC00"/>
                </a:solidFill>
                <a:latin typeface="Chalkboard" charset="0"/>
                <a:ea typeface="Chalkboard" charset="0"/>
                <a:cs typeface="Chalkboard" charset="0"/>
              </a:rPr>
              <a:t>2017</a:t>
            </a:r>
            <a:endParaRPr lang="en-US" altLang="zh-CN" dirty="0">
              <a:solidFill>
                <a:srgbClr val="FFCC00"/>
              </a:solidFill>
              <a:latin typeface="Chalkboard" charset="0"/>
              <a:ea typeface="Chalkboard" charset="0"/>
              <a:cs typeface="Chalkboard" charset="0"/>
            </a:endParaRPr>
          </a:p>
        </p:txBody>
      </p:sp>
      <p:grpSp>
        <p:nvGrpSpPr>
          <p:cNvPr id="6" name="Group 5"/>
          <p:cNvGrpSpPr/>
          <p:nvPr/>
        </p:nvGrpSpPr>
        <p:grpSpPr>
          <a:xfrm>
            <a:off x="0" y="5333134"/>
            <a:ext cx="11614006" cy="935182"/>
            <a:chOff x="0" y="5247409"/>
            <a:chExt cx="11614006" cy="935182"/>
          </a:xfrm>
        </p:grpSpPr>
        <p:sp>
          <p:nvSpPr>
            <p:cNvPr id="2" name="Rectangle 1"/>
            <p:cNvSpPr/>
            <p:nvPr/>
          </p:nvSpPr>
          <p:spPr>
            <a:xfrm>
              <a:off x="0" y="5247409"/>
              <a:ext cx="10681855" cy="935182"/>
            </a:xfrm>
            <a:prstGeom prst="rect">
              <a:avLst/>
            </a:prstGeom>
            <a:solidFill>
              <a:srgbClr val="66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78824" y="5247409"/>
              <a:ext cx="935182" cy="935182"/>
            </a:xfrm>
            <a:prstGeom prst="rect">
              <a:avLst/>
            </a:prstGeom>
          </p:spPr>
        </p:pic>
      </p:grpSp>
    </p:spTree>
    <p:extLst>
      <p:ext uri="{BB962C8B-B14F-4D97-AF65-F5344CB8AC3E}">
        <p14:creationId xmlns:p14="http://schemas.microsoft.com/office/powerpoint/2010/main" val="35687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halkboard" charset="0"/>
                <a:ea typeface="Chalkboard" charset="0"/>
                <a:cs typeface="Chalkboard" charset="0"/>
              </a:rPr>
              <a:t>Outline</a:t>
            </a:r>
          </a:p>
        </p:txBody>
      </p:sp>
      <p:sp>
        <p:nvSpPr>
          <p:cNvPr id="3" name="Content Placeholder 2"/>
          <p:cNvSpPr>
            <a:spLocks noGrp="1"/>
          </p:cNvSpPr>
          <p:nvPr>
            <p:ph idx="1"/>
          </p:nvPr>
        </p:nvSpPr>
        <p:spPr>
          <a:xfrm>
            <a:off x="838200" y="1263316"/>
            <a:ext cx="10515600" cy="5423923"/>
          </a:xfrm>
        </p:spPr>
        <p:txBody>
          <a:bodyPr>
            <a:normAutofit/>
          </a:bodyPr>
          <a:lstStyle/>
          <a:p>
            <a:r>
              <a:rPr lang="en-US" dirty="0" smtClean="0">
                <a:latin typeface="Chalkboard" charset="0"/>
                <a:ea typeface="Chalkboard" charset="0"/>
                <a:cs typeface="Chalkboard" charset="0"/>
              </a:rPr>
              <a:t>Motivation</a:t>
            </a:r>
          </a:p>
          <a:p>
            <a:r>
              <a:rPr lang="en-US" sz="3200" dirty="0" smtClean="0">
                <a:latin typeface="Chalkboard" charset="0"/>
                <a:ea typeface="Chalkboard" charset="0"/>
                <a:cs typeface="Chalkboard" charset="0"/>
              </a:rPr>
              <a:t>Multicore Programming</a:t>
            </a:r>
            <a:endParaRPr lang="en-US" sz="3200" dirty="0">
              <a:latin typeface="Chalkboard" charset="0"/>
              <a:ea typeface="Chalkboard" charset="0"/>
              <a:cs typeface="Chalkboard" charset="0"/>
            </a:endParaRPr>
          </a:p>
          <a:p>
            <a:r>
              <a:rPr lang="en-US" dirty="0" smtClean="0">
                <a:latin typeface="Chalkboard" charset="0"/>
                <a:ea typeface="Chalkboard" charset="0"/>
                <a:cs typeface="Chalkboard" charset="0"/>
              </a:rPr>
              <a:t>Thread Libraries</a:t>
            </a:r>
            <a:endParaRPr lang="en-US" dirty="0">
              <a:latin typeface="Chalkboard" charset="0"/>
              <a:ea typeface="Chalkboard" charset="0"/>
              <a:cs typeface="Chalkboard" charset="0"/>
            </a:endParaRPr>
          </a:p>
        </p:txBody>
      </p:sp>
      <p:pic>
        <p:nvPicPr>
          <p:cNvPr id="1026" name="Picture 2" descr="http://www.blueironip.com/wp-content/uploads/2015/01/Product-Roadmap1.png"/>
          <p:cNvPicPr>
            <a:picLocks noChangeAspect="1" noChangeArrowheads="1"/>
          </p:cNvPicPr>
          <p:nvPr/>
        </p:nvPicPr>
        <p:blipFill rotWithShape="1">
          <a:blip r:embed="rId3">
            <a:extLst>
              <a:ext uri="{28A0092B-C50C-407E-A947-70E740481C1C}">
                <a14:useLocalDpi xmlns:a14="http://schemas.microsoft.com/office/drawing/2010/main" val="0"/>
              </a:ext>
            </a:extLst>
          </a:blip>
          <a:srcRect l="5233" t="8993" r="4729" b="10177"/>
          <a:stretch/>
        </p:blipFill>
        <p:spPr bwMode="auto">
          <a:xfrm>
            <a:off x="7628020" y="4788567"/>
            <a:ext cx="3725780" cy="1672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9900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halkboard" charset="0"/>
                <a:ea typeface="Chalkboard" charset="0"/>
                <a:cs typeface="Chalkboard" charset="0"/>
              </a:rPr>
              <a:t>Motivation</a:t>
            </a:r>
          </a:p>
        </p:txBody>
      </p:sp>
      <p:sp>
        <p:nvSpPr>
          <p:cNvPr id="3" name="Content Placeholder 2"/>
          <p:cNvSpPr>
            <a:spLocks noGrp="1"/>
          </p:cNvSpPr>
          <p:nvPr>
            <p:ph idx="1"/>
          </p:nvPr>
        </p:nvSpPr>
        <p:spPr>
          <a:xfrm>
            <a:off x="838200" y="1263316"/>
            <a:ext cx="10515600" cy="5336775"/>
          </a:xfrm>
        </p:spPr>
        <p:txBody>
          <a:bodyPr>
            <a:normAutofit/>
          </a:bodyPr>
          <a:lstStyle/>
          <a:p>
            <a:r>
              <a:rPr lang="en-US" dirty="0">
                <a:latin typeface="Chalkboard" charset="0"/>
                <a:ea typeface="Chalkboard" charset="0"/>
                <a:cs typeface="Chalkboard" charset="0"/>
              </a:rPr>
              <a:t>A thread is a basic unit of CPU utilization</a:t>
            </a:r>
          </a:p>
          <a:p>
            <a:pPr lvl="1"/>
            <a:r>
              <a:rPr lang="en-US" dirty="0">
                <a:latin typeface="Chalkboard" charset="0"/>
                <a:ea typeface="Chalkboard" charset="0"/>
                <a:cs typeface="Chalkboard" charset="0"/>
              </a:rPr>
              <a:t>Consist of a thread ID, a program counter, a register set, and a stack</a:t>
            </a:r>
            <a:endParaRPr lang="en-US" i="1" dirty="0">
              <a:latin typeface="Chalkboard" charset="0"/>
              <a:ea typeface="Chalkboard" charset="0"/>
              <a:cs typeface="Chalkboard" charset="0"/>
            </a:endParaRPr>
          </a:p>
          <a:p>
            <a:pPr lvl="1"/>
            <a:r>
              <a:rPr lang="en-US" dirty="0">
                <a:latin typeface="Chalkboard" charset="0"/>
                <a:ea typeface="Chalkboard" charset="0"/>
                <a:cs typeface="Chalkboard" charset="0"/>
              </a:rPr>
              <a:t>Share code section, data section, and resources with other threads in the same processes</a:t>
            </a:r>
          </a:p>
          <a:p>
            <a:r>
              <a:rPr lang="en-US" dirty="0">
                <a:latin typeface="Chalkboard" charset="0"/>
                <a:ea typeface="Chalkboard" charset="0"/>
                <a:cs typeface="Chalkboard" charset="0"/>
              </a:rPr>
              <a:t>Most modern applications are multithreaded</a:t>
            </a:r>
          </a:p>
          <a:p>
            <a:pPr lvl="1"/>
            <a:r>
              <a:rPr lang="en-US" dirty="0">
                <a:latin typeface="Chalkboard" charset="0"/>
                <a:ea typeface="Chalkboard" charset="0"/>
                <a:cs typeface="Chalkboard" charset="0"/>
              </a:rPr>
              <a:t>E.g., word processor, Web browser, …</a:t>
            </a:r>
          </a:p>
          <a:p>
            <a:r>
              <a:rPr lang="en-US" dirty="0">
                <a:latin typeface="Chalkboard" charset="0"/>
                <a:ea typeface="Chalkboard" charset="0"/>
                <a:cs typeface="Chalkboard" charset="0"/>
              </a:rPr>
              <a:t>Most OS kernel are also multithreaded</a:t>
            </a:r>
          </a:p>
          <a:p>
            <a:r>
              <a:rPr lang="en-US" dirty="0">
                <a:latin typeface="Chalkboard" charset="0"/>
                <a:ea typeface="Chalkboard" charset="0"/>
                <a:cs typeface="Chalkboard" charset="0"/>
              </a:rPr>
              <a:t>Process creation is more time consuming and resource intensive than thread creation</a:t>
            </a:r>
          </a:p>
        </p:txBody>
      </p:sp>
    </p:spTree>
    <p:extLst>
      <p:ext uri="{BB962C8B-B14F-4D97-AF65-F5344CB8AC3E}">
        <p14:creationId xmlns:p14="http://schemas.microsoft.com/office/powerpoint/2010/main" val="3781372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halkboard" charset="0"/>
                <a:ea typeface="Chalkboard" charset="0"/>
                <a:cs typeface="Chalkboard" charset="0"/>
              </a:rPr>
              <a:t>Motivation</a:t>
            </a:r>
          </a:p>
        </p:txBody>
      </p:sp>
      <p:sp>
        <p:nvSpPr>
          <p:cNvPr id="3" name="Content Placeholder 2"/>
          <p:cNvSpPr>
            <a:spLocks noGrp="1"/>
          </p:cNvSpPr>
          <p:nvPr>
            <p:ph idx="1"/>
          </p:nvPr>
        </p:nvSpPr>
        <p:spPr>
          <a:xfrm>
            <a:off x="838200" y="1263316"/>
            <a:ext cx="10515600" cy="578737"/>
          </a:xfrm>
        </p:spPr>
        <p:txBody>
          <a:bodyPr>
            <a:normAutofit/>
          </a:bodyPr>
          <a:lstStyle/>
          <a:p>
            <a:r>
              <a:rPr lang="en-US" dirty="0">
                <a:latin typeface="Chalkboard" charset="0"/>
                <a:ea typeface="Chalkboard" charset="0"/>
                <a:cs typeface="Chalkboard" charset="0"/>
              </a:rPr>
              <a:t>A thread is a basic unit of CPU utilization</a:t>
            </a:r>
          </a:p>
        </p:txBody>
      </p:sp>
      <p:pic>
        <p:nvPicPr>
          <p:cNvPr id="4" name="Picture 3"/>
          <p:cNvPicPr>
            <a:picLocks noChangeAspect="1"/>
          </p:cNvPicPr>
          <p:nvPr/>
        </p:nvPicPr>
        <p:blipFill>
          <a:blip r:embed="rId3"/>
          <a:stretch>
            <a:fillRect/>
          </a:stretch>
        </p:blipFill>
        <p:spPr>
          <a:xfrm>
            <a:off x="1749286" y="1842053"/>
            <a:ext cx="3366983" cy="4238792"/>
          </a:xfrm>
          <a:prstGeom prst="rect">
            <a:avLst/>
          </a:prstGeom>
        </p:spPr>
      </p:pic>
      <p:pic>
        <p:nvPicPr>
          <p:cNvPr id="5" name="Picture 4"/>
          <p:cNvPicPr>
            <a:picLocks noChangeAspect="1"/>
          </p:cNvPicPr>
          <p:nvPr/>
        </p:nvPicPr>
        <p:blipFill>
          <a:blip r:embed="rId4"/>
          <a:stretch>
            <a:fillRect/>
          </a:stretch>
        </p:blipFill>
        <p:spPr>
          <a:xfrm>
            <a:off x="6109255" y="1793663"/>
            <a:ext cx="4190574" cy="4289086"/>
          </a:xfrm>
          <a:prstGeom prst="rect">
            <a:avLst/>
          </a:prstGeom>
        </p:spPr>
      </p:pic>
      <p:sp>
        <p:nvSpPr>
          <p:cNvPr id="6" name="TextBox 5"/>
          <p:cNvSpPr txBox="1"/>
          <p:nvPr/>
        </p:nvSpPr>
        <p:spPr>
          <a:xfrm>
            <a:off x="1802295" y="6109254"/>
            <a:ext cx="3274217" cy="461665"/>
          </a:xfrm>
          <a:prstGeom prst="rect">
            <a:avLst/>
          </a:prstGeom>
          <a:noFill/>
        </p:spPr>
        <p:txBody>
          <a:bodyPr wrap="square" rtlCol="0">
            <a:spAutoFit/>
          </a:bodyPr>
          <a:lstStyle/>
          <a:p>
            <a:pPr algn="ctr"/>
            <a:r>
              <a:rPr lang="en-US" sz="2400" dirty="0">
                <a:latin typeface="Gill Sans MT" panose="020B0502020104020203" pitchFamily="34" charset="0"/>
              </a:rPr>
              <a:t>Single-threaded Process</a:t>
            </a:r>
          </a:p>
        </p:txBody>
      </p:sp>
      <p:sp>
        <p:nvSpPr>
          <p:cNvPr id="7" name="TextBox 6"/>
          <p:cNvSpPr txBox="1"/>
          <p:nvPr/>
        </p:nvSpPr>
        <p:spPr>
          <a:xfrm>
            <a:off x="6168886" y="6109254"/>
            <a:ext cx="3274217" cy="461665"/>
          </a:xfrm>
          <a:prstGeom prst="rect">
            <a:avLst/>
          </a:prstGeom>
          <a:noFill/>
        </p:spPr>
        <p:txBody>
          <a:bodyPr wrap="square" rtlCol="0">
            <a:spAutoFit/>
          </a:bodyPr>
          <a:lstStyle/>
          <a:p>
            <a:pPr algn="ctr"/>
            <a:r>
              <a:rPr lang="en-US" sz="2400" dirty="0">
                <a:latin typeface="Gill Sans MT" panose="020B0502020104020203" pitchFamily="34" charset="0"/>
              </a:rPr>
              <a:t>Multithreaded Process</a:t>
            </a:r>
          </a:p>
        </p:txBody>
      </p:sp>
    </p:spTree>
    <p:extLst>
      <p:ext uri="{BB962C8B-B14F-4D97-AF65-F5344CB8AC3E}">
        <p14:creationId xmlns:p14="http://schemas.microsoft.com/office/powerpoint/2010/main" val="16061550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halkboard" charset="0"/>
                <a:ea typeface="Chalkboard" charset="0"/>
                <a:cs typeface="Chalkboard" charset="0"/>
              </a:rPr>
              <a:t>Motivation</a:t>
            </a:r>
          </a:p>
        </p:txBody>
      </p:sp>
      <p:sp>
        <p:nvSpPr>
          <p:cNvPr id="3" name="Content Placeholder 2"/>
          <p:cNvSpPr>
            <a:spLocks noGrp="1"/>
          </p:cNvSpPr>
          <p:nvPr>
            <p:ph idx="1"/>
          </p:nvPr>
        </p:nvSpPr>
        <p:spPr>
          <a:xfrm>
            <a:off x="838200" y="1263316"/>
            <a:ext cx="10511790" cy="5594684"/>
          </a:xfrm>
        </p:spPr>
        <p:txBody>
          <a:bodyPr>
            <a:normAutofit/>
          </a:bodyPr>
          <a:lstStyle/>
          <a:p>
            <a:r>
              <a:rPr lang="en-US" dirty="0">
                <a:latin typeface="Chalkboard" charset="0"/>
                <a:ea typeface="Chalkboard" charset="0"/>
                <a:cs typeface="Chalkboard" charset="0"/>
              </a:rPr>
              <a:t>Benefits</a:t>
            </a:r>
          </a:p>
          <a:p>
            <a:pPr lvl="1"/>
            <a:r>
              <a:rPr lang="en-US" dirty="0">
                <a:latin typeface="Chalkboard" charset="0"/>
                <a:ea typeface="Chalkboard" charset="0"/>
                <a:cs typeface="Chalkboard" charset="0"/>
              </a:rPr>
              <a:t>Responsiveness</a:t>
            </a:r>
          </a:p>
          <a:p>
            <a:pPr lvl="2"/>
            <a:r>
              <a:rPr lang="en-US" dirty="0">
                <a:latin typeface="Chalkboard" charset="0"/>
                <a:ea typeface="Chalkboard" charset="0"/>
                <a:cs typeface="Chalkboard" charset="0"/>
              </a:rPr>
              <a:t>Multithreading allows a program to continue running even if part of it is blocked or performing a time-consuming operation</a:t>
            </a:r>
          </a:p>
          <a:p>
            <a:pPr lvl="1"/>
            <a:r>
              <a:rPr lang="en-US" dirty="0">
                <a:latin typeface="Chalkboard" charset="0"/>
                <a:ea typeface="Chalkboard" charset="0"/>
                <a:cs typeface="Chalkboard" charset="0"/>
              </a:rPr>
              <a:t>Resource sharing</a:t>
            </a:r>
          </a:p>
          <a:p>
            <a:pPr lvl="2"/>
            <a:r>
              <a:rPr lang="en-US" dirty="0">
                <a:latin typeface="Chalkboard" charset="0"/>
                <a:ea typeface="Chalkboard" charset="0"/>
                <a:cs typeface="Chalkboard" charset="0"/>
              </a:rPr>
              <a:t>Threads share memory and resources by default, which is easier than shared memory and message passing</a:t>
            </a:r>
          </a:p>
          <a:p>
            <a:pPr lvl="1"/>
            <a:r>
              <a:rPr lang="en-US" dirty="0">
                <a:latin typeface="Chalkboard" charset="0"/>
                <a:ea typeface="Chalkboard" charset="0"/>
                <a:cs typeface="Chalkboard" charset="0"/>
              </a:rPr>
              <a:t>Economy</a:t>
            </a:r>
          </a:p>
          <a:p>
            <a:pPr lvl="2"/>
            <a:r>
              <a:rPr lang="en-US" dirty="0">
                <a:latin typeface="Chalkboard" charset="0"/>
                <a:ea typeface="Chalkboard" charset="0"/>
                <a:cs typeface="Chalkboard" charset="0"/>
              </a:rPr>
              <a:t>It is more economical to create and context-switch threads than processes</a:t>
            </a:r>
          </a:p>
          <a:p>
            <a:pPr lvl="1"/>
            <a:r>
              <a:rPr lang="en-US" dirty="0">
                <a:latin typeface="Chalkboard" charset="0"/>
                <a:ea typeface="Chalkboard" charset="0"/>
                <a:cs typeface="Chalkboard" charset="0"/>
              </a:rPr>
              <a:t>Scalability</a:t>
            </a:r>
          </a:p>
          <a:p>
            <a:pPr lvl="2"/>
            <a:r>
              <a:rPr lang="en-US" dirty="0">
                <a:latin typeface="Chalkboard" charset="0"/>
                <a:ea typeface="Chalkboard" charset="0"/>
                <a:cs typeface="Chalkboard" charset="0"/>
              </a:rPr>
              <a:t>Threads can be running in parallel in multi-processor architecture</a:t>
            </a:r>
          </a:p>
        </p:txBody>
      </p:sp>
    </p:spTree>
    <p:extLst>
      <p:ext uri="{BB962C8B-B14F-4D97-AF65-F5344CB8AC3E}">
        <p14:creationId xmlns:p14="http://schemas.microsoft.com/office/powerpoint/2010/main" val="18452855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halkboard" charset="0"/>
                <a:ea typeface="Chalkboard" charset="0"/>
                <a:cs typeface="Chalkboard" charset="0"/>
              </a:rPr>
              <a:t>Multicore Programming</a:t>
            </a:r>
          </a:p>
        </p:txBody>
      </p:sp>
      <p:sp>
        <p:nvSpPr>
          <p:cNvPr id="3" name="Content Placeholder 2"/>
          <p:cNvSpPr>
            <a:spLocks noGrp="1"/>
          </p:cNvSpPr>
          <p:nvPr>
            <p:ph idx="1"/>
          </p:nvPr>
        </p:nvSpPr>
        <p:spPr>
          <a:xfrm>
            <a:off x="838200" y="1263316"/>
            <a:ext cx="10511790" cy="5336776"/>
          </a:xfrm>
        </p:spPr>
        <p:txBody>
          <a:bodyPr>
            <a:normAutofit/>
          </a:bodyPr>
          <a:lstStyle/>
          <a:p>
            <a:r>
              <a:rPr lang="en-US" sz="2800" dirty="0">
                <a:latin typeface="Chalkboard" charset="0"/>
                <a:ea typeface="Chalkboard" charset="0"/>
                <a:cs typeface="Chalkboard" charset="0"/>
              </a:rPr>
              <a:t>Multithreaded programming provides a mechanism for more efficient use of multiple computing cores</a:t>
            </a:r>
          </a:p>
          <a:p>
            <a:r>
              <a:rPr lang="en-US" sz="2800" dirty="0">
                <a:latin typeface="Chalkboard" charset="0"/>
                <a:ea typeface="Chalkboard" charset="0"/>
                <a:cs typeface="Chalkboard" charset="0"/>
              </a:rPr>
              <a:t>Concurrency: all the tasks can make progress</a:t>
            </a:r>
            <a:endParaRPr lang="en-US" sz="3000" dirty="0">
              <a:latin typeface="Chalkboard" charset="0"/>
              <a:ea typeface="Chalkboard" charset="0"/>
              <a:cs typeface="Chalkboard" charset="0"/>
            </a:endParaRPr>
          </a:p>
          <a:p>
            <a:pPr lvl="1"/>
            <a:r>
              <a:rPr lang="en-US" sz="2400" dirty="0">
                <a:latin typeface="Chalkboard" charset="0"/>
                <a:ea typeface="Chalkboard" charset="0"/>
                <a:cs typeface="Chalkboard" charset="0"/>
              </a:rPr>
              <a:t>A system with a single computing core can achieve concurrency, where the execution of threads is interleaved over time </a:t>
            </a:r>
          </a:p>
          <a:p>
            <a:r>
              <a:rPr lang="en-US" sz="2800" dirty="0">
                <a:latin typeface="Chalkboard" charset="0"/>
                <a:ea typeface="Chalkboard" charset="0"/>
                <a:cs typeface="Chalkboard" charset="0"/>
              </a:rPr>
              <a:t>Parallelism: more than one task can be performed simultaneously</a:t>
            </a:r>
            <a:endParaRPr lang="en-US" sz="3000" dirty="0">
              <a:latin typeface="Chalkboard" charset="0"/>
              <a:ea typeface="Chalkboard" charset="0"/>
              <a:cs typeface="Chalkboard" charset="0"/>
            </a:endParaRPr>
          </a:p>
          <a:p>
            <a:pPr lvl="1"/>
            <a:r>
              <a:rPr lang="en-US" sz="2400" dirty="0">
                <a:latin typeface="Chalkboard" charset="0"/>
                <a:ea typeface="Chalkboard" charset="0"/>
                <a:cs typeface="Chalkboard" charset="0"/>
              </a:rPr>
              <a:t>A system with multiple computing core can achieve parallelism, where threads run over different cores at the same time </a:t>
            </a:r>
          </a:p>
          <a:p>
            <a:pPr lvl="1"/>
            <a:r>
              <a:rPr lang="en-US" sz="2400" dirty="0">
                <a:latin typeface="Chalkboard" charset="0"/>
                <a:ea typeface="Chalkboard" charset="0"/>
                <a:cs typeface="Chalkboard" charset="0"/>
              </a:rPr>
              <a:t>Data Parallelism: distribute subsets of the same data across multiple computing cores and perform the same operation on each core</a:t>
            </a:r>
          </a:p>
          <a:p>
            <a:pPr lvl="1"/>
            <a:r>
              <a:rPr lang="en-US" sz="2400" dirty="0">
                <a:latin typeface="Chalkboard" charset="0"/>
                <a:ea typeface="Chalkboard" charset="0"/>
                <a:cs typeface="Chalkboard" charset="0"/>
              </a:rPr>
              <a:t>Task Parallelism: distribute tasks across multiple computing cores. Each thread is performing a unique operation</a:t>
            </a:r>
          </a:p>
        </p:txBody>
      </p:sp>
    </p:spTree>
    <p:extLst>
      <p:ext uri="{BB962C8B-B14F-4D97-AF65-F5344CB8AC3E}">
        <p14:creationId xmlns:p14="http://schemas.microsoft.com/office/powerpoint/2010/main" val="726794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halkboard" charset="0"/>
                <a:ea typeface="Chalkboard" charset="0"/>
                <a:cs typeface="Chalkboard" charset="0"/>
              </a:rPr>
              <a:t>Multicore Programming</a:t>
            </a:r>
          </a:p>
        </p:txBody>
      </p:sp>
      <p:sp>
        <p:nvSpPr>
          <p:cNvPr id="3" name="Content Placeholder 2"/>
          <p:cNvSpPr>
            <a:spLocks noGrp="1"/>
          </p:cNvSpPr>
          <p:nvPr>
            <p:ph idx="1"/>
          </p:nvPr>
        </p:nvSpPr>
        <p:spPr>
          <a:xfrm>
            <a:off x="2852528" y="2862470"/>
            <a:ext cx="5946912" cy="662609"/>
          </a:xfrm>
        </p:spPr>
        <p:txBody>
          <a:bodyPr>
            <a:normAutofit/>
          </a:bodyPr>
          <a:lstStyle/>
          <a:p>
            <a:pPr marL="0" indent="0">
              <a:buNone/>
            </a:pPr>
            <a:r>
              <a:rPr lang="en-US" sz="2400" dirty="0"/>
              <a:t>Concurrent execution on a single-core system</a:t>
            </a:r>
          </a:p>
          <a:p>
            <a:pPr lvl="2">
              <a:lnSpc>
                <a:spcPct val="100000"/>
              </a:lnSpc>
            </a:pPr>
            <a:endParaRPr lang="en-US" dirty="0"/>
          </a:p>
        </p:txBody>
      </p:sp>
      <p:pic>
        <p:nvPicPr>
          <p:cNvPr id="4" name="Picture 3"/>
          <p:cNvPicPr>
            <a:picLocks noChangeAspect="1"/>
          </p:cNvPicPr>
          <p:nvPr/>
        </p:nvPicPr>
        <p:blipFill>
          <a:blip r:embed="rId3"/>
          <a:stretch>
            <a:fillRect/>
          </a:stretch>
        </p:blipFill>
        <p:spPr>
          <a:xfrm>
            <a:off x="1337517" y="1498326"/>
            <a:ext cx="9109748" cy="1231621"/>
          </a:xfrm>
          <a:prstGeom prst="rect">
            <a:avLst/>
          </a:prstGeom>
        </p:spPr>
      </p:pic>
      <p:pic>
        <p:nvPicPr>
          <p:cNvPr id="5" name="Picture 4"/>
          <p:cNvPicPr>
            <a:picLocks noChangeAspect="1"/>
          </p:cNvPicPr>
          <p:nvPr/>
        </p:nvPicPr>
        <p:blipFill>
          <a:blip r:embed="rId4"/>
          <a:stretch>
            <a:fillRect/>
          </a:stretch>
        </p:blipFill>
        <p:spPr>
          <a:xfrm>
            <a:off x="3145325" y="3874398"/>
            <a:ext cx="5654119" cy="2128005"/>
          </a:xfrm>
          <a:prstGeom prst="rect">
            <a:avLst/>
          </a:prstGeom>
        </p:spPr>
      </p:pic>
      <p:sp>
        <p:nvSpPr>
          <p:cNvPr id="7" name="Content Placeholder 2"/>
          <p:cNvSpPr txBox="1">
            <a:spLocks/>
          </p:cNvSpPr>
          <p:nvPr/>
        </p:nvSpPr>
        <p:spPr>
          <a:xfrm>
            <a:off x="2912164" y="6049620"/>
            <a:ext cx="5946912" cy="6626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Gill Sans MT" panose="020B05020201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Gill Sans MT" panose="020B05020201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ill Sans MT" panose="020B05020201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ill Sans MT" panose="020B05020201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t>Parallel execution on a multi-core system</a:t>
            </a:r>
          </a:p>
          <a:p>
            <a:pPr lvl="2">
              <a:lnSpc>
                <a:spcPct val="100000"/>
              </a:lnSpc>
            </a:pPr>
            <a:endParaRPr lang="en-US" dirty="0"/>
          </a:p>
        </p:txBody>
      </p:sp>
    </p:spTree>
    <p:extLst>
      <p:ext uri="{BB962C8B-B14F-4D97-AF65-F5344CB8AC3E}">
        <p14:creationId xmlns:p14="http://schemas.microsoft.com/office/powerpoint/2010/main" val="16800674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22099</TotalTime>
  <Words>855</Words>
  <Application>Microsoft Macintosh PowerPoint</Application>
  <PresentationFormat>Widescreen</PresentationFormat>
  <Paragraphs>220</Paragraphs>
  <Slides>25</Slides>
  <Notes>24</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25</vt:i4>
      </vt:variant>
    </vt:vector>
  </HeadingPairs>
  <TitlesOfParts>
    <vt:vector size="39" baseType="lpstr">
      <vt:lpstr>Arial Unicode MS</vt:lpstr>
      <vt:lpstr>Calibri</vt:lpstr>
      <vt:lpstr>Calibri Light</vt:lpstr>
      <vt:lpstr>Chalkboard</vt:lpstr>
      <vt:lpstr>Courier New</vt:lpstr>
      <vt:lpstr>Gill Sans MT</vt:lpstr>
      <vt:lpstr>Wingdings</vt:lpstr>
      <vt:lpstr>Wingdings 2</vt:lpstr>
      <vt:lpstr>宋体</vt:lpstr>
      <vt:lpstr>Arial</vt:lpstr>
      <vt:lpstr>Office Theme</vt:lpstr>
      <vt:lpstr>Blank</vt:lpstr>
      <vt:lpstr>1_Office Theme</vt:lpstr>
      <vt:lpstr>2_Office Theme</vt:lpstr>
      <vt:lpstr>Announcement</vt:lpstr>
      <vt:lpstr>Last Time</vt:lpstr>
      <vt:lpstr>CSC415  Operating System Principles </vt:lpstr>
      <vt:lpstr>Outline</vt:lpstr>
      <vt:lpstr>Motivation</vt:lpstr>
      <vt:lpstr>Motivation</vt:lpstr>
      <vt:lpstr>Motivation</vt:lpstr>
      <vt:lpstr>Multicore Programming</vt:lpstr>
      <vt:lpstr>Multicore Programming</vt:lpstr>
      <vt:lpstr>Thread Libraries</vt:lpstr>
      <vt:lpstr>Pthreads</vt:lpstr>
      <vt:lpstr>Pthreads</vt:lpstr>
      <vt:lpstr>Pthreads</vt:lpstr>
      <vt:lpstr>Pthreads</vt:lpstr>
      <vt:lpstr>Pthreads</vt:lpstr>
      <vt:lpstr>Pthreads</vt:lpstr>
      <vt:lpstr>Pthreads</vt:lpstr>
      <vt:lpstr>Pthreads</vt:lpstr>
      <vt:lpstr>Pthreads</vt:lpstr>
      <vt:lpstr>Pthreads</vt:lpstr>
      <vt:lpstr>Pthreads</vt:lpstr>
      <vt:lpstr>Pthreads</vt:lpstr>
      <vt:lpstr>Pthreads</vt:lpstr>
      <vt:lpstr>Pthreads</vt:lpstr>
      <vt:lpstr>Pthreads</vt:lpstr>
    </vt:vector>
  </TitlesOfParts>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CSC645/745  Computer Networks</dc:title>
  <dc:creator>岳浩</dc:creator>
  <cp:lastModifiedBy>Microsoft Office User</cp:lastModifiedBy>
  <cp:revision>351</cp:revision>
  <dcterms:created xsi:type="dcterms:W3CDTF">2016-06-27T03:11:02Z</dcterms:created>
  <dcterms:modified xsi:type="dcterms:W3CDTF">2017-09-20T23:00:32Z</dcterms:modified>
</cp:coreProperties>
</file>