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  <p:sldMasterId id="2147483708" r:id="rId4"/>
  </p:sldMasterIdLst>
  <p:notesMasterIdLst>
    <p:notesMasterId r:id="rId28"/>
  </p:notesMasterIdLst>
  <p:sldIdLst>
    <p:sldId id="466" r:id="rId5"/>
    <p:sldId id="467" r:id="rId6"/>
    <p:sldId id="454" r:id="rId7"/>
    <p:sldId id="434" r:id="rId8"/>
    <p:sldId id="439" r:id="rId9"/>
    <p:sldId id="438" r:id="rId10"/>
    <p:sldId id="437" r:id="rId11"/>
    <p:sldId id="440" r:id="rId12"/>
    <p:sldId id="442" r:id="rId13"/>
    <p:sldId id="441" r:id="rId14"/>
    <p:sldId id="462" r:id="rId15"/>
    <p:sldId id="443" r:id="rId16"/>
    <p:sldId id="444" r:id="rId17"/>
    <p:sldId id="446" r:id="rId18"/>
    <p:sldId id="456" r:id="rId19"/>
    <p:sldId id="457" r:id="rId20"/>
    <p:sldId id="468" r:id="rId21"/>
    <p:sldId id="469" r:id="rId22"/>
    <p:sldId id="470" r:id="rId23"/>
    <p:sldId id="471" r:id="rId24"/>
    <p:sldId id="472" r:id="rId25"/>
    <p:sldId id="473" r:id="rId26"/>
    <p:sldId id="4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78505" autoAdjust="0"/>
  </p:normalViewPr>
  <p:slideViewPr>
    <p:cSldViewPr snapToGrid="0">
      <p:cViewPr varScale="1">
        <p:scale>
          <a:sx n="70" d="100"/>
          <a:sy n="70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553B7-E3D0-480E-A937-654BA477B53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4356-9E60-4624-98FF-4AA0E0C9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3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98E25-C968-4A6A-A032-1CE16BB42942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2912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9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9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55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22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35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02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58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00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2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73184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902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13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9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45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2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8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53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192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7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99"/>
            <a:ext cx="9591676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82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4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8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6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6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4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6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4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82150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7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9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6511-63E8-4B6E-864C-719A82D0BD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1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60000"/>
              <a:buFont typeface="Wingdings 2" pitchFamily="18" charset="2"/>
              <a:buChar char=""/>
              <a:defRPr sz="2600"/>
            </a:lvl1pPr>
            <a:lvl2pPr>
              <a:buClr>
                <a:schemeClr val="accent6">
                  <a:lumMod val="75000"/>
                </a:schemeClr>
              </a:buClr>
              <a:buSzPct val="90000"/>
              <a:buFont typeface="Wingdings" pitchFamily="2" charset="2"/>
              <a:buChar char="ü"/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0352-AD77-41C5-B598-2C72F888FC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90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FC70-4642-4CB4-8E0B-4F56FE80F53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39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4D59-854D-4478-9BEE-9439C124D3C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44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46D-8C12-4331-99FB-7042A663134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938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96B-9BE3-49A8-A927-96EC60AF26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82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8028-9EA9-41F5-8152-267BBC2FE04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2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D55C-7716-49E2-BBC6-774EB4E287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65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B063-C011-4F94-A9FD-0175C5FEFE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95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41A-36D9-4C32-A913-AB9C23935B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07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065-6311-49CD-9608-2E97390BB8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739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447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99"/>
            <a:ext cx="9591676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543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6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82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376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032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66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697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465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668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82150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785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1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072D-3243-45FE-A776-5A6F078C211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563"/>
            <a:ext cx="10020300" cy="939693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3316"/>
            <a:ext cx="10515600" cy="491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9410-12E0-4CA1-9128-2C437BD57AF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25" y="194170"/>
            <a:ext cx="950293" cy="9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1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baseline="0">
          <a:solidFill>
            <a:srgbClr val="FFCC00"/>
          </a:solidFill>
          <a:latin typeface="Gill Sans MT" panose="020B0502020104020203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79B66-520B-49FC-8C2B-DEF716BB4B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563"/>
            <a:ext cx="10020300" cy="939693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3316"/>
            <a:ext cx="10515600" cy="491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25" y="194170"/>
            <a:ext cx="950293" cy="9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5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baseline="0">
          <a:solidFill>
            <a:srgbClr val="FFCC00"/>
          </a:solidFill>
          <a:latin typeface="Gill Sans MT" panose="020B0502020104020203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40184"/>
            <a:ext cx="8305800" cy="177251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CSC415 </a:t>
            </a:r>
            <a:b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</a:br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Operating System Principles 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34640"/>
            <a:ext cx="8915400" cy="2280285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Virtual Memory</a:t>
            </a:r>
          </a:p>
          <a:p>
            <a:pPr>
              <a:lnSpc>
                <a:spcPct val="80000"/>
              </a:lnSpc>
            </a:pPr>
            <a:endParaRPr lang="en-US" altLang="zh-CN" sz="2000" b="1" dirty="0">
              <a:solidFill>
                <a:srgbClr val="FFCC00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CC00"/>
                </a:solidFill>
                <a:latin typeface="Chalkboard" charset="0"/>
                <a:ea typeface="Chalkboard" charset="0"/>
                <a:cs typeface="Chalkboard" charset="0"/>
              </a:rPr>
              <a:t>Professor Hao Yue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solidFill>
                  <a:srgbClr val="FFCC00"/>
                </a:solidFill>
                <a:latin typeface="Chalkboard" charset="0"/>
                <a:ea typeface="Chalkboard" charset="0"/>
                <a:cs typeface="Chalkboard" charset="0"/>
              </a:rPr>
              <a:t>Fall 2017</a:t>
            </a:r>
            <a:endParaRPr lang="en-US" altLang="zh-CN" dirty="0">
              <a:solidFill>
                <a:srgbClr val="FFCC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5333134"/>
            <a:ext cx="11614006" cy="935182"/>
            <a:chOff x="0" y="5247409"/>
            <a:chExt cx="11614006" cy="935182"/>
          </a:xfrm>
        </p:grpSpPr>
        <p:sp>
          <p:nvSpPr>
            <p:cNvPr id="2" name="Rectangle 1"/>
            <p:cNvSpPr/>
            <p:nvPr/>
          </p:nvSpPr>
          <p:spPr>
            <a:xfrm>
              <a:off x="0" y="5247409"/>
              <a:ext cx="10681855" cy="93518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824" y="5247409"/>
              <a:ext cx="935182" cy="935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200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488030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Effective access time</a:t>
            </a:r>
          </a:p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It is equal to the memory access time (denoted as </a:t>
            </a:r>
            <a:r>
              <a:rPr lang="en-US" i="1" dirty="0">
                <a:latin typeface="Chalkboard" charset="0"/>
                <a:ea typeface="Chalkboard" charset="0"/>
                <a:cs typeface="Chalkboard" charset="0"/>
              </a:rPr>
              <a:t>ma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) when there is no page fault</a:t>
            </a:r>
          </a:p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Generally, it is equal to </a:t>
            </a:r>
            <a:r>
              <a:rPr lang="en-US" i="1" dirty="0">
                <a:latin typeface="Chalkboard" charset="0"/>
                <a:ea typeface="Chalkboard" charset="0"/>
                <a:cs typeface="Chalkboard" charset="0"/>
              </a:rPr>
              <a:t>(1-p) × ma + p × 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page fault time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Example: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ma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 = 200 nanoseconds, page-fault time = 8 milliseconds 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Effective access time </a:t>
            </a:r>
          </a:p>
          <a:p>
            <a:pPr marL="0" indent="0">
              <a:buNone/>
            </a:pP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   = (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1-p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)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×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200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 + p ×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(8×10</a:t>
            </a:r>
            <a:r>
              <a:rPr lang="en-US" sz="3000" baseline="30000" dirty="0">
                <a:latin typeface="Chalkboard" charset="0"/>
                <a:ea typeface="Chalkboard" charset="0"/>
                <a:cs typeface="Chalkboard" charset="0"/>
              </a:rPr>
              <a:t>6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   = 200 +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×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7,999,800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Need to minimize the page-fault rate in a demand paging system</a:t>
            </a:r>
          </a:p>
        </p:txBody>
      </p:sp>
    </p:spTree>
    <p:extLst>
      <p:ext uri="{BB962C8B-B14F-4D97-AF65-F5344CB8AC3E}">
        <p14:creationId xmlns:p14="http://schemas.microsoft.com/office/powerpoint/2010/main" val="381328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488030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Frame-allocation algorithms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Determine how many frames to allocate to each process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Page-replacement algorithms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Select a page to be replaced when the desired page needs to be read into memory but there are no free frames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The goal is to minimize the page-fault rate </a:t>
            </a:r>
          </a:p>
        </p:txBody>
      </p:sp>
    </p:spTree>
    <p:extLst>
      <p:ext uri="{BB962C8B-B14F-4D97-AF65-F5344CB8AC3E}">
        <p14:creationId xmlns:p14="http://schemas.microsoft.com/office/powerpoint/2010/main" val="257954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8037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Basic page replacement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If no frame is free, find one that is not currently used and free it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Page fault service routine with page replacement</a:t>
            </a:r>
            <a:endParaRPr lang="en-US" sz="2800" baseline="30000" dirty="0">
              <a:latin typeface="Chalkboard" charset="0"/>
              <a:ea typeface="Chalkboard" charset="0"/>
              <a:cs typeface="Chalkboard" charset="0"/>
            </a:endParaRP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Find the location of desired page on the disk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Find a free frame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If there is a free frame, use it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If there is no free frame, use a page-replacement algorithm to select a victim frame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Write the victim frame to the disk; update the page and frame tables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Read the desired page into the free frame; update the page and frame tables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Continue the process from where the page fault occurred</a:t>
            </a:r>
          </a:p>
        </p:txBody>
      </p:sp>
    </p:spTree>
    <p:extLst>
      <p:ext uri="{BB962C8B-B14F-4D97-AF65-F5344CB8AC3E}">
        <p14:creationId xmlns:p14="http://schemas.microsoft.com/office/powerpoint/2010/main" val="87756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Page Replacement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777539" cy="5308934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Page-replacement algorithms: select the frames to be replaced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Different page-replacement algorithms have different performance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Choose the one with the lowest page-fault rate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Evaluate the algorithms by running them on a particular string of memory references (called reference string)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Use the page number, rather than the entire address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Delete repeated access to the same page since it does not cause a page fault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The performance also depends on the number of frames available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In all the following examples, we consider a memory with three frames and use the reference string 7, 0, 1, 2, 0, 3, 0, 4, 2, 3, 0, 3, 2, 1, 2, 0, 1, 7, 0, 1</a:t>
            </a:r>
          </a:p>
        </p:txBody>
      </p:sp>
    </p:spTree>
    <p:extLst>
      <p:ext uri="{BB962C8B-B14F-4D97-AF65-F5344CB8AC3E}">
        <p14:creationId xmlns:p14="http://schemas.microsoft.com/office/powerpoint/2010/main" val="381184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FIFO 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0893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First-in, first-out (FIFO) algorithm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Choose the oldest page to replace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Performance is not always good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Number of page faults = 15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6" y="2706624"/>
            <a:ext cx="9144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5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Optimal 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42323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Optimal (OPT) algorithm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Replace the page that will not be used for the longest time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Guarantee the lowest page-fault rate for a fixed number of frames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Number of page faults = 9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OPT is difficult to implement, since it requires future knowledge of the reference string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40" y="2956507"/>
            <a:ext cx="90297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LRU 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42323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Least Recently Used (LRU) algorithm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Use the recent past as an approximation of the near future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Replace the page that has not been used for the longest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Number of page faults = 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67" y="2689056"/>
            <a:ext cx="89820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9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Frame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488030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How do we allocate the fixed amount of free memory among processes?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Maximum: the total number of available frames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Minimum: enough frames to hold all the different pages that any single instruction can reference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Allocation algorithms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Equal allocation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Proportional allocation</a:t>
            </a:r>
          </a:p>
        </p:txBody>
      </p:sp>
    </p:spTree>
    <p:extLst>
      <p:ext uri="{BB962C8B-B14F-4D97-AF65-F5344CB8AC3E}">
        <p14:creationId xmlns:p14="http://schemas.microsoft.com/office/powerpoint/2010/main" val="44140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Frame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Equal allocation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Split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m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 frames among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n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 processes and each process obtains an equal share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m/n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 frames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Example: there are 100 frames and 5 processes. Each process receives 20 frames. 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Proportional allocation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Allocate frames according to the size of processes 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Let </a:t>
            </a:r>
            <a:r>
              <a:rPr lang="en-US" sz="2600" i="1" dirty="0" err="1">
                <a:latin typeface="Chalkboard" charset="0"/>
                <a:ea typeface="Chalkboard" charset="0"/>
                <a:cs typeface="Chalkboard" charset="0"/>
              </a:rPr>
              <a:t>s</a:t>
            </a:r>
            <a:r>
              <a:rPr lang="en-US" sz="2600" i="1" baseline="-25000" dirty="0" err="1">
                <a:latin typeface="Chalkboard" charset="0"/>
                <a:ea typeface="Chalkboard" charset="0"/>
                <a:cs typeface="Chalkboard" charset="0"/>
              </a:rPr>
              <a:t>i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be the size of process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i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and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 m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be the total number of free frames, the number of frames allocated to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i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is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 m × </a:t>
            </a:r>
            <a:r>
              <a:rPr lang="en-US" sz="2600" i="1" dirty="0" err="1">
                <a:latin typeface="Chalkboard" charset="0"/>
                <a:ea typeface="Chalkboard" charset="0"/>
                <a:cs typeface="Chalkboard" charset="0"/>
              </a:rPr>
              <a:t>s</a:t>
            </a:r>
            <a:r>
              <a:rPr lang="en-US" sz="2600" i="1" baseline="-25000" dirty="0" err="1">
                <a:latin typeface="Chalkboard" charset="0"/>
                <a:ea typeface="Chalkboard" charset="0"/>
                <a:cs typeface="Chalkboard" charset="0"/>
              </a:rPr>
              <a:t>i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/∑</a:t>
            </a:r>
            <a:r>
              <a:rPr lang="en-US" sz="2600" i="1" dirty="0" err="1">
                <a:latin typeface="Chalkboard" charset="0"/>
                <a:ea typeface="Chalkboard" charset="0"/>
                <a:cs typeface="Chalkboard" charset="0"/>
              </a:rPr>
              <a:t>s</a:t>
            </a:r>
            <a:r>
              <a:rPr lang="en-US" sz="2600" i="1" baseline="-25000" dirty="0" err="1">
                <a:latin typeface="Chalkboard" charset="0"/>
                <a:ea typeface="Chalkboard" charset="0"/>
                <a:cs typeface="Chalkboard" charset="0"/>
              </a:rPr>
              <a:t>i</a:t>
            </a:r>
            <a:endParaRPr lang="en-US" sz="2600" i="1" baseline="-25000" dirty="0">
              <a:latin typeface="Chalkboard" charset="0"/>
              <a:ea typeface="Chalkboard" charset="0"/>
              <a:cs typeface="Chalkboard" charset="0"/>
            </a:endParaRP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Sometimes need to adjust the result to be an integer that is greater than the minimum number of frames required by the process</a:t>
            </a:r>
          </a:p>
        </p:txBody>
      </p:sp>
    </p:spTree>
    <p:extLst>
      <p:ext uri="{BB962C8B-B14F-4D97-AF65-F5344CB8AC3E}">
        <p14:creationId xmlns:p14="http://schemas.microsoft.com/office/powerpoint/2010/main" val="186874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Frame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488030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Page replacement also affects frame allocation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Global replacement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A process can select a victim frame from the set of all frames, i.e., one process can take a frame from another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E.g., High-priority processes can take frames form low-priority processes for replacement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Advantage: higher system throughput 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Local replacement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Each process selects from only its own set of allocated frames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The number of frames allocated to a process does not change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Advantage: the performance of a process is more consistent</a:t>
            </a:r>
          </a:p>
        </p:txBody>
      </p:sp>
    </p:spTree>
    <p:extLst>
      <p:ext uri="{BB962C8B-B14F-4D97-AF65-F5344CB8AC3E}">
        <p14:creationId xmlns:p14="http://schemas.microsoft.com/office/powerpoint/2010/main" val="191205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42392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Background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Demand Paging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Page Replacement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Page Allocation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Thrashing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Memory-Mapped Files</a:t>
            </a:r>
          </a:p>
        </p:txBody>
      </p:sp>
      <p:pic>
        <p:nvPicPr>
          <p:cNvPr id="1026" name="Picture 2" descr="http://www.blueironip.com/wp-content/uploads/2015/01/Product-Roadmap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8993" r="4729" b="10177"/>
          <a:stretch/>
        </p:blipFill>
        <p:spPr bwMode="auto">
          <a:xfrm>
            <a:off x="7628020" y="4788567"/>
            <a:ext cx="3725780" cy="167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462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Thrashing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43752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What would occur if a process does not have enough frames?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Page-fault and replace a page in active use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Page-fault again because the replaced page is needed right away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High page-fault rate</a:t>
            </a:r>
          </a:p>
          <a:p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Thrashing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A process is spending more time paging than executing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Will lead to severe performance problem</a:t>
            </a:r>
          </a:p>
          <a:p>
            <a:pPr lvl="2"/>
            <a:r>
              <a:rPr lang="en-US" sz="2200" dirty="0">
                <a:latin typeface="Chalkboard" charset="0"/>
                <a:ea typeface="Chalkboard" charset="0"/>
                <a:cs typeface="Chalkboard" charset="0"/>
              </a:rPr>
              <a:t>Assume that a process needs more frames and take frames from other processes</a:t>
            </a:r>
          </a:p>
          <a:p>
            <a:pPr lvl="2"/>
            <a:r>
              <a:rPr lang="en-US" sz="2200" dirty="0">
                <a:latin typeface="Chalkboard" charset="0"/>
                <a:ea typeface="Chalkboard" charset="0"/>
                <a:cs typeface="Chalkboard" charset="0"/>
              </a:rPr>
              <a:t>However, those frames are in use, and hence those processes fault and take frames from each other</a:t>
            </a:r>
          </a:p>
          <a:p>
            <a:pPr lvl="2"/>
            <a:r>
              <a:rPr lang="en-US" sz="2200" dirty="0">
                <a:latin typeface="Chalkboard" charset="0"/>
                <a:ea typeface="Chalkboard" charset="0"/>
                <a:cs typeface="Chalkboard" charset="0"/>
              </a:rPr>
              <a:t>CPU utilization decreases and CPU scheduler will increase the degree of multiprogramming by adding new processes to the ready queue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03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Working-Set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We must provide a process with as many frames as it needs to prevent thrashing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Different methods to estimate the number of frames a process needs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Working-Set model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Page-fault frequency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Working-Set model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Based on the locality model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A locality is a set of pages that are actively used together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As a process executes, it moves from locality to locality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E.g., when a function is called, it defines a new locality, where memory references are made to the instructions, local variables, and a subset of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408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Working-Set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848976" cy="5337509"/>
          </a:xfrm>
        </p:spPr>
        <p:txBody>
          <a:bodyPr>
            <a:normAutofit/>
          </a:bodyPr>
          <a:lstStyle/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Define the working-set window </a:t>
            </a:r>
            <a:r>
              <a:rPr lang="el-GR" sz="2600" dirty="0">
                <a:latin typeface="Chalkboard" charset="0"/>
                <a:ea typeface="Chalkboard" charset="0"/>
                <a:cs typeface="Chalkboard" charset="0"/>
              </a:rPr>
              <a:t>Δ</a:t>
            </a:r>
            <a:endParaRPr lang="en-US" sz="2600" dirty="0">
              <a:latin typeface="Chalkboard" charset="0"/>
              <a:ea typeface="Chalkboard" charset="0"/>
              <a:cs typeface="Chalkboard" charset="0"/>
            </a:endParaRP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The working set is the set of pages in the most recent </a:t>
            </a:r>
            <a:r>
              <a:rPr lang="el-GR" sz="2600" dirty="0">
                <a:latin typeface="Chalkboard" charset="0"/>
                <a:ea typeface="Chalkboard" charset="0"/>
                <a:cs typeface="Chalkboard" charset="0"/>
              </a:rPr>
              <a:t>Δ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page references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If </a:t>
            </a:r>
            <a:r>
              <a:rPr lang="el-GR" dirty="0">
                <a:latin typeface="Chalkboard" charset="0"/>
                <a:ea typeface="Chalkboard" charset="0"/>
                <a:cs typeface="Chalkboard" charset="0"/>
              </a:rPr>
              <a:t>Δ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is too small, it cannot encompass the entire locality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If </a:t>
            </a:r>
            <a:r>
              <a:rPr lang="el-GR" dirty="0">
                <a:latin typeface="Chalkboard" charset="0"/>
                <a:ea typeface="Chalkboard" charset="0"/>
                <a:cs typeface="Chalkboard" charset="0"/>
              </a:rPr>
              <a:t>Δ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is too large, it will overlap several localities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Define </a:t>
            </a:r>
            <a:r>
              <a:rPr lang="en-US" sz="2600" i="1" dirty="0" err="1">
                <a:latin typeface="Chalkboard" charset="0"/>
                <a:ea typeface="Chalkboard" charset="0"/>
                <a:cs typeface="Chalkboard" charset="0"/>
              </a:rPr>
              <a:t>WSS</a:t>
            </a:r>
            <a:r>
              <a:rPr lang="en-US" sz="2600" i="1" baseline="-25000" dirty="0" err="1">
                <a:latin typeface="Chalkboard" charset="0"/>
                <a:ea typeface="Chalkboard" charset="0"/>
                <a:cs typeface="Chalkboard" charset="0"/>
              </a:rPr>
              <a:t>i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as the total number of pages in the working set of Process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i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Thrashing will occur when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D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&gt;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m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, where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D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=∑</a:t>
            </a:r>
            <a:r>
              <a:rPr lang="en-US" sz="2600" i="1" dirty="0" err="1">
                <a:latin typeface="Chalkboard" charset="0"/>
                <a:ea typeface="Chalkboard" charset="0"/>
                <a:cs typeface="Chalkboard" charset="0"/>
              </a:rPr>
              <a:t>WSS</a:t>
            </a:r>
            <a:r>
              <a:rPr lang="en-US" sz="2600" i="1" baseline="-25000" dirty="0" err="1">
                <a:latin typeface="Chalkboard" charset="0"/>
                <a:ea typeface="Chalkboard" charset="0"/>
                <a:cs typeface="Chalkboard" charset="0"/>
              </a:rPr>
              <a:t>i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is the total demand for frames and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m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 is the total number of available frames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D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&gt;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m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, swap out a process and releases its frames</a:t>
            </a:r>
          </a:p>
        </p:txBody>
      </p:sp>
    </p:spTree>
    <p:extLst>
      <p:ext uri="{BB962C8B-B14F-4D97-AF65-F5344CB8AC3E}">
        <p14:creationId xmlns:p14="http://schemas.microsoft.com/office/powerpoint/2010/main" val="1799878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Page-Fault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Idea: measure and control the page-fault rate to prevent thrashing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Establish upper and lower bounds on the desired page-fault rate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If the actual page-fault rate is too high, allocate another frame to the process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If the actual page-fault rate is too low, remove a frame from the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447" y="3786884"/>
            <a:ext cx="5902453" cy="30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6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42777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Memory-management strategies require that an entire process must be in memory before it can be executed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Limit the size of a program to the size of physical memory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However, in many cases, the entire program is not needed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Example: the code to handle unusual error conditions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Benefits to execute a program that is partially in memory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Programs are no longer constrained by the size of physical memory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Each program takes less memory while running </a:t>
            </a:r>
          </a:p>
          <a:p>
            <a:pPr lvl="1"/>
            <a:endParaRPr lang="en-US" sz="24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48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5178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Idea: Parts of a program that are in use are in main memory, and the rest is on the disk</a:t>
            </a:r>
          </a:p>
          <a:p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Logical address space can be much larger than physical address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899" y="2643188"/>
            <a:ext cx="5366175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7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4191001" cy="522320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Demand paging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Pages are loaded only when they are demanded during program execution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Pages that are never accessed are never loaded into physical memory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Swap needed pages, not the entire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263315"/>
            <a:ext cx="6157913" cy="55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8035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Pager guesses which pages will be used and brings only those pages into memory 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Hardware support to distinguish between the pages in memory and the pages on the disk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 valid-invalid bit is associated with each page table entry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“Valid” indicates the page is in memory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“Invalid” indicates the page is on the disk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Page fault occurs if “invalid” page is accessed during MMU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173740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7" y="1063818"/>
            <a:ext cx="5819776" cy="5656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252926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488030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Procedure for handling the page fault caused by access to “invalid” page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OS determines whether the reference is a valid or an invalid memory access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If it is invalid access, we terminate the process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If it is valid but the page is not in memory, we page it in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Find a free frame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Read the page into the frame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Update the page table to indicate that the page is in memory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Restart the instruction that caused the page fault</a:t>
            </a:r>
          </a:p>
          <a:p>
            <a:pPr lvl="2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7356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Demand Paging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96" y="1133992"/>
            <a:ext cx="6891404" cy="57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9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33122</TotalTime>
  <Words>1417</Words>
  <Application>Microsoft Macintosh PowerPoint</Application>
  <PresentationFormat>Widescreen</PresentationFormat>
  <Paragraphs>197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Chalkboard</vt:lpstr>
      <vt:lpstr>Gill Sans MT</vt:lpstr>
      <vt:lpstr>Wingdings</vt:lpstr>
      <vt:lpstr>Wingdings 2</vt:lpstr>
      <vt:lpstr>宋体</vt:lpstr>
      <vt:lpstr>Office Theme</vt:lpstr>
      <vt:lpstr>2_Office Theme</vt:lpstr>
      <vt:lpstr>Blank</vt:lpstr>
      <vt:lpstr>1_Office Theme</vt:lpstr>
      <vt:lpstr>CSC415  Operating System Principles </vt:lpstr>
      <vt:lpstr>Outline</vt:lpstr>
      <vt:lpstr>Background</vt:lpstr>
      <vt:lpstr>Virtual Memory</vt:lpstr>
      <vt:lpstr>Demand Paging</vt:lpstr>
      <vt:lpstr>Demand Paging</vt:lpstr>
      <vt:lpstr>Demand Paging</vt:lpstr>
      <vt:lpstr>Demand Paging</vt:lpstr>
      <vt:lpstr>Demand Paging</vt:lpstr>
      <vt:lpstr>Performance</vt:lpstr>
      <vt:lpstr>Demand Paging</vt:lpstr>
      <vt:lpstr>Page Replacement</vt:lpstr>
      <vt:lpstr>Page Replacement Algorithms</vt:lpstr>
      <vt:lpstr>FIFO Page Replacement</vt:lpstr>
      <vt:lpstr>Optimal Page Replacement</vt:lpstr>
      <vt:lpstr>LRU Page Replacement</vt:lpstr>
      <vt:lpstr>Frame Allocation</vt:lpstr>
      <vt:lpstr>Frame Allocation</vt:lpstr>
      <vt:lpstr>Frame Allocation</vt:lpstr>
      <vt:lpstr>Thrashing</vt:lpstr>
      <vt:lpstr>Working-Set Model</vt:lpstr>
      <vt:lpstr>Working-Set Model</vt:lpstr>
      <vt:lpstr>Page-Fault Frequency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CSC645/745  Computer Networks</dc:title>
  <dc:creator>岳浩</dc:creator>
  <cp:lastModifiedBy>Microsoft Office User</cp:lastModifiedBy>
  <cp:revision>758</cp:revision>
  <dcterms:created xsi:type="dcterms:W3CDTF">2016-06-27T03:11:02Z</dcterms:created>
  <dcterms:modified xsi:type="dcterms:W3CDTF">2017-11-11T17:00:21Z</dcterms:modified>
</cp:coreProperties>
</file>