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g"/>
  <Override PartName="/ppt/media/image11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71" r:id="rId13"/>
    <p:sldId id="272" r:id="rId14"/>
    <p:sldId id="273" r:id="rId15"/>
    <p:sldId id="265" r:id="rId16"/>
    <p:sldId id="274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028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2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2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438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749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42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83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31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06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1235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3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0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jp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  <p:sldLayoutId id="2147483941" r:id="rId17"/>
    <p:sldLayoutId id="2147483942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290233"/>
            <a:ext cx="8610600" cy="1938992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badi" panose="020B0204020104020204" pitchFamily="34" charset="0"/>
              </a:rPr>
              <a:t>STUDENT NAME: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  B. </a:t>
            </a:r>
            <a:r>
              <a:rPr lang="en-US" sz="2400" b="1" dirty="0">
                <a:solidFill>
                  <a:schemeClr val="tx1"/>
                </a:solidFill>
                <a:latin typeface="Abadi" panose="020B0204020104020204" pitchFamily="34" charset="0"/>
              </a:rPr>
              <a:t> 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HEMAVATHI </a:t>
            </a:r>
          </a:p>
          <a:p>
            <a:r>
              <a:rPr lang="en-US" sz="2400" b="1" dirty="0">
                <a:solidFill>
                  <a:schemeClr val="tx1"/>
                </a:solidFill>
                <a:latin typeface="Abadi" panose="020B0204020104020204" pitchFamily="34" charset="0"/>
              </a:rPr>
              <a:t>REGISTER NO AND NMID: 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 astvu30430424u09009</a:t>
            </a:r>
            <a:endParaRPr lang="en-US" sz="2400" b="1" dirty="0">
              <a:solidFill>
                <a:schemeClr val="tx1"/>
              </a:solidFill>
              <a:latin typeface="Abadi" panose="020B0204020104020204" pitchFamily="34" charset="0"/>
              <a:cs typeface="Calibri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badi" panose="020B0204020104020204" pitchFamily="34" charset="0"/>
              </a:rPr>
              <a:t>DEPARTMENT: 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 BCA</a:t>
            </a:r>
            <a:endParaRPr lang="en-US" sz="2400" b="1" dirty="0">
              <a:solidFill>
                <a:schemeClr val="tx1"/>
              </a:solidFill>
              <a:latin typeface="Abadi" panose="020B0204020104020204" pitchFamily="34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Abadi" panose="020B0204020104020204" pitchFamily="34" charset="0"/>
              </a:rPr>
              <a:t>COLLEGE: COLLEGE/ UNIVERSITY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: </a:t>
            </a:r>
            <a:r>
              <a:rPr lang="en-GB" sz="2400" b="1" dirty="0" err="1">
                <a:solidFill>
                  <a:schemeClr val="tx1"/>
                </a:solidFill>
                <a:latin typeface="Abadi" panose="020B0204020104020204" pitchFamily="34" charset="0"/>
              </a:rPr>
              <a:t>Arignar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 Anna </a:t>
            </a:r>
            <a:r>
              <a:rPr lang="en-GB" sz="2400" b="1">
                <a:solidFill>
                  <a:schemeClr val="tx1"/>
                </a:solidFill>
                <a:latin typeface="Abadi" panose="020B0204020104020204" pitchFamily="34" charset="0"/>
              </a:rPr>
              <a:t>Government Arts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 </a:t>
            </a:r>
            <a:r>
              <a:rPr lang="en-GB" sz="2400" b="1">
                <a:solidFill>
                  <a:schemeClr val="tx1"/>
                </a:solidFill>
                <a:latin typeface="Abadi" panose="020B0204020104020204" pitchFamily="34" charset="0"/>
              </a:rPr>
              <a:t>And 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Science College </a:t>
            </a:r>
            <a:r>
              <a:rPr lang="en-GB" sz="2400" b="1" dirty="0" err="1">
                <a:solidFill>
                  <a:schemeClr val="tx1"/>
                </a:solidFill>
                <a:latin typeface="Abadi" panose="020B0204020104020204" pitchFamily="34" charset="0"/>
              </a:rPr>
              <a:t>Walajapet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, </a:t>
            </a:r>
            <a:r>
              <a:rPr lang="en-GB" sz="2400" b="1" dirty="0" err="1">
                <a:solidFill>
                  <a:schemeClr val="tx1"/>
                </a:solidFill>
                <a:latin typeface="Abadi" panose="020B0204020104020204" pitchFamily="34" charset="0"/>
              </a:rPr>
              <a:t>Thiruvalluvar</a:t>
            </a:r>
            <a:r>
              <a:rPr lang="en-GB" sz="2400" b="1" dirty="0">
                <a:solidFill>
                  <a:schemeClr val="tx1"/>
                </a:solidFill>
                <a:latin typeface="Abadi" panose="020B0204020104020204" pitchFamily="34" charset="0"/>
              </a:rPr>
              <a:t> University </a:t>
            </a:r>
            <a:r>
              <a:rPr lang="en-US" sz="2400" b="1" dirty="0">
                <a:solidFill>
                  <a:schemeClr val="tx1"/>
                </a:solidFill>
                <a:latin typeface="Abadi" panose="020B0204020104020204" pitchFamily="34" charset="0"/>
              </a:rPr>
              <a:t>          </a:t>
            </a:r>
            <a:endParaRPr lang="en-IN" sz="2400" b="1" dirty="0">
              <a:solidFill>
                <a:schemeClr val="tx1"/>
              </a:solidFill>
              <a:latin typeface="Abadi" panose="020B02040201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8" y="0"/>
            <a:ext cx="10396882" cy="1151965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AE301-8265-AA4B-FCFF-4ABA858798B8}"/>
              </a:ext>
            </a:extLst>
          </p:cNvPr>
          <p:cNvSpPr txBox="1"/>
          <p:nvPr/>
        </p:nvSpPr>
        <p:spPr>
          <a:xfrm>
            <a:off x="431349" y="759059"/>
            <a:ext cx="106799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Bahnschrift SemiCondensed" panose="020B0502040204020203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Interactive Navigation -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Smooth scroll, sticky navigation bar, and quick access to sections like About, Education, Skills, Projects,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GB" dirty="0" err="1">
                <a:solidFill>
                  <a:srgbClr val="7030A0"/>
                </a:solidFill>
                <a:latin typeface="Bahnschrift SemiCondensed" panose="020B0502040204020203" pitchFamily="34" charset="0"/>
              </a:rPr>
              <a:t>etc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...</a:t>
            </a:r>
          </a:p>
          <a:p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Dynamic Project Showcase -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Image galleries, 3D model embeds, and project descriptions displayed with hover effects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.</a:t>
            </a:r>
          </a:p>
          <a:p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Skills Visualization -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Animated progress bars or charts to visually represent proficiency in tools (AutoCAD, Revit, </a:t>
            </a:r>
            <a:r>
              <a:rPr lang="en-US" dirty="0" err="1">
                <a:solidFill>
                  <a:srgbClr val="7030A0"/>
                </a:solidFill>
                <a:latin typeface="Bahnschrift SemiCondensed" panose="020B0502040204020203" pitchFamily="34" charset="0"/>
              </a:rPr>
              <a:t>SketchUp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, etc.)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.</a:t>
            </a:r>
          </a:p>
          <a:p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Downloadable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Resume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/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Portfolio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-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Button to download CV in PDF format.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Interactive Contact Form -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JavaScript-enabled form validation with email integration.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Animated Elements -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Subtle transitions, hover effects, and scroll animations for a modern user experience.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</a:rPr>
              <a:t>Personalized ID Card Section -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</a:rPr>
              <a:t>Digital card with photo, name, and quick info.</a:t>
            </a:r>
            <a:endParaRPr lang="en-GB" dirty="0">
              <a:solidFill>
                <a:srgbClr val="7030A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009" y="18951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85261" y="995466"/>
            <a:ext cx="4681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dirty="0">
                <a:solidFill>
                  <a:srgbClr val="7030A0"/>
                </a:solidFill>
                <a:latin typeface="Congenial SemiBold" panose="02000000000000000000" pitchFamily="2" charset="0"/>
                <a:ea typeface="Congenial SemiBold" panose="02000000000000000000" pitchFamily="2" charset="0"/>
                <a:cs typeface="Arial Black" panose="020B0604020202020204" pitchFamily="34" charset="0"/>
              </a:rPr>
              <a:t>“This </a:t>
            </a:r>
            <a:r>
              <a:rPr lang="en-GB" sz="2800" i="0" dirty="0">
                <a:solidFill>
                  <a:srgbClr val="7030A0"/>
                </a:solidFill>
                <a:effectLst/>
                <a:latin typeface="Congenial SemiBold" panose="02000000000000000000" pitchFamily="2" charset="0"/>
                <a:ea typeface="Congenial SemiBold" panose="02000000000000000000" pitchFamily="2" charset="0"/>
                <a:cs typeface="Arial Black" panose="020B0604020202020204" pitchFamily="34" charset="0"/>
              </a:rPr>
              <a:t>architecture portfolio showcases creativity, technical skills, and design projects in a visually structured way.”</a:t>
            </a:r>
            <a:endParaRPr lang="en-US" sz="2800" i="0" dirty="0">
              <a:solidFill>
                <a:srgbClr val="7030A0"/>
              </a:solidFill>
              <a:effectLst/>
              <a:latin typeface="Congenial SemiBold" panose="02000000000000000000" pitchFamily="2" charset="0"/>
              <a:ea typeface="Congenial SemiBold" panose="02000000000000000000" pitchFamily="2" charset="0"/>
              <a:cs typeface="Arial Black" panose="020B0604020202020204" pitchFamily="34" charset="0"/>
            </a:endParaRPr>
          </a:p>
          <a:p>
            <a:endParaRPr lang="en-IN" sz="2800" dirty="0">
              <a:solidFill>
                <a:srgbClr val="7030A0"/>
              </a:solidFill>
              <a:latin typeface="Congenial SemiBold" panose="02000000000000000000" pitchFamily="2" charset="0"/>
              <a:ea typeface="Congenial SemiBold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38F2B5-2C81-0A0F-3BE9-3DBB14E9F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172508"/>
            <a:ext cx="3942635" cy="54186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F554AC-0652-3CA8-EB88-573C87DE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66" y="166026"/>
            <a:ext cx="4966234" cy="5418667"/>
          </a:xfrm>
          <a:prstGeom prst="rect">
            <a:avLst/>
          </a:prstGeom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3D08E-9BCC-F035-2E77-2A09493BB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6025"/>
            <a:ext cx="4798219" cy="5418667"/>
          </a:xfrm>
          <a:prstGeom prst="rect">
            <a:avLst/>
          </a:prstGeom>
          <a:ln>
            <a:noFill/>
          </a:ln>
          <a:effectLst>
            <a:reflection blurRad="6350" stA="52000" endA="300" endPos="35000" dir="5400000" sy="-100000" algn="bl" rotWithShape="0"/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08863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42172-2608-0BA4-3669-053DAFB8B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7" y="17858"/>
            <a:ext cx="4792265" cy="5418667"/>
          </a:xfrm>
          <a:prstGeom prst="rect">
            <a:avLst/>
          </a:prstGeom>
          <a:ln>
            <a:noFill/>
          </a:ln>
          <a:effectLst>
            <a:innerShdw blurRad="63500" dist="101600">
              <a:prstClr val="black">
                <a:alpha val="50000"/>
              </a:prstClr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C497B-62B0-B5C3-96B4-5A5D58AA3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14"/>
            <a:ext cx="5057098" cy="5418667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896536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333514-34B6-5192-1532-DCC6D0210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52" y="291042"/>
            <a:ext cx="4684776" cy="522750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C1696D-75DD-AE7E-549D-483760AEB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672" y="291040"/>
            <a:ext cx="4684776" cy="52275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6131367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CD983-9647-F5AE-8EFF-90E1CAD5F783}"/>
              </a:ext>
            </a:extLst>
          </p:cNvPr>
          <p:cNvSpPr txBox="1"/>
          <p:nvPr/>
        </p:nvSpPr>
        <p:spPr>
          <a:xfrm>
            <a:off x="1162645" y="2019300"/>
            <a:ext cx="93309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“</a:t>
            </a:r>
            <a:r>
              <a:rPr lang="en-US" sz="3200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Through this portfolio, I aim to showcase my passion for innovative design, technical expertise, and commitment to delivering exceptional architecture solutions that exceed client expectations."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70EF85-7CF5-A20B-8E46-CD608F09D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600498" y="670268"/>
            <a:ext cx="10066404" cy="3542315"/>
          </a:xfrm>
        </p:spPr>
        <p:txBody>
          <a:bodyPr anchor="ctr"/>
          <a:lstStyle/>
          <a:p>
            <a:pPr algn="ctr"/>
            <a:r>
              <a:rPr lang="en-GB" dirty="0">
                <a:solidFill>
                  <a:srgbClr val="00B050"/>
                </a:solidFill>
                <a:latin typeface="Congenial SemiBold" panose="02000503040000020004" pitchFamily="2" charset="0"/>
              </a:rPr>
              <a:t>Thank you</a:t>
            </a:r>
            <a:r>
              <a:rPr lang="en-GB" dirty="0">
                <a:latin typeface="Congenial SemiBold" panose="02000503040000020004" pitchFamily="2" charset="0"/>
              </a:rPr>
              <a:t> </a:t>
            </a:r>
            <a:endParaRPr lang="en-US" dirty="0">
              <a:latin typeface="Congenial SemiBold" panose="02000503040000020004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3625CB-AA0E-D547-9E9C-594F8AC8E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49194" y="3407395"/>
            <a:ext cx="9755187" cy="550333"/>
          </a:xfrm>
        </p:spPr>
        <p:txBody>
          <a:bodyPr/>
          <a:lstStyle/>
          <a:p>
            <a:r>
              <a:rPr lang="en-GB" b="1" dirty="0">
                <a:solidFill>
                  <a:srgbClr val="00B0F0"/>
                </a:solidFill>
                <a:latin typeface="Amasis MT Pro Medium" panose="02040604050005020304" pitchFamily="18" charset="0"/>
              </a:rPr>
              <a:t>By </a:t>
            </a:r>
            <a:r>
              <a:rPr lang="en-GB" b="1" dirty="0" err="1">
                <a:solidFill>
                  <a:srgbClr val="00B0F0"/>
                </a:solidFill>
                <a:latin typeface="Amasis MT Pro Medium" panose="02040604050005020304" pitchFamily="18" charset="0"/>
              </a:rPr>
              <a:t>Hemavathi</a:t>
            </a:r>
            <a:r>
              <a:rPr lang="en-GB" dirty="0"/>
              <a:t> </a:t>
            </a: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E8143D72-42E8-78B4-FB86-18B999C8E00C}"/>
              </a:ext>
            </a:extLst>
          </p:cNvPr>
          <p:cNvSpPr/>
          <p:nvPr/>
        </p:nvSpPr>
        <p:spPr>
          <a:xfrm>
            <a:off x="619080" y="2927801"/>
            <a:ext cx="1381170" cy="1509519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 idx="4294967295"/>
          </p:nvPr>
        </p:nvSpPr>
        <p:spPr>
          <a:xfrm>
            <a:off x="638175" y="830263"/>
            <a:ext cx="3910013" cy="6778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B5ED99-8F25-159C-9C66-541411CD8371}"/>
              </a:ext>
            </a:extLst>
          </p:cNvPr>
          <p:cNvSpPr txBox="1"/>
          <p:nvPr/>
        </p:nvSpPr>
        <p:spPr>
          <a:xfrm>
            <a:off x="1623783" y="2400699"/>
            <a:ext cx="9379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b="1" dirty="0">
                <a:solidFill>
                  <a:srgbClr val="00B050"/>
                </a:solidFill>
                <a:latin typeface="Algerian" pitchFamily="82" charset="0"/>
              </a:rPr>
              <a:t>Architecture</a:t>
            </a:r>
            <a:r>
              <a:rPr lang="en-GB" sz="6000" b="1" dirty="0">
                <a:latin typeface="Algerian" pitchFamily="82" charset="0"/>
              </a:rPr>
              <a:t> </a:t>
            </a:r>
          </a:p>
          <a:p>
            <a:pPr algn="l"/>
            <a:r>
              <a:rPr lang="en-GB" sz="6000" b="1" dirty="0">
                <a:latin typeface="Algerian" pitchFamily="82" charset="0"/>
              </a:rPr>
              <a:t>                    </a:t>
            </a:r>
            <a:r>
              <a:rPr lang="en-GB" sz="6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Portfolio</a:t>
            </a:r>
            <a:endParaRPr lang="en-US" sz="6000" b="1" dirty="0">
              <a:latin typeface="Algerian" pitchFamily="8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B7AFDC-1FB3-3001-FDEA-150DFC9B94E9}"/>
              </a:ext>
            </a:extLst>
          </p:cNvPr>
          <p:cNvSpPr txBox="1"/>
          <p:nvPr/>
        </p:nvSpPr>
        <p:spPr>
          <a:xfrm flipH="1" flipV="1">
            <a:off x="6861571" y="1508125"/>
            <a:ext cx="449437" cy="101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 rot="10800000" flipV="1">
            <a:off x="739773" y="222079"/>
            <a:ext cx="3207148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709989" y="1226865"/>
            <a:ext cx="62111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7030A0"/>
              </a:solidFill>
              <a:effectLst/>
              <a:latin typeface="Algerian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7030A0"/>
                </a:solidFill>
                <a:latin typeface="Algerian" pitchFamily="82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7030A0"/>
              </a:solidFill>
              <a:effectLst/>
              <a:latin typeface="Algerian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7030A0"/>
                </a:solidFill>
                <a:latin typeface="Algerian" pitchFamily="82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7030A0"/>
              </a:solidFill>
              <a:effectLst/>
              <a:latin typeface="Algerian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7030A0"/>
                </a:solidFill>
                <a:latin typeface="Algerian" pitchFamily="82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7030A0"/>
              </a:solidFill>
              <a:effectLst/>
              <a:latin typeface="Algerian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Algerian" pitchFamily="82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7030A0"/>
                </a:solidFill>
                <a:latin typeface="Algerian" pitchFamily="82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7030A0"/>
                </a:solidFill>
                <a:latin typeface="Algerian" pitchFamily="82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7030A0"/>
              </a:solidFill>
              <a:effectLst/>
              <a:latin typeface="Algerian" pitchFamily="82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7030A0"/>
              </a:solidFill>
              <a:latin typeface="Algerian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GB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F686FA-0BEB-E458-30D3-DF3B2EEFE553}"/>
              </a:ext>
            </a:extLst>
          </p:cNvPr>
          <p:cNvSpPr txBox="1"/>
          <p:nvPr/>
        </p:nvSpPr>
        <p:spPr>
          <a:xfrm>
            <a:off x="676275" y="1538863"/>
            <a:ext cx="7315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  <a:latin typeface="Amasis MT Pro Medium" panose="02000000000000000000" pitchFamily="2" charset="0"/>
                <a:ea typeface="Amasis MT Pro Medium" panose="02000000000000000000" pitchFamily="2" charset="0"/>
              </a:rPr>
              <a:t>         In the field of architecture, showcasing creativity, design process, and technical expertise is crucial for academic growth, career opportunities, and client engagement. Traditional resumes or paper-based portfolios often fail to capture the depth of architectural projects, 3D visualizations, and design thinking. Many students and professionals lack a well-structured and visually appealing portfolio that effectively communicates their skills, concepts, and achievements. An interactive and organized architecture portfolio provides a comprehensive platform to present academic projects, professional works, design philosophies, and accomplishments in a clear and engaging manner.</a:t>
            </a:r>
            <a:endParaRPr lang="en-US" sz="2000" dirty="0">
              <a:solidFill>
                <a:srgbClr val="7030A0"/>
              </a:solidFill>
              <a:latin typeface="Amasis MT Pro Medium" panose="02000000000000000000" pitchFamily="2" charset="0"/>
              <a:ea typeface="Amasis MT Pro Medium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7642" y="-1488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GB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86A8DE-8AB5-D648-9753-6651EBB229FA}"/>
              </a:ext>
            </a:extLst>
          </p:cNvPr>
          <p:cNvSpPr txBox="1"/>
          <p:nvPr/>
        </p:nvSpPr>
        <p:spPr>
          <a:xfrm>
            <a:off x="188595" y="862258"/>
            <a:ext cx="105251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masis MT Pro Medium" panose="02040604050005020304" pitchFamily="18" charset="0"/>
              </a:rPr>
              <a:t>            </a:t>
            </a:r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My architecture portfolio is a comprehensive showcase of my personal achievements, skills, and projects. It provides a glimpse into my professional journey, highlighting my expertise and experience in the field of architecture.</a:t>
            </a:r>
            <a:endParaRPr lang="en-GB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Amasis MT Pro Medium" panose="02040604050005020304" pitchFamily="18" charset="0"/>
              </a:rPr>
              <a:t>Portfolio Co</a:t>
            </a:r>
            <a:r>
              <a:rPr lang="en-GB" b="1" dirty="0" err="1">
                <a:solidFill>
                  <a:srgbClr val="00B050"/>
                </a:solidFill>
                <a:latin typeface="Amasis MT Pro Medium" panose="02040604050005020304" pitchFamily="18" charset="0"/>
              </a:rPr>
              <a:t>ntain</a:t>
            </a:r>
            <a:r>
              <a:rPr lang="en-GB" b="1" dirty="0">
                <a:solidFill>
                  <a:srgbClr val="00B050"/>
                </a:solidFill>
                <a:latin typeface="Amasis MT Pro Medium" panose="02040604050005020304" pitchFamily="18" charset="0"/>
              </a:rPr>
              <a:t>:-</a:t>
            </a:r>
          </a:p>
          <a:p>
            <a:r>
              <a:rPr lang="en-GB" dirty="0">
                <a:latin typeface="Amasis MT Pro Medium" panose="02040604050005020304" pitchFamily="18" charset="0"/>
              </a:rPr>
              <a:t>             </a:t>
            </a:r>
          </a:p>
          <a:p>
            <a:r>
              <a:rPr lang="en-GB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             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About</a:t>
            </a:r>
            <a:r>
              <a:rPr lang="en-US">
                <a:solidFill>
                  <a:srgbClr val="7030A0"/>
                </a:solidFill>
                <a:latin typeface="Amasis MT Pro Medium" panose="020406040500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M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e,</a:t>
            </a:r>
            <a:r>
              <a:rPr lang="en-GB" dirty="0">
                <a:solidFill>
                  <a:srgbClr val="7030A0"/>
                </a:solidFill>
                <a:latin typeface="Amasis MT Pro Medium" panose="02040604050005020304" pitchFamily="18" charset="0"/>
              </a:rPr>
              <a:t>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Details,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Education</a:t>
            </a:r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and</a:t>
            </a:r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Qualification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, Hobbies, </a:t>
            </a:r>
            <a:endParaRPr lang="en-GB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rgbClr val="7030A0"/>
                </a:solidFill>
                <a:latin typeface="Amasis MT Pro Medium" panose="02040604050005020304" pitchFamily="18" charset="0"/>
              </a:rPr>
              <a:t> 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Company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, ID card, Skills, Projects, Designs,</a:t>
            </a:r>
            <a:endParaRPr lang="en-GB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rgbClr val="7030A0"/>
                </a:solidFill>
                <a:latin typeface="Amasis MT Pro Medium" panose="02040604050005020304" pitchFamily="18" charset="0"/>
              </a:rPr>
              <a:t>.    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Certificate</a:t>
            </a:r>
            <a:r>
              <a:rPr lang="en-GB" dirty="0">
                <a:solidFill>
                  <a:srgbClr val="7030A0"/>
                </a:solidFill>
                <a:latin typeface="Amasis MT Pro Medium" panose="02040604050005020304" pitchFamily="18" charset="0"/>
              </a:rPr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Award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masis MT Pro Medium" panose="02040604050005020304" pitchFamily="18" charset="0"/>
              </a:rPr>
              <a:t>, Contact .</a:t>
            </a:r>
          </a:p>
          <a:p>
            <a:r>
              <a:rPr lang="en-GB" dirty="0">
                <a:solidFill>
                  <a:srgbClr val="7030A0"/>
                </a:solidFill>
                <a:latin typeface="Amasis MT Pro Medium" panose="02040604050005020304" pitchFamily="18" charset="0"/>
              </a:rPr>
              <a:t>             </a:t>
            </a:r>
          </a:p>
          <a:p>
            <a:r>
              <a:rPr lang="en-US" b="1" dirty="0">
                <a:solidFill>
                  <a:srgbClr val="00B050"/>
                </a:solidFill>
                <a:latin typeface="Amasis MT Pro Medium" panose="02040604050005020304" pitchFamily="18" charset="0"/>
              </a:rPr>
              <a:t>Main Idea</a:t>
            </a:r>
            <a:r>
              <a:rPr lang="en-GB" b="1" dirty="0">
                <a:solidFill>
                  <a:srgbClr val="00B050"/>
                </a:solidFill>
                <a:latin typeface="Amasis MT Pro Medium" panose="02040604050005020304" pitchFamily="18" charset="0"/>
              </a:rPr>
              <a:t>:</a:t>
            </a:r>
          </a:p>
          <a:p>
            <a:r>
              <a:rPr lang="en-GB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             </a:t>
            </a:r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The main idea behind my portfolio is to showcase my personal achievements, </a:t>
            </a:r>
            <a:endParaRPr lang="en-GB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skills, and projects in a clear and concise manner.</a:t>
            </a:r>
            <a:r>
              <a:rPr lang="en-GB" dirty="0">
                <a:solidFill>
                  <a:srgbClr val="7030A0"/>
                </a:solidFill>
                <a:latin typeface="Amasis MT Pro Medium" panose="02040604050005020304" pitchFamily="18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 I aim to establish myself as a </a:t>
            </a:r>
            <a:endParaRPr lang="en-GB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competent and creative architect, and to attract potential clients, employers, or </a:t>
            </a:r>
            <a:endParaRPr lang="en-GB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collaborators. My portfolio is a reflection of my professional brand and values, and </a:t>
            </a:r>
            <a:endParaRPr lang="en-GB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I strive to continually update and improve it to reflect my growing experience and </a:t>
            </a:r>
            <a:endParaRPr lang="en-GB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masis MT Pro Medium" panose="02040604050005020304" pitchFamily="18" charset="0"/>
              </a:rPr>
              <a:t>expertise.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356012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2B2087-6920-70F7-E214-A53FD94FEC70}"/>
              </a:ext>
            </a:extLst>
          </p:cNvPr>
          <p:cNvSpPr txBox="1"/>
          <p:nvPr/>
        </p:nvSpPr>
        <p:spPr>
          <a:xfrm>
            <a:off x="555863" y="1192232"/>
            <a:ext cx="97131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Potential Clients: </a:t>
            </a:r>
            <a:endParaRPr lang="en-GB" b="1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rgbClr val="7030A0"/>
                </a:solidFill>
                <a:latin typeface="Amasis MT Pro Medium" panose="02040604050005020304" pitchFamily="18" charset="0"/>
              </a:rPr>
              <a:t>                     </a:t>
            </a:r>
            <a:r>
              <a:rPr lang="en-US" dirty="0">
                <a:solidFill>
                  <a:srgbClr val="00B050"/>
                </a:solidFill>
                <a:latin typeface="Amasis MT Pro Medium" panose="02040604050005020304" pitchFamily="18" charset="0"/>
              </a:rPr>
              <a:t>Looking for a reliable and skilled architecture firm to handle their projects, they want to see my expertise, design style, and completed projects.</a:t>
            </a:r>
            <a:endParaRPr lang="en-GB" dirty="0">
              <a:solidFill>
                <a:srgbClr val="00B050"/>
              </a:solidFill>
              <a:latin typeface="Amasis MT Pro Medium" panose="020406040500050203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Partners</a:t>
            </a:r>
            <a:r>
              <a:rPr lang="en-US" b="1" dirty="0">
                <a:solidFill>
                  <a:srgbClr val="00B050"/>
                </a:solidFill>
                <a:latin typeface="Amasis MT Pro Medium" panose="02040604050005020304" pitchFamily="18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or</a:t>
            </a:r>
            <a:r>
              <a:rPr lang="en-US" b="1" dirty="0">
                <a:solidFill>
                  <a:srgbClr val="00B050"/>
                </a:solidFill>
                <a:latin typeface="Amasis MT Pro Medium" panose="02040604050005020304" pitchFamily="18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Collaborators: </a:t>
            </a:r>
            <a:endParaRPr lang="en-GB" b="1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Amasis MT Pro Medium" panose="02040604050005020304" pitchFamily="18" charset="0"/>
              </a:rPr>
              <a:t>                     </a:t>
            </a:r>
            <a:r>
              <a:rPr lang="en-US" dirty="0">
                <a:solidFill>
                  <a:srgbClr val="00B050"/>
                </a:solidFill>
                <a:latin typeface="Amasis MT Pro Medium" panose="02040604050005020304" pitchFamily="18" charset="0"/>
              </a:rPr>
              <a:t>Other architects, designers, or professionals interested in collaborating on projects, who value my portfolio as a showcase of my skills and experience.</a:t>
            </a:r>
            <a:endParaRPr lang="en-GB" dirty="0">
              <a:solidFill>
                <a:srgbClr val="00B050"/>
              </a:solidFill>
              <a:latin typeface="Amasis MT Pro Medium" panose="020406040500050203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New Talent: </a:t>
            </a:r>
            <a:endParaRPr lang="en-GB" b="1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Amasis MT Pro Medium" panose="02040604050005020304" pitchFamily="18" charset="0"/>
              </a:rPr>
              <a:t>                     </a:t>
            </a:r>
            <a:r>
              <a:rPr lang="en-US" dirty="0">
                <a:solidFill>
                  <a:srgbClr val="00B050"/>
                </a:solidFill>
                <a:latin typeface="Amasis MT Pro Medium" panose="02040604050005020304" pitchFamily="18" charset="0"/>
              </a:rPr>
              <a:t>Recent graduates or experienced architects looking for job opportunities, who may be interested in my company's projects, culture, and values.</a:t>
            </a:r>
            <a:endParaRPr lang="en-GB" dirty="0">
              <a:solidFill>
                <a:srgbClr val="00B050"/>
              </a:solidFill>
              <a:latin typeface="Amasis MT Pro Medium" panose="020406040500050203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Industry Peers: </a:t>
            </a:r>
            <a:endParaRPr lang="en-GB" b="1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Amasis MT Pro Medium" panose="02040604050005020304" pitchFamily="18" charset="0"/>
              </a:rPr>
              <a:t>                    </a:t>
            </a:r>
            <a:r>
              <a:rPr lang="en-US" dirty="0">
                <a:solidFill>
                  <a:srgbClr val="00B050"/>
                </a:solidFill>
                <a:latin typeface="Amasis MT Pro Medium" panose="02040604050005020304" pitchFamily="18" charset="0"/>
              </a:rPr>
              <a:t>Other architecture firms or industry leaders who may be interested in my work, design approach, and company culture.</a:t>
            </a:r>
            <a:endParaRPr lang="en-GB" dirty="0">
              <a:solidFill>
                <a:srgbClr val="00B050"/>
              </a:solidFill>
              <a:latin typeface="Amasis MT Pro Medium" panose="020406040500050203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Amasis MT Pro Medium" panose="02040604050005020304" pitchFamily="18" charset="0"/>
              </a:rPr>
              <a:t>Awards and Recognition Committees: </a:t>
            </a:r>
            <a:endParaRPr lang="en-GB" b="1" dirty="0">
              <a:solidFill>
                <a:srgbClr val="7030A0"/>
              </a:solidFill>
              <a:latin typeface="Amasis MT Pro Medium" panose="02040604050005020304" pitchFamily="18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Amasis MT Pro Medium" panose="02040604050005020304" pitchFamily="18" charset="0"/>
              </a:rPr>
              <a:t>                    </a:t>
            </a:r>
            <a:r>
              <a:rPr lang="en-US" dirty="0">
                <a:solidFill>
                  <a:srgbClr val="00B050"/>
                </a:solidFill>
                <a:latin typeface="Amasis MT Pro Medium" panose="02040604050005020304" pitchFamily="18" charset="0"/>
              </a:rPr>
              <a:t>Evaluating my portfolio for awards or recognition in the architecture field.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902E53-0643-3EE3-E35D-197816212BAD}"/>
              </a:ext>
            </a:extLst>
          </p:cNvPr>
          <p:cNvSpPr txBox="1"/>
          <p:nvPr/>
        </p:nvSpPr>
        <p:spPr>
          <a:xfrm>
            <a:off x="3106341" y="1946225"/>
            <a:ext cx="71794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HTML</a:t>
            </a:r>
            <a:r>
              <a:rPr lang="en-GB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  <a:sym typeface="Wingdings" pitchFamily="2" charset="2"/>
              </a:rPr>
              <a:t></a:t>
            </a:r>
            <a:r>
              <a:rPr lang="en-GB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Structure (</a:t>
            </a:r>
            <a:r>
              <a:rPr lang="en-GB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container</a:t>
            </a:r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, sections</a:t>
            </a:r>
            <a:r>
              <a:rPr lang="en-GB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,link</a:t>
            </a:r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).</a:t>
            </a:r>
            <a:endParaRPr lang="en-GB" dirty="0">
              <a:solidFill>
                <a:srgbClr val="7030A0"/>
              </a:solidFill>
              <a:latin typeface="Aptos SemiBold" panose="020B0004020202020204" pitchFamily="34" charset="0"/>
              <a:ea typeface="Aharoni" panose="02000000000000000000" pitchFamily="2" charset="0"/>
            </a:endParaRPr>
          </a:p>
          <a:p>
            <a:endParaRPr lang="en-GB" dirty="0">
              <a:solidFill>
                <a:srgbClr val="7030A0"/>
              </a:solidFill>
              <a:latin typeface="Aptos SemiBold" panose="020B0004020202020204" pitchFamily="34" charset="0"/>
              <a:ea typeface="Aharoni" panose="02000000000000000000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CSS → Styling (colors, layout</a:t>
            </a:r>
            <a:r>
              <a:rPr lang="en-GB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, attractive</a:t>
            </a:r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).</a:t>
            </a:r>
            <a:endParaRPr lang="en-GB" dirty="0">
              <a:solidFill>
                <a:srgbClr val="7030A0"/>
              </a:solidFill>
              <a:latin typeface="Aptos SemiBold" panose="020B0004020202020204" pitchFamily="34" charset="0"/>
              <a:ea typeface="Aharoni" panose="02000000000000000000" pitchFamily="2" charset="0"/>
            </a:endParaRPr>
          </a:p>
          <a:p>
            <a:endParaRPr lang="en-GB" dirty="0">
              <a:solidFill>
                <a:srgbClr val="7030A0"/>
              </a:solidFill>
              <a:latin typeface="Aptos SemiBold" panose="020B0004020202020204" pitchFamily="34" charset="0"/>
              <a:ea typeface="Aharoni" panose="02000000000000000000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JavaScript → Interactivity (form validation).</a:t>
            </a:r>
            <a:endParaRPr lang="en-GB" dirty="0">
              <a:solidFill>
                <a:srgbClr val="7030A0"/>
              </a:solidFill>
              <a:latin typeface="Aptos SemiBold" panose="020B0004020202020204" pitchFamily="34" charset="0"/>
              <a:ea typeface="Aharoni" panose="02000000000000000000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  </a:t>
            </a:r>
            <a:endParaRPr lang="en-GB" dirty="0">
              <a:solidFill>
                <a:srgbClr val="7030A0"/>
              </a:solidFill>
              <a:latin typeface="Aptos SemiBold" panose="020B0004020202020204" pitchFamily="34" charset="0"/>
              <a:ea typeface="Aharoni" panose="02000000000000000000" pitchFamily="2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Code Editor</a:t>
            </a:r>
            <a:r>
              <a:rPr lang="en-GB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  </a:t>
            </a:r>
            <a:r>
              <a:rPr lang="en-GB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  <a:sym typeface="Wingdings" pitchFamily="2" charset="2"/>
              </a:rPr>
              <a:t></a:t>
            </a:r>
            <a:r>
              <a:rPr lang="en-US" dirty="0">
                <a:solidFill>
                  <a:srgbClr val="7030A0"/>
                </a:solidFill>
                <a:latin typeface="Aptos SemiBold" panose="020B0004020202020204" pitchFamily="34" charset="0"/>
                <a:ea typeface="Aharoni" panose="02000000000000000000" pitchFamily="2" charset="0"/>
              </a:rPr>
              <a:t> CODEPEN and hosting platform (GitHub Pages).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DE6DB-43D2-CEB6-597F-189AE2E0E909}"/>
              </a:ext>
            </a:extLst>
          </p:cNvPr>
          <p:cNvSpPr txBox="1"/>
          <p:nvPr/>
        </p:nvSpPr>
        <p:spPr>
          <a:xfrm>
            <a:off x="270683" y="908149"/>
            <a:ext cx="111208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Design and Layout</a:t>
            </a:r>
            <a:r>
              <a:rPr lang="en-GB" b="1" u="sng" dirty="0">
                <a:solidFill>
                  <a:srgbClr val="C0000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</a:t>
            </a: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  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The design and layout of my architecture portfolio are carefully crafted to showcase my skills, experience, and projects in a clear and concise manner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.</a:t>
            </a:r>
          </a:p>
          <a:p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Header Section</a:t>
            </a:r>
            <a:endParaRPr lang="en-GB" dirty="0">
              <a:solidFill>
                <a:srgbClr val="00206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*Navigation Menu*: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A simple and intuitive navigation menu allows visitors to easily access different sections of the portfolio.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*Name and Title*: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My name and title are prominently displayed in the header section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.</a:t>
            </a:r>
          </a:p>
          <a:p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Main Sections</a:t>
            </a:r>
            <a:endParaRPr lang="en-GB" dirty="0">
              <a:solidFill>
                <a:srgbClr val="00206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*About Me*: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A brief introduction to who I am, my background, and my passion for architecture. 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*My Details*: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Additional information about my experience, skills, and services offered. 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*Education and Qualification*: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A showcase of my academic credentials, including degrees and certifications.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*Architecture Related Hobbies*: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A glimpse into my interests and hobbies outside of architecture that relate to the field.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*About My Company*: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Information about my company, including its mission, values, and services offered. 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*Company Website*: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Aptos Narrow" panose="02000000000000000000" pitchFamily="2" charset="0"/>
              </a:rPr>
              <a:t>A link to my company's website for visitors who want to learn more.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Aptos Narrow" panose="02000000000000000000" pitchFamily="2" charset="0"/>
            </a:endParaRPr>
          </a:p>
          <a:p>
            <a:endParaRPr lang="en-US" dirty="0">
              <a:latin typeface="Bahnschrift Condensed" panose="02000000000000000000" pitchFamily="2" charset="0"/>
              <a:ea typeface="Bahnschrift Condensed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ECF44E-F167-1634-BF91-B97B64083688}"/>
              </a:ext>
            </a:extLst>
          </p:cNvPr>
          <p:cNvSpPr txBox="1"/>
          <p:nvPr/>
        </p:nvSpPr>
        <p:spPr>
          <a:xfrm>
            <a:off x="586382" y="303609"/>
            <a:ext cx="1101923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206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Portfolio Showcase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
   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*My Projects*:  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A showcase of my notable projects, including images.
     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*Project Images*: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High-quality images of my projects, showcasing my design skills and attention to detail.
   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*Company Design Links*:  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Links to my company’s design work, showcasing our expertise and capabilities.</a:t>
            </a:r>
          </a:p>
          <a:p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Credentials and Recognition</a:t>
            </a:r>
            <a:r>
              <a:rPr lang="en-GB" dirty="0">
                <a:solidFill>
                  <a:srgbClr val="00206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.  </a:t>
            </a: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*ID Card*: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A digital representation of my professional identity.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*Certificates*: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A showcase of any notable certifications or training I have received. 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*Awards*: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A showcase of any awards or recognition I have received for my work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.</a:t>
            </a:r>
          </a:p>
          <a:p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Contact and Footer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*Contact Information*: 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A simple and easy-to-use contact form or email address allows visitors to get in touch with 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                                      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me. 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*Footer*:</a:t>
            </a:r>
            <a:r>
              <a:rPr lang="en-GB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</a:t>
            </a:r>
            <a:r>
              <a:rPr lang="en-US" dirty="0">
                <a:solidFill>
                  <a:srgbClr val="7030A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A clean and simple footer section includes any relevant copyright information, social media links, or other </a:t>
            </a:r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     </a:t>
            </a: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                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secondary details.</a:t>
            </a:r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endParaRPr lang="en-GB" dirty="0">
              <a:solidFill>
                <a:srgbClr val="00B050"/>
              </a:solidFill>
              <a:latin typeface="Bahnschrift SemiCondensed" panose="020B0502040204020203" pitchFamily="34" charset="0"/>
              <a:ea typeface="Bahnschrift SemiBold Condensed" panose="02000000000000000000" pitchFamily="2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      </a:t>
            </a:r>
            <a:r>
              <a:rPr lang="en-US" dirty="0">
                <a:solidFill>
                  <a:srgbClr val="00B050"/>
                </a:solidFill>
                <a:latin typeface="Bahnschrift SemiCondensed" panose="020B0502040204020203" pitchFamily="34" charset="0"/>
                <a:ea typeface="Bahnschrift SemiBold Condensed" panose="02000000000000000000" pitchFamily="2" charset="0"/>
              </a:rPr>
              <a:t>Overall, the design and layout of my architecture portfolio are designed to be clean, modern, and easy to navigate, allowing visitors to quickly find the information they need and get a sense of my skills and experience as an architect.</a:t>
            </a:r>
          </a:p>
        </p:txBody>
      </p:sp>
    </p:spTree>
    <p:extLst>
      <p:ext uri="{BB962C8B-B14F-4D97-AF65-F5344CB8AC3E}">
        <p14:creationId xmlns:p14="http://schemas.microsoft.com/office/powerpoint/2010/main" val="2628310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Main Event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bhemavathi79@gmail.com</cp:lastModifiedBy>
  <cp:revision>34</cp:revision>
  <dcterms:created xsi:type="dcterms:W3CDTF">2024-03-29T15:07:22Z</dcterms:created>
  <dcterms:modified xsi:type="dcterms:W3CDTF">2025-08-31T16:43:14Z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