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5" d="100"/>
          <a:sy n="65" d="100"/>
        </p:scale>
        <p:origin x="83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7393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15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hyperlink" Target="Super%20Store%20Sales%20Dashboard%20insights1.ppt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2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19599" y="2060377"/>
            <a:ext cx="7477601" cy="180379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101"/>
              </a:lnSpc>
              <a:buNone/>
            </a:pPr>
            <a:r>
              <a:rPr lang="en-US" sz="5681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Super Store Sales Dashboard</a:t>
            </a:r>
            <a:endParaRPr lang="en-US" sz="5681" dirty="0"/>
          </a:p>
        </p:txBody>
      </p:sp>
      <p:sp>
        <p:nvSpPr>
          <p:cNvPr id="6" name="Text 2"/>
          <p:cNvSpPr/>
          <p:nvPr/>
        </p:nvSpPr>
        <p:spPr>
          <a:xfrm>
            <a:off x="6319599" y="4197429"/>
            <a:ext cx="7477601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6319599" y="4942567"/>
            <a:ext cx="355402" cy="355402"/>
          </a:xfrm>
          <a:prstGeom prst="roundRect">
            <a:avLst>
              <a:gd name="adj" fmla="val 25726039"/>
            </a:avLst>
          </a:prstGeom>
          <a:solidFill>
            <a:srgbClr val="22E61E"/>
          </a:solidFill>
          <a:ln w="7620">
            <a:solidFill>
              <a:srgbClr val="FFFFFF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6368712" y="4365958"/>
            <a:ext cx="128588" cy="97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768"/>
              </a:lnSpc>
              <a:buNone/>
            </a:pPr>
            <a:r>
              <a:rPr lang="en-US" sz="768" dirty="0">
                <a:solidFill>
                  <a:srgbClr val="3C3838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RN</a:t>
            </a:r>
            <a:endParaRPr lang="en-US" sz="768" dirty="0"/>
          </a:p>
        </p:txBody>
      </p:sp>
      <p:sp>
        <p:nvSpPr>
          <p:cNvPr id="9" name="Text 5"/>
          <p:cNvSpPr/>
          <p:nvPr/>
        </p:nvSpPr>
        <p:spPr>
          <a:xfrm>
            <a:off x="6786086" y="4836199"/>
            <a:ext cx="2123003" cy="5681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by Roshan Nirmal</a:t>
            </a:r>
            <a:endParaRPr lang="en-US" sz="218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>
              <a:alpha val="80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2348389" y="2106454"/>
            <a:ext cx="5326380" cy="6534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146"/>
              </a:lnSpc>
              <a:buNone/>
            </a:pPr>
            <a:r>
              <a:rPr lang="en-US" sz="4117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Project Objective</a:t>
            </a:r>
            <a:endParaRPr lang="en-US" sz="4117" dirty="0"/>
          </a:p>
        </p:txBody>
      </p:sp>
      <p:sp>
        <p:nvSpPr>
          <p:cNvPr id="7" name="Shape 3"/>
          <p:cNvSpPr/>
          <p:nvPr/>
        </p:nvSpPr>
        <p:spPr>
          <a:xfrm>
            <a:off x="2348389" y="3343037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23D4D"/>
          </a:solidFill>
          <a:ln/>
        </p:spPr>
      </p:sp>
      <p:sp>
        <p:nvSpPr>
          <p:cNvPr id="8" name="Text 4"/>
          <p:cNvSpPr/>
          <p:nvPr/>
        </p:nvSpPr>
        <p:spPr>
          <a:xfrm>
            <a:off x="2524482" y="3396972"/>
            <a:ext cx="147757" cy="3920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88"/>
              </a:lnSpc>
              <a:buNone/>
            </a:pPr>
            <a:r>
              <a:rPr lang="en-US" sz="247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1</a:t>
            </a:r>
            <a:endParaRPr lang="en-US" sz="2470" dirty="0"/>
          </a:p>
        </p:txBody>
      </p:sp>
      <p:sp>
        <p:nvSpPr>
          <p:cNvPr id="9" name="Text 5"/>
          <p:cNvSpPr/>
          <p:nvPr/>
        </p:nvSpPr>
        <p:spPr>
          <a:xfrm>
            <a:off x="3070503" y="3343037"/>
            <a:ext cx="2440900" cy="6536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Increase Revenue</a:t>
            </a:r>
            <a:endParaRPr lang="en-US" sz="2058" dirty="0"/>
          </a:p>
        </p:txBody>
      </p:sp>
      <p:sp>
        <p:nvSpPr>
          <p:cNvPr id="10" name="Text 6"/>
          <p:cNvSpPr/>
          <p:nvPr/>
        </p:nvSpPr>
        <p:spPr>
          <a:xfrm>
            <a:off x="3070503" y="4129921"/>
            <a:ext cx="2440900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Identify opportunities to drive top-line growth and expand market share.</a:t>
            </a:r>
            <a:endParaRPr lang="en-US" sz="1750" dirty="0"/>
          </a:p>
        </p:txBody>
      </p:sp>
      <p:sp>
        <p:nvSpPr>
          <p:cNvPr id="11" name="Shape 7"/>
          <p:cNvSpPr/>
          <p:nvPr/>
        </p:nvSpPr>
        <p:spPr>
          <a:xfrm>
            <a:off x="5733574" y="3343037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23D4D"/>
          </a:solidFill>
          <a:ln/>
        </p:spPr>
      </p:sp>
      <p:sp>
        <p:nvSpPr>
          <p:cNvPr id="12" name="Text 8"/>
          <p:cNvSpPr/>
          <p:nvPr/>
        </p:nvSpPr>
        <p:spPr>
          <a:xfrm>
            <a:off x="5859780" y="3396972"/>
            <a:ext cx="247531" cy="3920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88"/>
              </a:lnSpc>
              <a:buNone/>
            </a:pPr>
            <a:r>
              <a:rPr lang="en-US" sz="247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2</a:t>
            </a:r>
            <a:endParaRPr lang="en-US" sz="2470" dirty="0"/>
          </a:p>
        </p:txBody>
      </p:sp>
      <p:sp>
        <p:nvSpPr>
          <p:cNvPr id="13" name="Text 9"/>
          <p:cNvSpPr/>
          <p:nvPr/>
        </p:nvSpPr>
        <p:spPr>
          <a:xfrm>
            <a:off x="6455688" y="3343037"/>
            <a:ext cx="2440900" cy="6536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Optimize Efficiency</a:t>
            </a:r>
            <a:endParaRPr lang="en-US" sz="2058" dirty="0"/>
          </a:p>
        </p:txBody>
      </p:sp>
      <p:sp>
        <p:nvSpPr>
          <p:cNvPr id="14" name="Text 10"/>
          <p:cNvSpPr/>
          <p:nvPr/>
        </p:nvSpPr>
        <p:spPr>
          <a:xfrm>
            <a:off x="6455688" y="4129921"/>
            <a:ext cx="2440900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Streamline operations and inventory management to improve profitability.</a:t>
            </a:r>
            <a:endParaRPr lang="en-US" sz="1750" dirty="0"/>
          </a:p>
        </p:txBody>
      </p:sp>
      <p:sp>
        <p:nvSpPr>
          <p:cNvPr id="15" name="Shape 11"/>
          <p:cNvSpPr/>
          <p:nvPr/>
        </p:nvSpPr>
        <p:spPr>
          <a:xfrm>
            <a:off x="9118759" y="3343037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23D4D"/>
          </a:solidFill>
          <a:ln/>
        </p:spPr>
      </p:sp>
      <p:sp>
        <p:nvSpPr>
          <p:cNvPr id="16" name="Text 12"/>
          <p:cNvSpPr/>
          <p:nvPr/>
        </p:nvSpPr>
        <p:spPr>
          <a:xfrm>
            <a:off x="9242584" y="3396972"/>
            <a:ext cx="252174" cy="3920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88"/>
              </a:lnSpc>
              <a:buNone/>
            </a:pPr>
            <a:r>
              <a:rPr lang="en-US" sz="247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3</a:t>
            </a:r>
            <a:endParaRPr lang="en-US" sz="2470" dirty="0"/>
          </a:p>
        </p:txBody>
      </p:sp>
      <p:sp>
        <p:nvSpPr>
          <p:cNvPr id="17" name="Text 13"/>
          <p:cNvSpPr/>
          <p:nvPr/>
        </p:nvSpPr>
        <p:spPr>
          <a:xfrm>
            <a:off x="9840873" y="3343037"/>
            <a:ext cx="2440900" cy="9804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Enhance Customer Experience</a:t>
            </a:r>
            <a:endParaRPr lang="en-US" sz="2058" dirty="0"/>
          </a:p>
        </p:txBody>
      </p:sp>
      <p:sp>
        <p:nvSpPr>
          <p:cNvPr id="18" name="Text 14"/>
          <p:cNvSpPr/>
          <p:nvPr/>
        </p:nvSpPr>
        <p:spPr>
          <a:xfrm>
            <a:off x="9840873" y="4456748"/>
            <a:ext cx="2440900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Leverage data-driven insights to deliver personalized and engaging customer experiences.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sp>
        <p:nvSpPr>
          <p:cNvPr id="4" name="Text 1"/>
          <p:cNvSpPr/>
          <p:nvPr/>
        </p:nvSpPr>
        <p:spPr>
          <a:xfrm>
            <a:off x="2348389" y="2636044"/>
            <a:ext cx="6738461" cy="6534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146"/>
              </a:lnSpc>
              <a:buNone/>
            </a:pPr>
            <a:r>
              <a:rPr lang="en-US" sz="4117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Key Metrics Overview</a:t>
            </a:r>
            <a:endParaRPr lang="en-US" sz="4117" dirty="0"/>
          </a:p>
        </p:txBody>
      </p:sp>
      <p:sp>
        <p:nvSpPr>
          <p:cNvPr id="5" name="Text 2"/>
          <p:cNvSpPr/>
          <p:nvPr/>
        </p:nvSpPr>
        <p:spPr>
          <a:xfrm>
            <a:off x="2348389" y="3844885"/>
            <a:ext cx="261401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Revenue</a:t>
            </a:r>
            <a:endParaRPr lang="en-US" sz="2058" dirty="0"/>
          </a:p>
        </p:txBody>
      </p:sp>
      <p:sp>
        <p:nvSpPr>
          <p:cNvPr id="6" name="Text 3"/>
          <p:cNvSpPr/>
          <p:nvPr/>
        </p:nvSpPr>
        <p:spPr>
          <a:xfrm>
            <a:off x="2348389" y="4393883"/>
            <a:ext cx="2949416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Track total sales, average order value, and year-over-year growth.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847398" y="3844885"/>
            <a:ext cx="2834878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Customer Metrics</a:t>
            </a:r>
            <a:endParaRPr lang="en-US" sz="2058" dirty="0"/>
          </a:p>
        </p:txBody>
      </p:sp>
      <p:sp>
        <p:nvSpPr>
          <p:cNvPr id="8" name="Text 5"/>
          <p:cNvSpPr/>
          <p:nvPr/>
        </p:nvSpPr>
        <p:spPr>
          <a:xfrm>
            <a:off x="5847398" y="4393883"/>
            <a:ext cx="2949416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Monitor customer acquisition, retention rates, and lifetime value.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346406" y="3844885"/>
            <a:ext cx="2949416" cy="6536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Inventory Performance</a:t>
            </a:r>
            <a:endParaRPr lang="en-US" sz="2058" dirty="0"/>
          </a:p>
        </p:txBody>
      </p:sp>
      <p:sp>
        <p:nvSpPr>
          <p:cNvPr id="10" name="Text 7"/>
          <p:cNvSpPr/>
          <p:nvPr/>
        </p:nvSpPr>
        <p:spPr>
          <a:xfrm>
            <a:off x="9346406" y="4720709"/>
            <a:ext cx="2949416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Analyze inventory turnover, stock levels, and shrinkage.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sp>
        <p:nvSpPr>
          <p:cNvPr id="4" name="Text 1"/>
          <p:cNvSpPr/>
          <p:nvPr/>
        </p:nvSpPr>
        <p:spPr>
          <a:xfrm>
            <a:off x="2348389" y="1272778"/>
            <a:ext cx="6705600" cy="6534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146"/>
              </a:lnSpc>
              <a:buNone/>
            </a:pPr>
            <a:r>
              <a:rPr lang="en-US" sz="4117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Sales Trends Analysis</a:t>
            </a:r>
            <a:endParaRPr lang="en-US" sz="4117" dirty="0"/>
          </a:p>
        </p:txBody>
      </p:sp>
      <p:sp>
        <p:nvSpPr>
          <p:cNvPr id="5" name="Shape 2"/>
          <p:cNvSpPr/>
          <p:nvPr/>
        </p:nvSpPr>
        <p:spPr>
          <a:xfrm>
            <a:off x="2348389" y="4830247"/>
            <a:ext cx="9933503" cy="27742"/>
          </a:xfrm>
          <a:prstGeom prst="rect">
            <a:avLst/>
          </a:prstGeom>
          <a:solidFill>
            <a:srgbClr val="0A988B"/>
          </a:solidFill>
          <a:ln/>
        </p:spPr>
      </p:sp>
      <p:sp>
        <p:nvSpPr>
          <p:cNvPr id="6" name="Shape 3"/>
          <p:cNvSpPr/>
          <p:nvPr/>
        </p:nvSpPr>
        <p:spPr>
          <a:xfrm>
            <a:off x="4762321" y="4052709"/>
            <a:ext cx="27742" cy="777597"/>
          </a:xfrm>
          <a:prstGeom prst="rect">
            <a:avLst/>
          </a:prstGeom>
          <a:solidFill>
            <a:srgbClr val="0A988B"/>
          </a:solidFill>
          <a:ln/>
        </p:spPr>
      </p:sp>
      <p:sp>
        <p:nvSpPr>
          <p:cNvPr id="7" name="Shape 4"/>
          <p:cNvSpPr/>
          <p:nvPr/>
        </p:nvSpPr>
        <p:spPr>
          <a:xfrm>
            <a:off x="4526280" y="4580275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23D4D"/>
          </a:solidFill>
          <a:ln/>
        </p:spPr>
      </p:sp>
      <p:sp>
        <p:nvSpPr>
          <p:cNvPr id="8" name="Text 5"/>
          <p:cNvSpPr/>
          <p:nvPr/>
        </p:nvSpPr>
        <p:spPr>
          <a:xfrm>
            <a:off x="4702373" y="4634210"/>
            <a:ext cx="147757" cy="3920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88"/>
              </a:lnSpc>
              <a:buNone/>
            </a:pPr>
            <a:r>
              <a:rPr lang="en-US" sz="247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1</a:t>
            </a:r>
            <a:endParaRPr lang="en-US" sz="2470" dirty="0"/>
          </a:p>
        </p:txBody>
      </p:sp>
      <p:sp>
        <p:nvSpPr>
          <p:cNvPr id="9" name="Text 6"/>
          <p:cNvSpPr/>
          <p:nvPr/>
        </p:nvSpPr>
        <p:spPr>
          <a:xfrm>
            <a:off x="3469124" y="2703790"/>
            <a:ext cx="261401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73"/>
              </a:lnSpc>
              <a:buNone/>
            </a:pPr>
            <a:r>
              <a:rPr lang="en-US" sz="2058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Q1 Highlights</a:t>
            </a:r>
            <a:endParaRPr lang="en-US" sz="2058" dirty="0"/>
          </a:p>
        </p:txBody>
      </p:sp>
      <p:sp>
        <p:nvSpPr>
          <p:cNvPr id="10" name="Text 7"/>
          <p:cNvSpPr/>
          <p:nvPr/>
        </p:nvSpPr>
        <p:spPr>
          <a:xfrm>
            <a:off x="2570559" y="3163848"/>
            <a:ext cx="4411266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Significant increase in online sales due to pandemic-driven shift in consumer behavior.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7301210" y="4830187"/>
            <a:ext cx="27742" cy="777597"/>
          </a:xfrm>
          <a:prstGeom prst="rect">
            <a:avLst/>
          </a:prstGeom>
          <a:solidFill>
            <a:srgbClr val="0A988B"/>
          </a:solidFill>
          <a:ln/>
        </p:spPr>
      </p:sp>
      <p:sp>
        <p:nvSpPr>
          <p:cNvPr id="12" name="Shape 9"/>
          <p:cNvSpPr/>
          <p:nvPr/>
        </p:nvSpPr>
        <p:spPr>
          <a:xfrm>
            <a:off x="7065169" y="4580275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23D4D"/>
          </a:solidFill>
          <a:ln/>
        </p:spPr>
      </p:sp>
      <p:sp>
        <p:nvSpPr>
          <p:cNvPr id="13" name="Text 10"/>
          <p:cNvSpPr/>
          <p:nvPr/>
        </p:nvSpPr>
        <p:spPr>
          <a:xfrm>
            <a:off x="7191375" y="4634210"/>
            <a:ext cx="247531" cy="3920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88"/>
              </a:lnSpc>
              <a:buNone/>
            </a:pPr>
            <a:r>
              <a:rPr lang="en-US" sz="247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2</a:t>
            </a:r>
            <a:endParaRPr lang="en-US" sz="2470" dirty="0"/>
          </a:p>
        </p:txBody>
      </p:sp>
      <p:sp>
        <p:nvSpPr>
          <p:cNvPr id="14" name="Text 11"/>
          <p:cNvSpPr/>
          <p:nvPr/>
        </p:nvSpPr>
        <p:spPr>
          <a:xfrm>
            <a:off x="6008013" y="5830133"/>
            <a:ext cx="261401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73"/>
              </a:lnSpc>
              <a:buNone/>
            </a:pPr>
            <a:r>
              <a:rPr lang="en-US" sz="2058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Q2 Challenges</a:t>
            </a:r>
            <a:endParaRPr lang="en-US" sz="2058" dirty="0"/>
          </a:p>
        </p:txBody>
      </p:sp>
      <p:sp>
        <p:nvSpPr>
          <p:cNvPr id="15" name="Text 12"/>
          <p:cNvSpPr/>
          <p:nvPr/>
        </p:nvSpPr>
        <p:spPr>
          <a:xfrm>
            <a:off x="5109448" y="6290191"/>
            <a:ext cx="4411266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Supply chain disruptions and temporary store closures impacted in-store sales.</a:t>
            </a:r>
            <a:endParaRPr lang="en-US" sz="1750" dirty="0"/>
          </a:p>
        </p:txBody>
      </p:sp>
      <p:sp>
        <p:nvSpPr>
          <p:cNvPr id="16" name="Shape 13"/>
          <p:cNvSpPr/>
          <p:nvPr/>
        </p:nvSpPr>
        <p:spPr>
          <a:xfrm>
            <a:off x="9840099" y="4052709"/>
            <a:ext cx="27742" cy="777597"/>
          </a:xfrm>
          <a:prstGeom prst="rect">
            <a:avLst/>
          </a:prstGeom>
          <a:solidFill>
            <a:srgbClr val="0A988B"/>
          </a:solidFill>
          <a:ln/>
        </p:spPr>
      </p:sp>
      <p:sp>
        <p:nvSpPr>
          <p:cNvPr id="17" name="Shape 14"/>
          <p:cNvSpPr/>
          <p:nvPr/>
        </p:nvSpPr>
        <p:spPr>
          <a:xfrm>
            <a:off x="9604058" y="4580275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23D4D"/>
          </a:solidFill>
          <a:ln/>
        </p:spPr>
      </p:sp>
      <p:sp>
        <p:nvSpPr>
          <p:cNvPr id="18" name="Text 15"/>
          <p:cNvSpPr/>
          <p:nvPr/>
        </p:nvSpPr>
        <p:spPr>
          <a:xfrm>
            <a:off x="9727883" y="4634210"/>
            <a:ext cx="252174" cy="3920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88"/>
              </a:lnSpc>
              <a:buNone/>
            </a:pPr>
            <a:r>
              <a:rPr lang="en-US" sz="247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3</a:t>
            </a:r>
            <a:endParaRPr lang="en-US" sz="2470" dirty="0"/>
          </a:p>
        </p:txBody>
      </p:sp>
      <p:sp>
        <p:nvSpPr>
          <p:cNvPr id="19" name="Text 16"/>
          <p:cNvSpPr/>
          <p:nvPr/>
        </p:nvSpPr>
        <p:spPr>
          <a:xfrm>
            <a:off x="8547021" y="2370534"/>
            <a:ext cx="261401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73"/>
              </a:lnSpc>
              <a:buNone/>
            </a:pPr>
            <a:r>
              <a:rPr lang="en-US" sz="2058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Q3 Recovery</a:t>
            </a:r>
            <a:endParaRPr lang="en-US" sz="2058" dirty="0"/>
          </a:p>
        </p:txBody>
      </p:sp>
      <p:sp>
        <p:nvSpPr>
          <p:cNvPr id="20" name="Text 17"/>
          <p:cNvSpPr/>
          <p:nvPr/>
        </p:nvSpPr>
        <p:spPr>
          <a:xfrm>
            <a:off x="7648337" y="2830592"/>
            <a:ext cx="4411385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Gradual reopening of stores and implementation of safety measures led to sales rebound.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sp>
        <p:nvSpPr>
          <p:cNvPr id="4" name="Text 1"/>
          <p:cNvSpPr/>
          <p:nvPr/>
        </p:nvSpPr>
        <p:spPr>
          <a:xfrm>
            <a:off x="2348389" y="2636044"/>
            <a:ext cx="7728109" cy="6534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146"/>
              </a:lnSpc>
              <a:buNone/>
            </a:pPr>
            <a:r>
              <a:rPr lang="en-US" sz="4117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Customer Segmentation</a:t>
            </a:r>
            <a:endParaRPr lang="en-US" sz="4117" dirty="0"/>
          </a:p>
        </p:txBody>
      </p:sp>
      <p:sp>
        <p:nvSpPr>
          <p:cNvPr id="5" name="Text 2"/>
          <p:cNvSpPr/>
          <p:nvPr/>
        </p:nvSpPr>
        <p:spPr>
          <a:xfrm>
            <a:off x="2348389" y="3844885"/>
            <a:ext cx="2647950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Loyal Customers</a:t>
            </a:r>
            <a:endParaRPr lang="en-US" sz="2058" dirty="0"/>
          </a:p>
        </p:txBody>
      </p:sp>
      <p:sp>
        <p:nvSpPr>
          <p:cNvPr id="6" name="Text 3"/>
          <p:cNvSpPr/>
          <p:nvPr/>
        </p:nvSpPr>
        <p:spPr>
          <a:xfrm>
            <a:off x="2348389" y="4393883"/>
            <a:ext cx="2949416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High-value repeat buyers with strong brand affinity and lifetime value.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847398" y="3844885"/>
            <a:ext cx="261401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3"/>
              </a:lnSpc>
              <a:buNone/>
            </a:pPr>
            <a:endParaRPr lang="en-US" sz="2058" dirty="0"/>
          </a:p>
        </p:txBody>
      </p:sp>
      <p:sp>
        <p:nvSpPr>
          <p:cNvPr id="8" name="Text 5"/>
          <p:cNvSpPr/>
          <p:nvPr/>
        </p:nvSpPr>
        <p:spPr>
          <a:xfrm>
            <a:off x="5847398" y="4393883"/>
            <a:ext cx="2949416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346406" y="3835717"/>
            <a:ext cx="2614017" cy="33599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New Prospects</a:t>
            </a:r>
            <a:endParaRPr lang="en-US" sz="2058" dirty="0"/>
          </a:p>
        </p:txBody>
      </p:sp>
      <p:sp>
        <p:nvSpPr>
          <p:cNvPr id="10" name="Text 7"/>
          <p:cNvSpPr/>
          <p:nvPr/>
        </p:nvSpPr>
        <p:spPr>
          <a:xfrm>
            <a:off x="9346406" y="4393883"/>
            <a:ext cx="2949416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Emerging segment with potential for acquisition and conversion to loyal customers.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sp>
        <p:nvSpPr>
          <p:cNvPr id="4" name="Text 1"/>
          <p:cNvSpPr/>
          <p:nvPr/>
        </p:nvSpPr>
        <p:spPr>
          <a:xfrm>
            <a:off x="2348389" y="1557218"/>
            <a:ext cx="9933503" cy="13068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146"/>
              </a:lnSpc>
              <a:buNone/>
            </a:pPr>
            <a:r>
              <a:rPr lang="en-US" sz="4117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Inventory Management Insights</a:t>
            </a:r>
            <a:endParaRPr lang="en-US" sz="4117" dirty="0"/>
          </a:p>
        </p:txBody>
      </p:sp>
      <p:sp>
        <p:nvSpPr>
          <p:cNvPr id="5" name="Shape 2"/>
          <p:cNvSpPr/>
          <p:nvPr/>
        </p:nvSpPr>
        <p:spPr>
          <a:xfrm>
            <a:off x="2348389" y="3308390"/>
            <a:ext cx="4855726" cy="1570911"/>
          </a:xfrm>
          <a:prstGeom prst="roundRect">
            <a:avLst>
              <a:gd name="adj" fmla="val 4243"/>
            </a:avLst>
          </a:prstGeom>
          <a:solidFill>
            <a:srgbClr val="223D4D"/>
          </a:solidFill>
          <a:ln/>
        </p:spPr>
      </p:sp>
      <p:sp>
        <p:nvSpPr>
          <p:cNvPr id="6" name="Text 3"/>
          <p:cNvSpPr/>
          <p:nvPr/>
        </p:nvSpPr>
        <p:spPr>
          <a:xfrm>
            <a:off x="2570559" y="3530560"/>
            <a:ext cx="2962394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Overstocked Items</a:t>
            </a:r>
            <a:endParaRPr lang="en-US" sz="2058" dirty="0"/>
          </a:p>
        </p:txBody>
      </p:sp>
      <p:sp>
        <p:nvSpPr>
          <p:cNvPr id="7" name="Text 4"/>
          <p:cNvSpPr/>
          <p:nvPr/>
        </p:nvSpPr>
        <p:spPr>
          <a:xfrm>
            <a:off x="2570559" y="3990618"/>
            <a:ext cx="4411385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Identify slow-moving products and implement strategies to clear excess inventory.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26285" y="3308390"/>
            <a:ext cx="4855726" cy="1570911"/>
          </a:xfrm>
          <a:prstGeom prst="roundRect">
            <a:avLst>
              <a:gd name="adj" fmla="val 4243"/>
            </a:avLst>
          </a:prstGeom>
          <a:solidFill>
            <a:srgbClr val="223D4D"/>
          </a:solidFill>
          <a:ln/>
        </p:spPr>
      </p:sp>
      <p:sp>
        <p:nvSpPr>
          <p:cNvPr id="9" name="Text 6"/>
          <p:cNvSpPr/>
          <p:nvPr/>
        </p:nvSpPr>
        <p:spPr>
          <a:xfrm>
            <a:off x="7648456" y="3530560"/>
            <a:ext cx="261401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Stockout Risks</a:t>
            </a:r>
            <a:endParaRPr lang="en-US" sz="2058" dirty="0"/>
          </a:p>
        </p:txBody>
      </p:sp>
      <p:sp>
        <p:nvSpPr>
          <p:cNvPr id="10" name="Text 7"/>
          <p:cNvSpPr/>
          <p:nvPr/>
        </p:nvSpPr>
        <p:spPr>
          <a:xfrm>
            <a:off x="7648456" y="3990617"/>
            <a:ext cx="4411385" cy="9776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Detect high-demand items with potential for stockouts and adjust replenishment plans.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2348389" y="5101471"/>
            <a:ext cx="4855726" cy="1570911"/>
          </a:xfrm>
          <a:prstGeom prst="roundRect">
            <a:avLst>
              <a:gd name="adj" fmla="val 4243"/>
            </a:avLst>
          </a:prstGeom>
          <a:solidFill>
            <a:srgbClr val="223D4D"/>
          </a:solidFill>
          <a:ln/>
        </p:spPr>
      </p:sp>
      <p:sp>
        <p:nvSpPr>
          <p:cNvPr id="12" name="Text 9"/>
          <p:cNvSpPr/>
          <p:nvPr/>
        </p:nvSpPr>
        <p:spPr>
          <a:xfrm>
            <a:off x="2570559" y="5323642"/>
            <a:ext cx="319444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Optimal Assortment</a:t>
            </a:r>
            <a:endParaRPr lang="en-US" sz="2058" dirty="0"/>
          </a:p>
        </p:txBody>
      </p:sp>
      <p:sp>
        <p:nvSpPr>
          <p:cNvPr id="13" name="Text 10"/>
          <p:cNvSpPr/>
          <p:nvPr/>
        </p:nvSpPr>
        <p:spPr>
          <a:xfrm>
            <a:off x="2570559" y="5783699"/>
            <a:ext cx="4411385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Analyze customer preferences and sales patterns to curate the right product mix.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7426285" y="5101471"/>
            <a:ext cx="4855726" cy="1570911"/>
          </a:xfrm>
          <a:prstGeom prst="roundRect">
            <a:avLst>
              <a:gd name="adj" fmla="val 4243"/>
            </a:avLst>
          </a:prstGeom>
          <a:solidFill>
            <a:srgbClr val="223D4D"/>
          </a:solidFill>
          <a:ln/>
        </p:spPr>
      </p:sp>
      <p:sp>
        <p:nvSpPr>
          <p:cNvPr id="15" name="Text 12"/>
          <p:cNvSpPr/>
          <p:nvPr/>
        </p:nvSpPr>
        <p:spPr>
          <a:xfrm>
            <a:off x="7648456" y="5323642"/>
            <a:ext cx="3421261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Warehouse Efficiency</a:t>
            </a:r>
            <a:endParaRPr lang="en-US" sz="2058" dirty="0"/>
          </a:p>
        </p:txBody>
      </p:sp>
      <p:sp>
        <p:nvSpPr>
          <p:cNvPr id="16" name="Text 13"/>
          <p:cNvSpPr/>
          <p:nvPr/>
        </p:nvSpPr>
        <p:spPr>
          <a:xfrm>
            <a:off x="7648456" y="5650468"/>
            <a:ext cx="4411385" cy="7997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Streamline storage and fulfillment processes to improve inventory turnover and reduce costs.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sp>
        <p:nvSpPr>
          <p:cNvPr id="4" name="Text 1"/>
          <p:cNvSpPr/>
          <p:nvPr/>
        </p:nvSpPr>
        <p:spPr>
          <a:xfrm>
            <a:off x="2348389" y="1623774"/>
            <a:ext cx="9933503" cy="13068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146"/>
              </a:lnSpc>
              <a:buNone/>
            </a:pPr>
            <a:r>
              <a:rPr lang="en-US" sz="4117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Marketing Campaign Effectiveness</a:t>
            </a:r>
            <a:endParaRPr lang="en-US" sz="4117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8389" y="3374946"/>
            <a:ext cx="555427" cy="55542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348389" y="4152543"/>
            <a:ext cx="2233374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73"/>
              </a:lnSpc>
              <a:buNone/>
            </a:pPr>
            <a:r>
              <a:rPr lang="en-US" sz="2058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Social Media</a:t>
            </a:r>
            <a:endParaRPr lang="en-US" sz="2058" dirty="0"/>
          </a:p>
        </p:txBody>
      </p:sp>
      <p:sp>
        <p:nvSpPr>
          <p:cNvPr id="7" name="Text 3"/>
          <p:cNvSpPr/>
          <p:nvPr/>
        </p:nvSpPr>
        <p:spPr>
          <a:xfrm>
            <a:off x="2348389" y="4612600"/>
            <a:ext cx="2233374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Leverage data-driven insights to optimize social media campaigns and improve customer engagement.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5019" y="3374946"/>
            <a:ext cx="555427" cy="555427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4915019" y="4152543"/>
            <a:ext cx="2233493" cy="6536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73"/>
              </a:lnSpc>
              <a:buNone/>
            </a:pPr>
            <a:r>
              <a:rPr lang="en-US" sz="2058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Email Marketing</a:t>
            </a:r>
            <a:endParaRPr lang="en-US" sz="2058" dirty="0"/>
          </a:p>
        </p:txBody>
      </p:sp>
      <p:sp>
        <p:nvSpPr>
          <p:cNvPr id="10" name="Text 5"/>
          <p:cNvSpPr/>
          <p:nvPr/>
        </p:nvSpPr>
        <p:spPr>
          <a:xfrm>
            <a:off x="4915019" y="4939427"/>
            <a:ext cx="2233493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Personalize email content and offers to drive higher conversion rates and customer loyalty.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1768" y="3374946"/>
            <a:ext cx="555427" cy="555427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7481768" y="4152543"/>
            <a:ext cx="2233374" cy="6536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73"/>
              </a:lnSpc>
              <a:buNone/>
            </a:pPr>
            <a:r>
              <a:rPr lang="en-US" sz="2058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Influencer Partnerships</a:t>
            </a:r>
            <a:endParaRPr lang="en-US" sz="2058" dirty="0"/>
          </a:p>
        </p:txBody>
      </p:sp>
      <p:sp>
        <p:nvSpPr>
          <p:cNvPr id="13" name="Text 7"/>
          <p:cNvSpPr/>
          <p:nvPr/>
        </p:nvSpPr>
        <p:spPr>
          <a:xfrm>
            <a:off x="7481768" y="4939427"/>
            <a:ext cx="2233374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Collaborate with relevant influencers to reach new audiences and boost brand awareness.</a:t>
            </a:r>
            <a:endParaRPr lang="en-US" sz="1750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48399" y="3374946"/>
            <a:ext cx="555427" cy="555427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10048399" y="4152543"/>
            <a:ext cx="2233493" cy="6536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73"/>
              </a:lnSpc>
              <a:buNone/>
            </a:pPr>
            <a:r>
              <a:rPr lang="en-US" sz="2058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Promotions &amp; Discounts</a:t>
            </a:r>
            <a:endParaRPr lang="en-US" sz="2058" dirty="0"/>
          </a:p>
        </p:txBody>
      </p:sp>
      <p:sp>
        <p:nvSpPr>
          <p:cNvPr id="16" name="Text 9"/>
          <p:cNvSpPr/>
          <p:nvPr/>
        </p:nvSpPr>
        <p:spPr>
          <a:xfrm>
            <a:off x="10048399" y="4939427"/>
            <a:ext cx="2233493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Analyze the impact of various promotional activities on sales and customer acquisition.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90799" y="628531"/>
            <a:ext cx="9306401" cy="13068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146"/>
              </a:lnSpc>
              <a:buNone/>
            </a:pPr>
            <a:r>
              <a:rPr lang="en-US" sz="4117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Actionable Recommendations</a:t>
            </a:r>
            <a:endParaRPr lang="en-US" sz="4117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0799" y="2268617"/>
            <a:ext cx="1110972" cy="1777484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5935028" y="2490788"/>
            <a:ext cx="261401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73"/>
              </a:lnSpc>
              <a:buNone/>
            </a:pPr>
            <a:r>
              <a:rPr lang="en-US" sz="2058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Optimize Pricing</a:t>
            </a:r>
            <a:endParaRPr lang="en-US" sz="2058" dirty="0"/>
          </a:p>
        </p:txBody>
      </p:sp>
      <p:sp>
        <p:nvSpPr>
          <p:cNvPr id="8" name="Text 3"/>
          <p:cNvSpPr/>
          <p:nvPr/>
        </p:nvSpPr>
        <p:spPr>
          <a:xfrm>
            <a:off x="5935028" y="2950845"/>
            <a:ext cx="7862173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Leverage customer data and competitive insights to fine-tune pricing strategies.</a:t>
            </a:r>
            <a:endParaRPr lang="en-US" sz="1750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0799" y="4046101"/>
            <a:ext cx="1110972" cy="1777484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5935028" y="4268272"/>
            <a:ext cx="3942636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73"/>
              </a:lnSpc>
              <a:buNone/>
            </a:pPr>
            <a:r>
              <a:rPr lang="en-US" sz="2058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Enhance Digital Presence</a:t>
            </a:r>
            <a:endParaRPr lang="en-US" sz="2058" dirty="0"/>
          </a:p>
        </p:txBody>
      </p:sp>
      <p:sp>
        <p:nvSpPr>
          <p:cNvPr id="11" name="Text 5"/>
          <p:cNvSpPr/>
          <p:nvPr/>
        </p:nvSpPr>
        <p:spPr>
          <a:xfrm>
            <a:off x="5935028" y="4728329"/>
            <a:ext cx="7862173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Invest in e-commerce capabilities and digital marketing to reach more customers online.</a:t>
            </a:r>
            <a:endParaRPr lang="en-US" sz="1750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0799" y="5823585"/>
            <a:ext cx="1110972" cy="1777484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5935028" y="6045756"/>
            <a:ext cx="5001339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73"/>
              </a:lnSpc>
              <a:buNone/>
            </a:pPr>
            <a:r>
              <a:rPr lang="en-US" sz="2058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Improve Inventory Management</a:t>
            </a:r>
            <a:endParaRPr lang="en-US" sz="2058" dirty="0"/>
          </a:p>
        </p:txBody>
      </p:sp>
      <p:sp>
        <p:nvSpPr>
          <p:cNvPr id="14" name="Text 7"/>
          <p:cNvSpPr/>
          <p:nvPr/>
        </p:nvSpPr>
        <p:spPr>
          <a:xfrm>
            <a:off x="5935028" y="6505813"/>
            <a:ext cx="7862173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Implement advanced forecasting and replenishment systems to minimize stockouts and excess inventory.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>
            <a:solidFill>
              <a:schemeClr val="bg1"/>
            </a:solidFill>
          </a:ln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                                                  </a:t>
            </a: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Github.com: </a:t>
            </a:r>
            <a:r>
              <a:rPr lang="en-IN" dirty="0">
                <a:solidFill>
                  <a:schemeClr val="bg1">
                    <a:lumMod val="95000"/>
                  </a:schemeClr>
                </a:solidFill>
                <a:hlinkClick r:id="rId4" action="ppaction://hlinkpres?slideindex=1&amp;slidetitle="/>
              </a:rPr>
              <a:t>https://github.com/bhendwal/Super-Store-Sales-Dashboard</a:t>
            </a:r>
            <a:r>
              <a:rPr lang="en-IN" dirty="0">
                <a:hlinkClick r:id="rId4" action="ppaction://hlinkpres?slideindex=1&amp;slidetitle="/>
              </a:rPr>
              <a:t> </a:t>
            </a:r>
            <a:r>
              <a:rPr lang="en-IN" dirty="0"/>
              <a:t>,</a:t>
            </a:r>
          </a:p>
        </p:txBody>
      </p:sp>
      <p:sp>
        <p:nvSpPr>
          <p:cNvPr id="5" name="Text 1"/>
          <p:cNvSpPr/>
          <p:nvPr/>
        </p:nvSpPr>
        <p:spPr>
          <a:xfrm>
            <a:off x="4490799" y="628531"/>
            <a:ext cx="9306401" cy="13068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146"/>
              </a:lnSpc>
              <a:buNone/>
            </a:pPr>
            <a:r>
              <a:rPr lang="en-US" sz="4117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</a:rPr>
              <a:t>Download Data</a:t>
            </a:r>
          </a:p>
          <a:p>
            <a:pPr marL="0" indent="0">
              <a:lnSpc>
                <a:spcPts val="5146"/>
              </a:lnSpc>
              <a:buNone/>
            </a:pPr>
            <a:endParaRPr lang="en-US" sz="4117" dirty="0"/>
          </a:p>
        </p:txBody>
      </p:sp>
      <p:sp>
        <p:nvSpPr>
          <p:cNvPr id="7" name="Text 2"/>
          <p:cNvSpPr/>
          <p:nvPr/>
        </p:nvSpPr>
        <p:spPr>
          <a:xfrm>
            <a:off x="5935028" y="2490788"/>
            <a:ext cx="261401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73"/>
              </a:lnSpc>
              <a:buNone/>
            </a:pPr>
            <a:endParaRPr lang="en-US" sz="2058" dirty="0"/>
          </a:p>
        </p:txBody>
      </p:sp>
      <p:sp>
        <p:nvSpPr>
          <p:cNvPr id="8" name="Text 3"/>
          <p:cNvSpPr/>
          <p:nvPr/>
        </p:nvSpPr>
        <p:spPr>
          <a:xfrm>
            <a:off x="5935028" y="2950844"/>
            <a:ext cx="7862173" cy="7202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24"/>
              </a:lnSpc>
              <a:buNone/>
            </a:pPr>
            <a:endParaRPr lang="en-US" sz="1750" dirty="0"/>
          </a:p>
        </p:txBody>
      </p:sp>
      <p:sp>
        <p:nvSpPr>
          <p:cNvPr id="10" name="Text 4"/>
          <p:cNvSpPr/>
          <p:nvPr/>
        </p:nvSpPr>
        <p:spPr>
          <a:xfrm>
            <a:off x="5935028" y="4268272"/>
            <a:ext cx="3942636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73"/>
              </a:lnSpc>
              <a:buNone/>
            </a:pPr>
            <a:endParaRPr lang="en-US" sz="2058" dirty="0"/>
          </a:p>
        </p:txBody>
      </p:sp>
      <p:sp>
        <p:nvSpPr>
          <p:cNvPr id="11" name="Text 5"/>
          <p:cNvSpPr/>
          <p:nvPr/>
        </p:nvSpPr>
        <p:spPr>
          <a:xfrm>
            <a:off x="5935028" y="4728329"/>
            <a:ext cx="7862173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endParaRPr lang="en-US" sz="1750" dirty="0"/>
          </a:p>
        </p:txBody>
      </p:sp>
      <p:sp>
        <p:nvSpPr>
          <p:cNvPr id="13" name="Text 6"/>
          <p:cNvSpPr/>
          <p:nvPr/>
        </p:nvSpPr>
        <p:spPr>
          <a:xfrm>
            <a:off x="5935028" y="6045756"/>
            <a:ext cx="5001339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73"/>
              </a:lnSpc>
              <a:buNone/>
            </a:pPr>
            <a:endParaRPr lang="en-US" sz="2058" dirty="0"/>
          </a:p>
        </p:txBody>
      </p:sp>
      <p:sp>
        <p:nvSpPr>
          <p:cNvPr id="14" name="Text 7"/>
          <p:cNvSpPr/>
          <p:nvPr/>
        </p:nvSpPr>
        <p:spPr>
          <a:xfrm>
            <a:off x="5935028" y="6505813"/>
            <a:ext cx="7862173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1302784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369</Words>
  <Application>Microsoft Office PowerPoint</Application>
  <PresentationFormat>Custom</PresentationFormat>
  <Paragraphs>77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Cabin</vt:lpstr>
      <vt:lpstr>Unbounded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Roshan Nirmal</cp:lastModifiedBy>
  <cp:revision>3</cp:revision>
  <dcterms:created xsi:type="dcterms:W3CDTF">2024-06-12T13:40:47Z</dcterms:created>
  <dcterms:modified xsi:type="dcterms:W3CDTF">2024-06-12T14:10:20Z</dcterms:modified>
</cp:coreProperties>
</file>