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6" r:id="rId4"/>
    <p:sldId id="268" r:id="rId5"/>
    <p:sldId id="277" r:id="rId6"/>
    <p:sldId id="267" r:id="rId7"/>
    <p:sldId id="278" r:id="rId8"/>
    <p:sldId id="281" r:id="rId9"/>
    <p:sldId id="280" r:id="rId10"/>
    <p:sldId id="279" r:id="rId11"/>
    <p:sldId id="283" r:id="rId12"/>
    <p:sldId id="274" r:id="rId13"/>
    <p:sldId id="273" r:id="rId14"/>
    <p:sldId id="262" r:id="rId15"/>
    <p:sldId id="260" r:id="rId16"/>
    <p:sldId id="28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16" autoAdjust="0"/>
    <p:restoredTop sz="94660"/>
  </p:normalViewPr>
  <p:slideViewPr>
    <p:cSldViewPr>
      <p:cViewPr varScale="1">
        <p:scale>
          <a:sx n="91" d="100"/>
          <a:sy n="91" d="100"/>
        </p:scale>
        <p:origin x="-114" y="-22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2D33F312-1E09-4A55-BC0B-49DCEC10435A}" type="datetimeFigureOut">
              <a:rPr lang="en-US" smtClean="0"/>
              <a:pPr/>
              <a:t>3/28/2014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A77E0069-1E25-4F2C-97CF-E60D0480D5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33F312-1E09-4A55-BC0B-49DCEC10435A}" type="datetimeFigureOut">
              <a:rPr lang="en-US" smtClean="0"/>
              <a:pPr/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7E0069-1E25-4F2C-97CF-E60D0480D5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33F312-1E09-4A55-BC0B-49DCEC10435A}" type="datetimeFigureOut">
              <a:rPr lang="en-US" smtClean="0"/>
              <a:pPr/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7E0069-1E25-4F2C-97CF-E60D0480D5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33F312-1E09-4A55-BC0B-49DCEC10435A}" type="datetimeFigureOut">
              <a:rPr lang="en-US" smtClean="0"/>
              <a:pPr/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7E0069-1E25-4F2C-97CF-E60D0480D5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2D33F312-1E09-4A55-BC0B-49DCEC10435A}" type="datetimeFigureOut">
              <a:rPr lang="en-US" smtClean="0"/>
              <a:pPr/>
              <a:t>3/28/2014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A77E0069-1E25-4F2C-97CF-E60D0480D5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33F312-1E09-4A55-BC0B-49DCEC10435A}" type="datetimeFigureOut">
              <a:rPr lang="en-US" smtClean="0"/>
              <a:pPr/>
              <a:t>3/28/2014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A77E0069-1E25-4F2C-97CF-E60D0480D5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33F312-1E09-4A55-BC0B-49DCEC10435A}" type="datetimeFigureOut">
              <a:rPr lang="en-US" smtClean="0"/>
              <a:pPr/>
              <a:t>3/28/2014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A77E0069-1E25-4F2C-97CF-E60D0480D5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33F312-1E09-4A55-BC0B-49DCEC10435A}" type="datetimeFigureOut">
              <a:rPr lang="en-US" smtClean="0"/>
              <a:pPr/>
              <a:t>3/28/2014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7E0069-1E25-4F2C-97CF-E60D0480D5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33F312-1E09-4A55-BC0B-49DCEC10435A}" type="datetimeFigureOut">
              <a:rPr lang="en-US" smtClean="0"/>
              <a:pPr/>
              <a:t>3/28/2014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7E0069-1E25-4F2C-97CF-E60D0480D5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2D33F312-1E09-4A55-BC0B-49DCEC10435A}" type="datetimeFigureOut">
              <a:rPr lang="en-US" smtClean="0"/>
              <a:pPr/>
              <a:t>3/28/2014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A77E0069-1E25-4F2C-97CF-E60D0480D5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2D33F312-1E09-4A55-BC0B-49DCEC10435A}" type="datetimeFigureOut">
              <a:rPr lang="en-US" smtClean="0"/>
              <a:pPr/>
              <a:t>3/28/2014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A77E0069-1E25-4F2C-97CF-E60D0480D5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2D33F312-1E09-4A55-BC0B-49DCEC10435A}" type="datetimeFigureOut">
              <a:rPr lang="en-US" smtClean="0"/>
              <a:pPr/>
              <a:t>3/28/2014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A77E0069-1E25-4F2C-97CF-E60D0480D5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-m3.ma.tum.de/twiki/pub/MN0506/WebHome/dijkstra.pdf" TargetMode="External"/><Relationship Id="rId2" Type="http://schemas.openxmlformats.org/officeDocument/2006/relationships/hyperlink" Target="http://en.wikipedia.org/wiki/Edsger_W._Dijkstr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A*_search_algorithm" TargetMode="External"/><Relationship Id="rId4" Type="http://schemas.openxmlformats.org/officeDocument/2006/relationships/hyperlink" Target="http://en.wikipedia.org/wiki/Pathfindi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AI Cooperative Path Finding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Spring 2014</a:t>
            </a:r>
          </a:p>
          <a:p>
            <a:r>
              <a:rPr lang="en-US" dirty="0" smtClean="0"/>
              <a:t>Intro to Artificial Intelligence</a:t>
            </a:r>
          </a:p>
          <a:p>
            <a:r>
              <a:rPr lang="en-US" dirty="0" smtClean="0"/>
              <a:t>Brett </a:t>
            </a:r>
            <a:r>
              <a:rPr lang="en-US" dirty="0" err="1" smtClean="0"/>
              <a:t>Henne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Agent Cooperation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Courier New" pitchFamily="49" charset="0"/>
              <a:buChar char="o"/>
            </a:pPr>
            <a:r>
              <a:rPr lang="en-US" dirty="0" smtClean="0"/>
              <a:t>When agents enter each others field of view, and agent cooperation is enabled, the agents will converge in order to share map information.</a:t>
            </a:r>
          </a:p>
          <a:p>
            <a:pPr>
              <a:buFont typeface="Courier New" pitchFamily="49" charset="0"/>
              <a:buChar char="o"/>
            </a:pPr>
            <a:endParaRPr lang="en-US" dirty="0" smtClean="0"/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Reduces the effects of re-running the algorithms due to limited field of view obstacles.</a:t>
            </a:r>
          </a:p>
          <a:p>
            <a:pPr>
              <a:buFont typeface="Courier New" pitchFamily="49" charset="0"/>
              <a:buChar char="o"/>
            </a:pPr>
            <a:endParaRPr lang="en-US" dirty="0" smtClean="0"/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Only beneficial if shared nodes are in the agents path.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1935163"/>
          </a:xfrm>
        </p:spPr>
        <p:txBody>
          <a:bodyPr>
            <a:normAutofit fontScale="92500" lnSpcReduction="20000"/>
          </a:bodyPr>
          <a:lstStyle/>
          <a:p>
            <a:pPr>
              <a:buFont typeface="Courier New" pitchFamily="49" charset="0"/>
              <a:buChar char="o"/>
            </a:pPr>
            <a:r>
              <a:rPr lang="en-US" dirty="0" smtClean="0"/>
              <a:t>The estimate of the distance is called a heuristic.</a:t>
            </a:r>
          </a:p>
          <a:p>
            <a:pPr>
              <a:buFont typeface="Courier New" pitchFamily="49" charset="0"/>
              <a:buChar char="o"/>
            </a:pPr>
            <a:endParaRPr lang="en-US" dirty="0" smtClean="0"/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The heuristic is admissible if it never overestimates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2819400" y="4038600"/>
            <a:ext cx="1524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Euclidean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38200" y="4038600"/>
            <a:ext cx="1524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Manhattan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781800" y="4038600"/>
            <a:ext cx="1524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Chebyshev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800600" y="4038600"/>
            <a:ext cx="1524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Euclidean</a:t>
            </a:r>
          </a:p>
          <a:p>
            <a:pPr algn="ctr"/>
            <a:r>
              <a:rPr lang="en-US" dirty="0" smtClean="0"/>
              <a:t>Squared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57400" y="60960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4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52600" y="60960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57400" y="57912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8200" y="57912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43000" y="57912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447800" y="57912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52600" y="57912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38200" y="60960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4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43000" y="60960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447800" y="60960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38200" y="54864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43000" y="54864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447800" y="54864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752600" y="54864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057400" y="54864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057400" y="54864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38200" y="51816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143000" y="51816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447800" y="51816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752600" y="51816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057400" y="51816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3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38200" y="48768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4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143000" y="48768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447800" y="48768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752600" y="48768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057400" y="48768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4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038600" y="60960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733800" y="60960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038600" y="57912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819400" y="57912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124200" y="57912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429000" y="57912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733800" y="57912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819400" y="60960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124200" y="60960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429000" y="60960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819400" y="54864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124200" y="54864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429000" y="54864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733800" y="54864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038600" y="54864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038600" y="54864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819400" y="51816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124200" y="51816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429000" y="51816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733800" y="51816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038600" y="51816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819400" y="48768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124200" y="48768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429000" y="48768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733800" y="48768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038600" y="48768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019800" y="60960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8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715000" y="60960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5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019800" y="57912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5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800600" y="57912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5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105400" y="57912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410200" y="57912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715000" y="57912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800600" y="60960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8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105400" y="60960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5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410200" y="60960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4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800600" y="54864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4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105400" y="54864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410200" y="54864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715000" y="54864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019800" y="54864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6019800" y="54864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4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800600" y="51816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5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105400" y="51816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410200" y="51816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715000" y="51816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019800" y="51816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5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4800600" y="48768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8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5105400" y="48768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5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5410200" y="48768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4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715000" y="48768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5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019800" y="48768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8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001000" y="60960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696200" y="60960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8001000" y="57912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6781800" y="57912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086600" y="57912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391400" y="57912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7696200" y="57912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6781800" y="60960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7086600" y="60960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7391400" y="60960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6781800" y="54864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7086600" y="54864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7391400" y="54864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7696200" y="54864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8001000" y="54864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8001000" y="54864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6781800" y="51816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7086600" y="51816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7391400" y="51816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7696200" y="51816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8001000" y="51816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6781800" y="48768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7086600" y="48768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7391400" y="48768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7696200" y="48768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8001000" y="48768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1524000" y="5562600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3505200" y="5562600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5486400" y="5562600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7467600" y="5562600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3075432" y="5181600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1.4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075432" y="5791200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1.4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688080" y="5791200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1.4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688080" y="5181600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1.4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2782824" y="5181600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2.2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782824" y="5791200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2.2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998976" y="5791200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2.2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3998976" y="5181600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2.2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697224" y="4876800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2.2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3084576" y="4876800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2.2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3084576" y="6096000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2.2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3697224" y="6096000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2.2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2782824" y="6096000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2.8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2782824" y="4876800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2.8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998976" y="6096000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2.8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3998976" y="4876800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2.8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Recent</a:t>
            </a:r>
            <a:r>
              <a:rPr lang="en-US" dirty="0" smtClean="0"/>
              <a:t> Path Finding Algorithms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62000" y="1905000"/>
          <a:ext cx="3276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838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1994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Focused D*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1995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DynamicSWSF</a:t>
                      </a:r>
                      <a:r>
                        <a:rPr lang="en-US" dirty="0" smtClean="0"/>
                        <a:t>-FP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1996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LPA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1997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LPA*/Incremental A*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D* </a:t>
                      </a:r>
                      <a:r>
                        <a:rPr lang="en-US" dirty="0" err="1" smtClean="0"/>
                        <a:t>Lite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SetA</a:t>
                      </a:r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HPA*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Anytime D*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PRA*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105400" y="1905000"/>
          <a:ext cx="32004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Field D*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Theta*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HAA*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GAA*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BDDD*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Incremental Phi*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GRFA*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MTD*-</a:t>
                      </a:r>
                      <a:r>
                        <a:rPr lang="en-US" dirty="0" err="1" smtClean="0"/>
                        <a:t>Lite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Tree-AA*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graphs</a:t>
            </a:r>
          </a:p>
          <a:p>
            <a:endParaRPr lang="en-US" dirty="0" smtClean="0"/>
          </a:p>
          <a:p>
            <a:r>
              <a:rPr lang="en-US" dirty="0" smtClean="0"/>
              <a:t>Hidden obstacles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Agent Cooperation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Agent Collisions</a:t>
            </a:r>
          </a:p>
          <a:p>
            <a:endParaRPr lang="en-US" dirty="0" smtClean="0"/>
          </a:p>
          <a:p>
            <a:r>
              <a:rPr lang="en-US" dirty="0" smtClean="0"/>
              <a:t>Multiple Agent Behavior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r>
              <a:rPr lang="en-US" dirty="0" smtClean="0"/>
              <a:t> Navigation</a:t>
            </a:r>
          </a:p>
          <a:p>
            <a:pPr>
              <a:buFont typeface="Courier New" pitchFamily="49" charset="0"/>
              <a:buChar char="o"/>
            </a:pPr>
            <a:endParaRPr lang="en-US" dirty="0" smtClean="0"/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 Traffic Networks</a:t>
            </a:r>
          </a:p>
          <a:p>
            <a:pPr>
              <a:buFont typeface="Courier New" pitchFamily="49" charset="0"/>
              <a:buChar char="o"/>
            </a:pPr>
            <a:endParaRPr lang="en-US" dirty="0" smtClean="0"/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 </a:t>
            </a:r>
            <a:r>
              <a:rPr lang="en-US" dirty="0" smtClean="0"/>
              <a:t>Animal migration modeling</a:t>
            </a:r>
          </a:p>
          <a:p>
            <a:pPr>
              <a:buFont typeface="Courier New" pitchFamily="49" charset="0"/>
              <a:buChar char="o"/>
            </a:pPr>
            <a:endParaRPr lang="en-US" dirty="0" smtClean="0"/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 </a:t>
            </a:r>
            <a:r>
              <a:rPr lang="en-US" dirty="0" smtClean="0"/>
              <a:t>Video Games</a:t>
            </a:r>
          </a:p>
          <a:p>
            <a:pPr>
              <a:buFont typeface="Courier New" pitchFamily="49" charset="0"/>
              <a:buChar char="o"/>
            </a:pPr>
            <a:endParaRPr lang="en-US" dirty="0" smtClean="0"/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Printed Circuit Board Auto Routing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Courier New" pitchFamily="49" charset="0"/>
              <a:buChar char="o"/>
            </a:pPr>
            <a:r>
              <a:rPr lang="en-US" dirty="0" err="1" smtClean="0"/>
              <a:t>Dijkstra’s</a:t>
            </a:r>
            <a:r>
              <a:rPr lang="en-US" dirty="0" smtClean="0"/>
              <a:t> Algorithm</a:t>
            </a:r>
          </a:p>
          <a:p>
            <a:pPr>
              <a:buFont typeface="Courier New" pitchFamily="49" charset="0"/>
              <a:buChar char="o"/>
            </a:pPr>
            <a:endParaRPr lang="en-US" dirty="0" smtClean="0"/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A* Algorithm</a:t>
            </a:r>
          </a:p>
          <a:p>
            <a:pPr>
              <a:buFont typeface="Courier New" pitchFamily="49" charset="0"/>
              <a:buChar char="o"/>
            </a:pPr>
            <a:endParaRPr lang="en-US" dirty="0" smtClean="0"/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Agent Field of </a:t>
            </a:r>
            <a:r>
              <a:rPr lang="en-US" dirty="0" smtClean="0"/>
              <a:t>View</a:t>
            </a:r>
          </a:p>
          <a:p>
            <a:pPr>
              <a:buFont typeface="Courier New" pitchFamily="49" charset="0"/>
              <a:buChar char="o"/>
            </a:pPr>
            <a:endParaRPr lang="en-US" dirty="0" smtClean="0"/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Agent Cooperation</a:t>
            </a:r>
          </a:p>
          <a:p>
            <a:pPr>
              <a:buFont typeface="Courier New" pitchFamily="49" charset="0"/>
              <a:buChar char="o"/>
            </a:pPr>
            <a:endParaRPr lang="en-US" dirty="0" smtClean="0"/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Heuristic Methods</a:t>
            </a:r>
          </a:p>
          <a:p>
            <a:pPr>
              <a:buFont typeface="Courier New" pitchFamily="49" charset="0"/>
              <a:buChar char="o"/>
            </a:pPr>
            <a:endParaRPr lang="en-US" dirty="0" smtClean="0"/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Other Path Finding Algorithms</a:t>
            </a:r>
          </a:p>
          <a:p>
            <a:pPr>
              <a:buFont typeface="Courier New" pitchFamily="49" charset="0"/>
              <a:buChar char="o"/>
            </a:pPr>
            <a:endParaRPr lang="en-US" dirty="0" smtClean="0"/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Current Challenges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hlinkClick r:id="rId2" tooltip="Edsger W. Dijkstra"/>
              </a:rPr>
              <a:t>Dijkstra, E. W.</a:t>
            </a:r>
            <a:r>
              <a:rPr lang="en-US" dirty="0" smtClean="0"/>
              <a:t> (1959). </a:t>
            </a:r>
            <a:r>
              <a:rPr lang="en-US" dirty="0" smtClean="0">
                <a:hlinkClick r:id="rId3"/>
              </a:rPr>
              <a:t>"A note on two problems in </a:t>
            </a:r>
            <a:r>
              <a:rPr lang="en-US" dirty="0" err="1" smtClean="0">
                <a:hlinkClick r:id="rId3"/>
              </a:rPr>
              <a:t>connexion</a:t>
            </a:r>
            <a:r>
              <a:rPr lang="en-US" dirty="0" smtClean="0">
                <a:hlinkClick r:id="rId3"/>
              </a:rPr>
              <a:t> with graphs"</a:t>
            </a:r>
            <a:r>
              <a:rPr lang="en-US" dirty="0" smtClean="0"/>
              <a:t>. </a:t>
            </a:r>
            <a:r>
              <a:rPr lang="en-US" i="1" dirty="0" err="1" smtClean="0"/>
              <a:t>Numerische</a:t>
            </a:r>
            <a:r>
              <a:rPr lang="en-US" i="1" dirty="0" smtClean="0"/>
              <a:t> </a:t>
            </a:r>
            <a:r>
              <a:rPr lang="en-US" i="1" dirty="0" err="1" smtClean="0"/>
              <a:t>Mathematik</a:t>
            </a:r>
            <a:r>
              <a:rPr lang="en-US" dirty="0" smtClean="0"/>
              <a:t> </a:t>
            </a:r>
            <a:r>
              <a:rPr lang="en-US" b="1" dirty="0" smtClean="0"/>
              <a:t>1</a:t>
            </a:r>
            <a:r>
              <a:rPr lang="en-US" dirty="0" smtClean="0"/>
              <a:t>: 269–271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i="1" dirty="0" smtClean="0"/>
          </a:p>
          <a:p>
            <a:r>
              <a:rPr lang="en-US" i="1" dirty="0" err="1" smtClean="0"/>
              <a:t>Pathfinding</a:t>
            </a:r>
            <a:r>
              <a:rPr lang="en-US" i="1" dirty="0" smtClean="0"/>
              <a:t> </a:t>
            </a:r>
            <a:r>
              <a:rPr lang="en-US" i="1" dirty="0" smtClean="0"/>
              <a:t>- Wikipedia, the free encyclopedia</a:t>
            </a:r>
            <a:r>
              <a:rPr lang="en-US" dirty="0" smtClean="0"/>
              <a:t>. (</a:t>
            </a:r>
            <a:r>
              <a:rPr lang="en-US" dirty="0" err="1" smtClean="0"/>
              <a:t>n.d</a:t>
            </a:r>
            <a:r>
              <a:rPr lang="en-US" dirty="0" smtClean="0"/>
              <a:t>.). Retrieved March 28, 2014, from </a:t>
            </a:r>
            <a:r>
              <a:rPr lang="en-US" dirty="0" smtClean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en.wikipedia.org/wiki/Pathfinding</a:t>
            </a:r>
            <a:endParaRPr lang="en-US" dirty="0" smtClean="0"/>
          </a:p>
          <a:p>
            <a:endParaRPr lang="en-US" dirty="0" smtClean="0"/>
          </a:p>
          <a:p>
            <a:r>
              <a:rPr lang="en-US" i="1" dirty="0" smtClean="0"/>
              <a:t>A* search algorithm - Wikipedia, the free encyclopedia</a:t>
            </a:r>
            <a:r>
              <a:rPr lang="en-US" dirty="0" smtClean="0"/>
              <a:t>. (</a:t>
            </a:r>
            <a:r>
              <a:rPr lang="en-US" dirty="0" err="1" smtClean="0"/>
              <a:t>n.d</a:t>
            </a:r>
            <a:r>
              <a:rPr lang="en-US" dirty="0" smtClean="0"/>
              <a:t>.). Retrieved March 28, 2014, from </a:t>
            </a:r>
            <a:r>
              <a:rPr lang="en-US" dirty="0" smtClean="0">
                <a:hlinkClick r:id="rId5"/>
              </a:rPr>
              <a:t>http://en.wikipedia.org/wiki/A*_</a:t>
            </a:r>
            <a:r>
              <a:rPr lang="en-US" dirty="0" smtClean="0">
                <a:hlinkClick r:id="rId5"/>
              </a:rPr>
              <a:t>search_algorithm</a:t>
            </a:r>
            <a:endParaRPr lang="en-US" dirty="0" smtClean="0"/>
          </a:p>
          <a:p>
            <a:endParaRPr lang="en-US" dirty="0" smtClean="0"/>
          </a:p>
          <a:p>
            <a:r>
              <a:rPr lang="en-US" i="1" dirty="0" err="1" smtClean="0"/>
              <a:t>Dijkstra’s</a:t>
            </a:r>
            <a:r>
              <a:rPr lang="en-US" i="1" dirty="0" smtClean="0"/>
              <a:t> Algorithm- </a:t>
            </a:r>
            <a:r>
              <a:rPr lang="en-US" i="1" dirty="0" smtClean="0"/>
              <a:t>Wikipedia, the free encyclopedia</a:t>
            </a:r>
            <a:r>
              <a:rPr lang="en-US" dirty="0" smtClean="0"/>
              <a:t>. (</a:t>
            </a:r>
            <a:r>
              <a:rPr lang="en-US" dirty="0" err="1" smtClean="0"/>
              <a:t>n.d</a:t>
            </a:r>
            <a:r>
              <a:rPr lang="en-US" dirty="0" smtClean="0"/>
              <a:t>.). Retrieved March 28, 2014, from </a:t>
            </a:r>
            <a:r>
              <a:rPr lang="en-US" dirty="0" smtClean="0"/>
              <a:t>http</a:t>
            </a:r>
            <a:r>
              <a:rPr lang="en-US" dirty="0" smtClean="0"/>
              <a:t>://en.wikipedia.org/wiki/Dijkstra's_algorithm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 </a:t>
            </a:r>
            <a:r>
              <a:rPr lang="en-US" dirty="0" err="1" smtClean="0"/>
              <a:t>Pathfinding</a:t>
            </a:r>
            <a:r>
              <a:rPr lang="en-US" dirty="0" smtClean="0"/>
              <a:t> Overview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1524000"/>
            <a:ext cx="80010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What?	To find the shortest path between two nodes on a graph</a:t>
            </a:r>
          </a:p>
          <a:p>
            <a:endParaRPr lang="en-US" sz="1600" dirty="0" smtClean="0"/>
          </a:p>
          <a:p>
            <a:pPr marL="914400" indent="-914400"/>
            <a:r>
              <a:rPr lang="en-US" sz="1600" dirty="0" smtClean="0"/>
              <a:t>How?	AI Algorithms search a graph by exploring adjacent nodes until </a:t>
            </a:r>
            <a:r>
              <a:rPr lang="en-US" sz="1600" dirty="0" smtClean="0"/>
              <a:t>the </a:t>
            </a:r>
            <a:r>
              <a:rPr lang="en-US" sz="1600" dirty="0" smtClean="0"/>
              <a:t>target node is reached</a:t>
            </a:r>
            <a:r>
              <a:rPr lang="en-US" sz="1600" dirty="0" smtClean="0"/>
              <a:t>.  Many different algorithms exist:  Breadth-First, Best-First, Dijkstra, A*, etc.  This research will focus on Dijkstra and A*.</a:t>
            </a:r>
            <a:endParaRPr lang="en-US" sz="1600" dirty="0" smtClean="0"/>
          </a:p>
          <a:p>
            <a:endParaRPr lang="en-US" sz="1600" dirty="0"/>
          </a:p>
          <a:p>
            <a:pPr marL="914400" indent="-914400"/>
            <a:r>
              <a:rPr lang="en-US" sz="1600" dirty="0" smtClean="0"/>
              <a:t>Issues?	Dynamic obstacles</a:t>
            </a:r>
            <a:r>
              <a:rPr lang="en-US" sz="1600" dirty="0" smtClean="0"/>
              <a:t>, </a:t>
            </a:r>
            <a:r>
              <a:rPr lang="en-US" sz="1600" dirty="0" smtClean="0"/>
              <a:t> resources,  processing, </a:t>
            </a:r>
            <a:r>
              <a:rPr lang="en-US" sz="1600" dirty="0" smtClean="0"/>
              <a:t> </a:t>
            </a:r>
            <a:r>
              <a:rPr lang="en-US" sz="1600" dirty="0" smtClean="0"/>
              <a:t>field of view, and agent cooperation</a:t>
            </a:r>
            <a:endParaRPr lang="en-US" sz="1600" dirty="0" smtClean="0"/>
          </a:p>
          <a:p>
            <a:endParaRPr lang="en-US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1371600" y="4114800"/>
            <a:ext cx="19812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AI Algorithms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438400" y="5486400"/>
            <a:ext cx="16002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*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762000" y="5486400"/>
            <a:ext cx="16002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Dijkstra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6" idx="2"/>
            <a:endCxn id="10" idx="0"/>
          </p:cNvCxnSpPr>
          <p:nvPr/>
        </p:nvCxnSpPr>
        <p:spPr>
          <a:xfrm>
            <a:off x="2362200" y="4724400"/>
            <a:ext cx="876300" cy="762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11" idx="0"/>
          </p:cNvCxnSpPr>
          <p:nvPr/>
        </p:nvCxnSpPr>
        <p:spPr>
          <a:xfrm flipH="1">
            <a:off x="1562100" y="4724400"/>
            <a:ext cx="800100" cy="762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4495800" y="5486400"/>
            <a:ext cx="1295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Heuristic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6781800" y="4572000"/>
            <a:ext cx="16002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Euclidean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6781800" y="5257800"/>
            <a:ext cx="16002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Manhattan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781800" y="5943600"/>
            <a:ext cx="16002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Chebyshev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6781800" y="3810000"/>
            <a:ext cx="16002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Euclidean</a:t>
            </a:r>
          </a:p>
          <a:p>
            <a:pPr algn="ctr"/>
            <a:r>
              <a:rPr lang="en-US" dirty="0" smtClean="0"/>
              <a:t>Squared</a:t>
            </a:r>
            <a:endParaRPr lang="en-US" dirty="0"/>
          </a:p>
        </p:txBody>
      </p:sp>
      <p:sp>
        <p:nvSpPr>
          <p:cNvPr id="41" name="Left Brace 40"/>
          <p:cNvSpPr/>
          <p:nvPr/>
        </p:nvSpPr>
        <p:spPr>
          <a:xfrm>
            <a:off x="5791200" y="3810000"/>
            <a:ext cx="990600" cy="2743200"/>
          </a:xfrm>
          <a:prstGeom prst="leftBrace">
            <a:avLst>
              <a:gd name="adj1" fmla="val 36363"/>
              <a:gd name="adj2" fmla="val 7107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/>
          <p:cNvCxnSpPr>
            <a:stCxn id="10" idx="3"/>
            <a:endCxn id="36" idx="1"/>
          </p:cNvCxnSpPr>
          <p:nvPr/>
        </p:nvCxnSpPr>
        <p:spPr>
          <a:xfrm>
            <a:off x="4038600" y="5791200"/>
            <a:ext cx="4572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Human Behavior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981200"/>
            <a:ext cx="8001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does a human go from point A </a:t>
            </a:r>
            <a:r>
              <a:rPr lang="en-US" dirty="0" smtClean="0">
                <a:sym typeface="Wingdings" pitchFamily="2" charset="2"/>
              </a:rPr>
              <a:t> B when all they know is the target location and nothing of the terrain outside their field of view?</a:t>
            </a:r>
          </a:p>
          <a:p>
            <a:endParaRPr lang="en-US" dirty="0" smtClean="0">
              <a:sym typeface="Wingdings" pitchFamily="2" charset="2"/>
            </a:endParaRPr>
          </a:p>
          <a:p>
            <a:endParaRPr lang="en-US" dirty="0" smtClean="0">
              <a:sym typeface="Wingdings" pitchFamily="2" charset="2"/>
            </a:endParaRPr>
          </a:p>
          <a:p>
            <a:r>
              <a:rPr lang="en-US" b="1" u="sng" dirty="0" smtClean="0">
                <a:sym typeface="Wingdings" pitchFamily="2" charset="2"/>
              </a:rPr>
              <a:t>Field of View</a:t>
            </a:r>
          </a:p>
          <a:p>
            <a:r>
              <a:rPr lang="en-US" dirty="0" smtClean="0">
                <a:sym typeface="Wingdings" pitchFamily="2" charset="2"/>
              </a:rPr>
              <a:t>A human can only see a limited distance and will make decisions based on terrain already discovered or currently in view.  </a:t>
            </a:r>
            <a:r>
              <a:rPr lang="en-US" dirty="0" smtClean="0">
                <a:sym typeface="Wingdings" pitchFamily="2" charset="2"/>
              </a:rPr>
              <a:t>Undiscovered </a:t>
            </a:r>
            <a:r>
              <a:rPr lang="en-US" dirty="0" smtClean="0">
                <a:sym typeface="Wingdings" pitchFamily="2" charset="2"/>
              </a:rPr>
              <a:t>terrain is considered walkable until deemed by personal inspection or </a:t>
            </a:r>
            <a:r>
              <a:rPr lang="en-US" dirty="0" smtClean="0">
                <a:sym typeface="Wingdings" pitchFamily="2" charset="2"/>
              </a:rPr>
              <a:t>by the sharing of information.</a:t>
            </a:r>
          </a:p>
          <a:p>
            <a:endParaRPr lang="en-US" dirty="0" smtClean="0">
              <a:sym typeface="Wingdings" pitchFamily="2" charset="2"/>
            </a:endParaRPr>
          </a:p>
          <a:p>
            <a:r>
              <a:rPr lang="en-US" b="1" u="sng" dirty="0" smtClean="0">
                <a:sym typeface="Wingdings" pitchFamily="2" charset="2"/>
              </a:rPr>
              <a:t>Agent Cooperation</a:t>
            </a:r>
            <a:endParaRPr lang="en-US" b="1" u="sng" dirty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If a human was traveling in </a:t>
            </a:r>
            <a:r>
              <a:rPr lang="en-US" dirty="0" smtClean="0">
                <a:sym typeface="Wingdings" pitchFamily="2" charset="2"/>
              </a:rPr>
              <a:t>a unknown area and they come across another person, they will in most scenarios, meet and exchange information.</a:t>
            </a:r>
            <a:endParaRPr lang="en-US" dirty="0" smtClean="0">
              <a:sym typeface="Wingdings" pitchFamily="2" charset="2"/>
            </a:endParaRPr>
          </a:p>
          <a:p>
            <a:endParaRPr lang="en-US" dirty="0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Dijkstra’s</a:t>
            </a:r>
            <a:r>
              <a:rPr lang="en-US" dirty="0" smtClean="0"/>
              <a:t>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17" name="Flowchart: Decision 16"/>
          <p:cNvSpPr/>
          <p:nvPr/>
        </p:nvSpPr>
        <p:spPr>
          <a:xfrm>
            <a:off x="1524000" y="3048000"/>
            <a:ext cx="1371600" cy="838200"/>
          </a:xfrm>
          <a:prstGeom prst="flowChartDecisi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Open List Empty?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524000" y="4191000"/>
            <a:ext cx="1371600" cy="6858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Node = </a:t>
            </a:r>
          </a:p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Lowest Total Cost Node in Open List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9" name="Flowchart: Decision 18"/>
          <p:cNvSpPr/>
          <p:nvPr/>
        </p:nvSpPr>
        <p:spPr>
          <a:xfrm>
            <a:off x="1524000" y="5181600"/>
            <a:ext cx="1371600" cy="838200"/>
          </a:xfrm>
          <a:prstGeom prst="flowChartDecisi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Node = Target?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3810000" y="5334000"/>
            <a:ext cx="1447800" cy="5334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Remove Node</a:t>
            </a:r>
          </a:p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 from Open List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810000" y="4343400"/>
            <a:ext cx="1447800" cy="6858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Get Node Neighbors</a:t>
            </a:r>
          </a:p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From Open List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810000" y="2057399"/>
            <a:ext cx="1447800" cy="66817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Calculate Tentative Cost of Movement to Neighbor</a:t>
            </a:r>
          </a:p>
        </p:txBody>
      </p:sp>
      <p:sp>
        <p:nvSpPr>
          <p:cNvPr id="26" name="Flowchart: Decision 25"/>
          <p:cNvSpPr/>
          <p:nvPr/>
        </p:nvSpPr>
        <p:spPr>
          <a:xfrm>
            <a:off x="6019800" y="3048000"/>
            <a:ext cx="1524000" cy="838200"/>
          </a:xfrm>
          <a:prstGeom prst="flowChartDecisi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Tentative Cost Lower?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5943600" y="4191000"/>
            <a:ext cx="1676400" cy="6858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Update Neighbor ‘s Parent to Node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600200" y="3837801"/>
            <a:ext cx="351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cxnSp>
        <p:nvCxnSpPr>
          <p:cNvPr id="57" name="Straight Arrow Connector 56"/>
          <p:cNvCxnSpPr>
            <a:stCxn id="17" idx="2"/>
            <a:endCxn id="18" idx="0"/>
          </p:cNvCxnSpPr>
          <p:nvPr/>
        </p:nvCxnSpPr>
        <p:spPr>
          <a:xfrm>
            <a:off x="2209800" y="3886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8" idx="2"/>
            <a:endCxn id="19" idx="0"/>
          </p:cNvCxnSpPr>
          <p:nvPr/>
        </p:nvCxnSpPr>
        <p:spPr>
          <a:xfrm>
            <a:off x="2209800" y="48768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1295400" y="1752600"/>
            <a:ext cx="1828800" cy="9906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Node = Start</a:t>
            </a:r>
          </a:p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Node Cost = 0</a:t>
            </a:r>
          </a:p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Open List = Walkable</a:t>
            </a:r>
          </a:p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Open List Cost = Max</a:t>
            </a:r>
          </a:p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Open List Parents = null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65" name="Straight Arrow Connector 64"/>
          <p:cNvCxnSpPr>
            <a:stCxn id="64" idx="2"/>
            <a:endCxn id="17" idx="0"/>
          </p:cNvCxnSpPr>
          <p:nvPr/>
        </p:nvCxnSpPr>
        <p:spPr>
          <a:xfrm>
            <a:off x="2209800" y="2743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/>
          <p:cNvSpPr/>
          <p:nvPr/>
        </p:nvSpPr>
        <p:spPr>
          <a:xfrm>
            <a:off x="381000" y="2057400"/>
            <a:ext cx="609600" cy="381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Start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219200" y="3124200"/>
            <a:ext cx="4010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cxnSp>
        <p:nvCxnSpPr>
          <p:cNvPr id="107" name="Elbow Connector 106"/>
          <p:cNvCxnSpPr>
            <a:stCxn id="19" idx="2"/>
            <a:endCxn id="111" idx="1"/>
          </p:cNvCxnSpPr>
          <p:nvPr/>
        </p:nvCxnSpPr>
        <p:spPr>
          <a:xfrm rot="16200000" flipH="1">
            <a:off x="3505200" y="4724400"/>
            <a:ext cx="381000" cy="2971800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2209800" y="6019800"/>
            <a:ext cx="4010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cxnSp>
        <p:nvCxnSpPr>
          <p:cNvPr id="110" name="Straight Arrow Connector 109"/>
          <p:cNvCxnSpPr>
            <a:stCxn id="19" idx="3"/>
            <a:endCxn id="20" idx="1"/>
          </p:cNvCxnSpPr>
          <p:nvPr/>
        </p:nvCxnSpPr>
        <p:spPr>
          <a:xfrm>
            <a:off x="2895600" y="5600700"/>
            <a:ext cx="914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048000" y="5334000"/>
            <a:ext cx="351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cxnSp>
        <p:nvCxnSpPr>
          <p:cNvPr id="114" name="Straight Arrow Connector 113"/>
          <p:cNvCxnSpPr>
            <a:stCxn id="20" idx="0"/>
            <a:endCxn id="22" idx="2"/>
          </p:cNvCxnSpPr>
          <p:nvPr/>
        </p:nvCxnSpPr>
        <p:spPr>
          <a:xfrm flipV="1">
            <a:off x="4533900" y="5029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22" idx="0"/>
            <a:endCxn id="238" idx="2"/>
          </p:cNvCxnSpPr>
          <p:nvPr/>
        </p:nvCxnSpPr>
        <p:spPr>
          <a:xfrm flipV="1">
            <a:off x="4533900" y="3886200"/>
            <a:ext cx="0" cy="4572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238" idx="0"/>
            <a:endCxn id="23" idx="2"/>
          </p:cNvCxnSpPr>
          <p:nvPr/>
        </p:nvCxnSpPr>
        <p:spPr>
          <a:xfrm flipV="1">
            <a:off x="4533900" y="2725578"/>
            <a:ext cx="0" cy="32242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6781800" y="3886200"/>
            <a:ext cx="4010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cxnSp>
        <p:nvCxnSpPr>
          <p:cNvPr id="208" name="Straight Arrow Connector 207"/>
          <p:cNvCxnSpPr>
            <a:stCxn id="26" idx="2"/>
            <a:endCxn id="30" idx="0"/>
          </p:cNvCxnSpPr>
          <p:nvPr/>
        </p:nvCxnSpPr>
        <p:spPr>
          <a:xfrm>
            <a:off x="6781800" y="3886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ounded Rectangle 213"/>
          <p:cNvSpPr/>
          <p:nvPr/>
        </p:nvSpPr>
        <p:spPr>
          <a:xfrm>
            <a:off x="5943600" y="5181600"/>
            <a:ext cx="1676400" cy="5334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Neighbor’s Cost = </a:t>
            </a:r>
          </a:p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Tentative Cost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219" name="Straight Arrow Connector 218"/>
          <p:cNvCxnSpPr>
            <a:stCxn id="30" idx="2"/>
            <a:endCxn id="214" idx="0"/>
          </p:cNvCxnSpPr>
          <p:nvPr/>
        </p:nvCxnSpPr>
        <p:spPr>
          <a:xfrm>
            <a:off x="6781800" y="48768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Flowchart: Decision 237"/>
          <p:cNvSpPr/>
          <p:nvPr/>
        </p:nvSpPr>
        <p:spPr>
          <a:xfrm>
            <a:off x="3657600" y="3048000"/>
            <a:ext cx="1752600" cy="838200"/>
          </a:xfrm>
          <a:prstGeom prst="flowChartDecisi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All Node Neighbors Checked?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4495800" y="2801779"/>
            <a:ext cx="351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sp>
        <p:nvSpPr>
          <p:cNvPr id="262" name="TextBox 261"/>
          <p:cNvSpPr txBox="1"/>
          <p:nvPr/>
        </p:nvSpPr>
        <p:spPr>
          <a:xfrm>
            <a:off x="3200400" y="3200400"/>
            <a:ext cx="4010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cxnSp>
        <p:nvCxnSpPr>
          <p:cNvPr id="277" name="Straight Arrow Connector 276"/>
          <p:cNvCxnSpPr>
            <a:stCxn id="26" idx="1"/>
            <a:endCxn id="238" idx="3"/>
          </p:cNvCxnSpPr>
          <p:nvPr/>
        </p:nvCxnSpPr>
        <p:spPr>
          <a:xfrm flipH="1">
            <a:off x="5410200" y="3467100"/>
            <a:ext cx="6096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TextBox 285"/>
          <p:cNvSpPr txBox="1"/>
          <p:nvPr/>
        </p:nvSpPr>
        <p:spPr>
          <a:xfrm>
            <a:off x="5638800" y="3200400"/>
            <a:ext cx="351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cxnSp>
        <p:nvCxnSpPr>
          <p:cNvPr id="288" name="Elbow Connector 106"/>
          <p:cNvCxnSpPr>
            <a:stCxn id="214" idx="1"/>
            <a:endCxn id="238" idx="3"/>
          </p:cNvCxnSpPr>
          <p:nvPr/>
        </p:nvCxnSpPr>
        <p:spPr>
          <a:xfrm rot="10800000">
            <a:off x="5410200" y="3467100"/>
            <a:ext cx="533400" cy="198120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Elbow Connector 106"/>
          <p:cNvCxnSpPr>
            <a:stCxn id="17" idx="1"/>
            <a:endCxn id="111" idx="1"/>
          </p:cNvCxnSpPr>
          <p:nvPr/>
        </p:nvCxnSpPr>
        <p:spPr>
          <a:xfrm rot="10800000" flipH="1" flipV="1">
            <a:off x="1524000" y="3467100"/>
            <a:ext cx="3657600" cy="2933700"/>
          </a:xfrm>
          <a:prstGeom prst="bentConnector3">
            <a:avLst>
              <a:gd name="adj1" fmla="val -625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106"/>
          <p:cNvCxnSpPr>
            <a:stCxn id="23" idx="3"/>
            <a:endCxn id="26" idx="0"/>
          </p:cNvCxnSpPr>
          <p:nvPr/>
        </p:nvCxnSpPr>
        <p:spPr>
          <a:xfrm>
            <a:off x="5257800" y="2391489"/>
            <a:ext cx="1524000" cy="656511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238" idx="1"/>
            <a:endCxn id="17" idx="3"/>
          </p:cNvCxnSpPr>
          <p:nvPr/>
        </p:nvCxnSpPr>
        <p:spPr>
          <a:xfrm flipH="1">
            <a:off x="2895600" y="3467100"/>
            <a:ext cx="7620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ounded Rectangle 110"/>
          <p:cNvSpPr/>
          <p:nvPr/>
        </p:nvSpPr>
        <p:spPr>
          <a:xfrm>
            <a:off x="5181600" y="6172200"/>
            <a:ext cx="1295400" cy="457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Backtrack to Determine Path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7696200" y="6172200"/>
            <a:ext cx="533400" cy="4572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End</a:t>
            </a:r>
            <a:endParaRPr lang="en-US" sz="1000" dirty="0"/>
          </a:p>
        </p:txBody>
      </p:sp>
      <p:cxnSp>
        <p:nvCxnSpPr>
          <p:cNvPr id="115" name="Straight Arrow Connector 114"/>
          <p:cNvCxnSpPr>
            <a:stCxn id="111" idx="3"/>
            <a:endCxn id="112" idx="1"/>
          </p:cNvCxnSpPr>
          <p:nvPr/>
        </p:nvCxnSpPr>
        <p:spPr>
          <a:xfrm>
            <a:off x="6477000" y="6400800"/>
            <a:ext cx="12192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72" idx="3"/>
            <a:endCxn id="64" idx="1"/>
          </p:cNvCxnSpPr>
          <p:nvPr/>
        </p:nvCxnSpPr>
        <p:spPr>
          <a:xfrm>
            <a:off x="990600" y="2247900"/>
            <a:ext cx="3048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Dijkstra’s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Courier New" pitchFamily="49" charset="0"/>
              <a:buChar char="o"/>
            </a:pPr>
            <a:r>
              <a:rPr lang="en-US" dirty="0" smtClean="0"/>
              <a:t>Space Complexity:  Consumes considerable resources </a:t>
            </a:r>
          </a:p>
          <a:p>
            <a:pPr>
              <a:buFont typeface="Courier New" pitchFamily="49" charset="0"/>
              <a:buChar char="o"/>
            </a:pPr>
            <a:endParaRPr lang="en-US" dirty="0" smtClean="0"/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Optimality:  Always finds the most optimal path</a:t>
            </a:r>
          </a:p>
          <a:p>
            <a:pPr>
              <a:buFont typeface="Courier New" pitchFamily="49" charset="0"/>
              <a:buChar char="o"/>
            </a:pPr>
            <a:endParaRPr lang="en-US" dirty="0" smtClean="0"/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Completeness:  Yes</a:t>
            </a:r>
          </a:p>
          <a:p>
            <a:pPr>
              <a:buFont typeface="Courier New" pitchFamily="49" charset="0"/>
              <a:buChar char="o"/>
            </a:pPr>
            <a:endParaRPr lang="en-US" dirty="0" smtClean="0"/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Time Complexity:  Exhaustive search is very time consuming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17" name="Flowchart: Decision 16"/>
          <p:cNvSpPr/>
          <p:nvPr/>
        </p:nvSpPr>
        <p:spPr>
          <a:xfrm>
            <a:off x="1066800" y="3200400"/>
            <a:ext cx="1371600" cy="838200"/>
          </a:xfrm>
          <a:prstGeom prst="flowChartDecisi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Open List Empty?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066800" y="4343400"/>
            <a:ext cx="1371600" cy="6858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Node = </a:t>
            </a:r>
          </a:p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Lowest Total Cost Node in Open List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9" name="Flowchart: Decision 18"/>
          <p:cNvSpPr/>
          <p:nvPr/>
        </p:nvSpPr>
        <p:spPr>
          <a:xfrm>
            <a:off x="1066800" y="5334000"/>
            <a:ext cx="1371600" cy="838200"/>
          </a:xfrm>
          <a:prstGeom prst="flowChartDecisi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Node = Target?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3352800" y="5486400"/>
            <a:ext cx="1447800" cy="5334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Remove Node</a:t>
            </a:r>
          </a:p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 from Open List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352800" y="4724400"/>
            <a:ext cx="1447800" cy="5334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Add Node </a:t>
            </a:r>
          </a:p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to Closed List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352800" y="3810000"/>
            <a:ext cx="1447800" cy="6858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Get Node Neighbors</a:t>
            </a:r>
          </a:p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Not on Closed List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352800" y="1676400"/>
            <a:ext cx="1447800" cy="6096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Get Neighbor and Calculate Tentative Movement Cost</a:t>
            </a:r>
          </a:p>
        </p:txBody>
      </p:sp>
      <p:sp>
        <p:nvSpPr>
          <p:cNvPr id="26" name="Flowchart: Decision 25"/>
          <p:cNvSpPr/>
          <p:nvPr/>
        </p:nvSpPr>
        <p:spPr>
          <a:xfrm>
            <a:off x="5562600" y="2743200"/>
            <a:ext cx="1524000" cy="838200"/>
          </a:xfrm>
          <a:prstGeom prst="flowChartDecisi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Tentative Cost Lower?</a:t>
            </a:r>
          </a:p>
        </p:txBody>
      </p:sp>
      <p:sp>
        <p:nvSpPr>
          <p:cNvPr id="27" name="Flowchart: Decision 26"/>
          <p:cNvSpPr/>
          <p:nvPr/>
        </p:nvSpPr>
        <p:spPr>
          <a:xfrm>
            <a:off x="5486400" y="1524000"/>
            <a:ext cx="1676400" cy="914400"/>
          </a:xfrm>
          <a:prstGeom prst="flowChartDecisi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Open List</a:t>
            </a:r>
          </a:p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Contains</a:t>
            </a:r>
          </a:p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Neighbor?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467600" y="2819400"/>
            <a:ext cx="1219200" cy="6858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Update Neighbor ‘s Parent to Node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43000" y="3990201"/>
            <a:ext cx="351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cxnSp>
        <p:nvCxnSpPr>
          <p:cNvPr id="57" name="Straight Arrow Connector 56"/>
          <p:cNvCxnSpPr>
            <a:stCxn id="17" idx="2"/>
            <a:endCxn id="18" idx="0"/>
          </p:cNvCxnSpPr>
          <p:nvPr/>
        </p:nvCxnSpPr>
        <p:spPr>
          <a:xfrm>
            <a:off x="1752600" y="40386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8" idx="2"/>
            <a:endCxn id="19" idx="0"/>
          </p:cNvCxnSpPr>
          <p:nvPr/>
        </p:nvCxnSpPr>
        <p:spPr>
          <a:xfrm>
            <a:off x="1752600" y="5029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914400" y="1905000"/>
            <a:ext cx="1676400" cy="9906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Node = Start</a:t>
            </a:r>
          </a:p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Update Movement, Heuristic, &amp; Total Cost</a:t>
            </a:r>
          </a:p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Open List = Start Node Closed List = Empty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65" name="Straight Arrow Connector 64"/>
          <p:cNvCxnSpPr>
            <a:stCxn id="64" idx="2"/>
            <a:endCxn id="17" idx="0"/>
          </p:cNvCxnSpPr>
          <p:nvPr/>
        </p:nvCxnSpPr>
        <p:spPr>
          <a:xfrm>
            <a:off x="1752600" y="28956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/>
          <p:cNvSpPr/>
          <p:nvPr/>
        </p:nvSpPr>
        <p:spPr>
          <a:xfrm>
            <a:off x="228600" y="1524000"/>
            <a:ext cx="609600" cy="381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Start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62000" y="3276600"/>
            <a:ext cx="4010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cxnSp>
        <p:nvCxnSpPr>
          <p:cNvPr id="107" name="Elbow Connector 106"/>
          <p:cNvCxnSpPr>
            <a:stCxn id="19" idx="2"/>
            <a:endCxn id="339" idx="1"/>
          </p:cNvCxnSpPr>
          <p:nvPr/>
        </p:nvCxnSpPr>
        <p:spPr>
          <a:xfrm rot="16200000" flipH="1">
            <a:off x="3200400" y="4724400"/>
            <a:ext cx="228600" cy="3124200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752600" y="6172200"/>
            <a:ext cx="4010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cxnSp>
        <p:nvCxnSpPr>
          <p:cNvPr id="110" name="Straight Arrow Connector 109"/>
          <p:cNvCxnSpPr>
            <a:stCxn id="19" idx="3"/>
            <a:endCxn id="20" idx="1"/>
          </p:cNvCxnSpPr>
          <p:nvPr/>
        </p:nvCxnSpPr>
        <p:spPr>
          <a:xfrm>
            <a:off x="2438400" y="5753100"/>
            <a:ext cx="914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2590800" y="5486400"/>
            <a:ext cx="351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cxnSp>
        <p:nvCxnSpPr>
          <p:cNvPr id="114" name="Straight Arrow Connector 113"/>
          <p:cNvCxnSpPr>
            <a:stCxn id="20" idx="0"/>
            <a:endCxn id="21" idx="2"/>
          </p:cNvCxnSpPr>
          <p:nvPr/>
        </p:nvCxnSpPr>
        <p:spPr>
          <a:xfrm flipV="1">
            <a:off x="4076700" y="5257800"/>
            <a:ext cx="0" cy="228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21" idx="0"/>
            <a:endCxn id="22" idx="2"/>
          </p:cNvCxnSpPr>
          <p:nvPr/>
        </p:nvCxnSpPr>
        <p:spPr>
          <a:xfrm flipV="1">
            <a:off x="4076700" y="4495800"/>
            <a:ext cx="0" cy="228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22" idx="0"/>
            <a:endCxn id="238" idx="2"/>
          </p:cNvCxnSpPr>
          <p:nvPr/>
        </p:nvCxnSpPr>
        <p:spPr>
          <a:xfrm flipV="1">
            <a:off x="4076700" y="3581400"/>
            <a:ext cx="0" cy="228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238" idx="0"/>
            <a:endCxn id="23" idx="2"/>
          </p:cNvCxnSpPr>
          <p:nvPr/>
        </p:nvCxnSpPr>
        <p:spPr>
          <a:xfrm flipV="1">
            <a:off x="4076700" y="2286000"/>
            <a:ext cx="0" cy="4572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5257800" y="5029200"/>
            <a:ext cx="4010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191" name="TextBox 190"/>
          <p:cNvSpPr txBox="1"/>
          <p:nvPr/>
        </p:nvSpPr>
        <p:spPr>
          <a:xfrm>
            <a:off x="7010400" y="2895600"/>
            <a:ext cx="4010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cxnSp>
        <p:nvCxnSpPr>
          <p:cNvPr id="195" name="Elbow Connector 106"/>
          <p:cNvCxnSpPr>
            <a:stCxn id="27" idx="3"/>
            <a:endCxn id="30" idx="0"/>
          </p:cNvCxnSpPr>
          <p:nvPr/>
        </p:nvCxnSpPr>
        <p:spPr>
          <a:xfrm>
            <a:off x="7162800" y="1981200"/>
            <a:ext cx="914400" cy="838200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>
            <a:stCxn id="27" idx="2"/>
            <a:endCxn id="26" idx="0"/>
          </p:cNvCxnSpPr>
          <p:nvPr/>
        </p:nvCxnSpPr>
        <p:spPr>
          <a:xfrm>
            <a:off x="6324600" y="24384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/>
          <p:cNvSpPr txBox="1"/>
          <p:nvPr/>
        </p:nvSpPr>
        <p:spPr>
          <a:xfrm>
            <a:off x="7239000" y="1752600"/>
            <a:ext cx="351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cxnSp>
        <p:nvCxnSpPr>
          <p:cNvPr id="208" name="Straight Arrow Connector 207"/>
          <p:cNvCxnSpPr>
            <a:stCxn id="26" idx="3"/>
            <a:endCxn id="30" idx="1"/>
          </p:cNvCxnSpPr>
          <p:nvPr/>
        </p:nvCxnSpPr>
        <p:spPr>
          <a:xfrm>
            <a:off x="7086600" y="3162300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6324600" y="2438400"/>
            <a:ext cx="4010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214" name="Rounded Rectangle 213"/>
          <p:cNvSpPr/>
          <p:nvPr/>
        </p:nvSpPr>
        <p:spPr>
          <a:xfrm>
            <a:off x="7467600" y="3810000"/>
            <a:ext cx="1219200" cy="10668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Update Neighbor’s Movement, Heuristic, &amp; Total Cost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217" name="Flowchart: Decision 216"/>
          <p:cNvSpPr/>
          <p:nvPr/>
        </p:nvSpPr>
        <p:spPr>
          <a:xfrm>
            <a:off x="5486400" y="4876800"/>
            <a:ext cx="1676400" cy="1143000"/>
          </a:xfrm>
          <a:prstGeom prst="flowChartDecisi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Open List</a:t>
            </a:r>
          </a:p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Contains</a:t>
            </a:r>
          </a:p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Neighbor?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218" name="Rounded Rectangle 217"/>
          <p:cNvSpPr/>
          <p:nvPr/>
        </p:nvSpPr>
        <p:spPr>
          <a:xfrm>
            <a:off x="5791200" y="3810000"/>
            <a:ext cx="1066800" cy="6096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Add Neighbor </a:t>
            </a:r>
          </a:p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to Open List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219" name="Straight Arrow Connector 218"/>
          <p:cNvCxnSpPr>
            <a:stCxn id="30" idx="2"/>
            <a:endCxn id="214" idx="0"/>
          </p:cNvCxnSpPr>
          <p:nvPr/>
        </p:nvCxnSpPr>
        <p:spPr>
          <a:xfrm>
            <a:off x="8077200" y="3505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/>
          <p:cNvSpPr txBox="1"/>
          <p:nvPr/>
        </p:nvSpPr>
        <p:spPr>
          <a:xfrm>
            <a:off x="6324600" y="4572000"/>
            <a:ext cx="351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sp>
        <p:nvSpPr>
          <p:cNvPr id="238" name="Flowchart: Decision 237"/>
          <p:cNvSpPr/>
          <p:nvPr/>
        </p:nvSpPr>
        <p:spPr>
          <a:xfrm>
            <a:off x="3200400" y="2743200"/>
            <a:ext cx="1752600" cy="838200"/>
          </a:xfrm>
          <a:prstGeom prst="flowChartDecisi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All Node Neighbors Checked?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4038600" y="2514600"/>
            <a:ext cx="351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cxnSp>
        <p:nvCxnSpPr>
          <p:cNvPr id="258" name="Elbow Connector 106"/>
          <p:cNvCxnSpPr>
            <a:stCxn id="238" idx="1"/>
            <a:endCxn id="17" idx="3"/>
          </p:cNvCxnSpPr>
          <p:nvPr/>
        </p:nvCxnSpPr>
        <p:spPr>
          <a:xfrm rot="10800000" flipV="1">
            <a:off x="2438400" y="3162300"/>
            <a:ext cx="762000" cy="45720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TextBox 261"/>
          <p:cNvSpPr txBox="1"/>
          <p:nvPr/>
        </p:nvSpPr>
        <p:spPr>
          <a:xfrm>
            <a:off x="2819400" y="2895600"/>
            <a:ext cx="4010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cxnSp>
        <p:nvCxnSpPr>
          <p:cNvPr id="277" name="Straight Arrow Connector 276"/>
          <p:cNvCxnSpPr>
            <a:stCxn id="26" idx="1"/>
            <a:endCxn id="238" idx="3"/>
          </p:cNvCxnSpPr>
          <p:nvPr/>
        </p:nvCxnSpPr>
        <p:spPr>
          <a:xfrm flipH="1">
            <a:off x="4953000" y="3162300"/>
            <a:ext cx="6096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TextBox 285"/>
          <p:cNvSpPr txBox="1"/>
          <p:nvPr/>
        </p:nvSpPr>
        <p:spPr>
          <a:xfrm>
            <a:off x="5058822" y="2954179"/>
            <a:ext cx="351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cxnSp>
        <p:nvCxnSpPr>
          <p:cNvPr id="288" name="Elbow Connector 106"/>
          <p:cNvCxnSpPr>
            <a:stCxn id="214" idx="2"/>
            <a:endCxn id="217" idx="3"/>
          </p:cNvCxnSpPr>
          <p:nvPr/>
        </p:nvCxnSpPr>
        <p:spPr>
          <a:xfrm rot="5400000">
            <a:off x="7334250" y="4705350"/>
            <a:ext cx="571500" cy="914400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Elbow Connector 106"/>
          <p:cNvCxnSpPr>
            <a:stCxn id="217" idx="1"/>
            <a:endCxn id="238" idx="3"/>
          </p:cNvCxnSpPr>
          <p:nvPr/>
        </p:nvCxnSpPr>
        <p:spPr>
          <a:xfrm rot="10800000">
            <a:off x="4953000" y="3162300"/>
            <a:ext cx="533400" cy="228600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/>
          <p:cNvCxnSpPr>
            <a:stCxn id="23" idx="3"/>
            <a:endCxn id="27" idx="1"/>
          </p:cNvCxnSpPr>
          <p:nvPr/>
        </p:nvCxnSpPr>
        <p:spPr>
          <a:xfrm>
            <a:off x="4800600" y="1981200"/>
            <a:ext cx="6858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>
            <a:stCxn id="217" idx="0"/>
            <a:endCxn id="218" idx="2"/>
          </p:cNvCxnSpPr>
          <p:nvPr/>
        </p:nvCxnSpPr>
        <p:spPr>
          <a:xfrm flipV="1">
            <a:off x="6324600" y="4419600"/>
            <a:ext cx="0" cy="4572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Elbow Connector 106"/>
          <p:cNvCxnSpPr>
            <a:stCxn id="218" idx="1"/>
            <a:endCxn id="238" idx="3"/>
          </p:cNvCxnSpPr>
          <p:nvPr/>
        </p:nvCxnSpPr>
        <p:spPr>
          <a:xfrm rot="10800000">
            <a:off x="4953000" y="3162300"/>
            <a:ext cx="838200" cy="95250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Elbow Connector 106"/>
          <p:cNvCxnSpPr>
            <a:stCxn id="17" idx="1"/>
            <a:endCxn id="339" idx="1"/>
          </p:cNvCxnSpPr>
          <p:nvPr/>
        </p:nvCxnSpPr>
        <p:spPr>
          <a:xfrm rot="10800000" flipH="1" flipV="1">
            <a:off x="1066800" y="3619500"/>
            <a:ext cx="3810000" cy="2781300"/>
          </a:xfrm>
          <a:prstGeom prst="bentConnector3">
            <a:avLst>
              <a:gd name="adj1" fmla="val -6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Rounded Rectangle 338"/>
          <p:cNvSpPr/>
          <p:nvPr/>
        </p:nvSpPr>
        <p:spPr>
          <a:xfrm>
            <a:off x="4876800" y="6172200"/>
            <a:ext cx="1295400" cy="457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Backtrack to Determine Path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40" name="Rounded Rectangle 339"/>
          <p:cNvSpPr/>
          <p:nvPr/>
        </p:nvSpPr>
        <p:spPr>
          <a:xfrm>
            <a:off x="6477000" y="6172200"/>
            <a:ext cx="533400" cy="4572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End</a:t>
            </a:r>
            <a:endParaRPr lang="en-US" sz="1000" dirty="0"/>
          </a:p>
        </p:txBody>
      </p:sp>
      <p:cxnSp>
        <p:nvCxnSpPr>
          <p:cNvPr id="344" name="Straight Arrow Connector 343"/>
          <p:cNvCxnSpPr>
            <a:stCxn id="339" idx="3"/>
            <a:endCxn id="340" idx="1"/>
          </p:cNvCxnSpPr>
          <p:nvPr/>
        </p:nvCxnSpPr>
        <p:spPr>
          <a:xfrm>
            <a:off x="6172200" y="6400800"/>
            <a:ext cx="3048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Elbow Connector 106"/>
          <p:cNvCxnSpPr>
            <a:stCxn id="72" idx="2"/>
            <a:endCxn id="64" idx="1"/>
          </p:cNvCxnSpPr>
          <p:nvPr/>
        </p:nvCxnSpPr>
        <p:spPr>
          <a:xfrm rot="16200000" flipH="1">
            <a:off x="476250" y="1962150"/>
            <a:ext cx="495300" cy="381000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Courier New" pitchFamily="49" charset="0"/>
              <a:buChar char="o"/>
            </a:pPr>
            <a:r>
              <a:rPr lang="en-US" dirty="0" smtClean="0"/>
              <a:t>Avoids Best-First Trap</a:t>
            </a:r>
          </a:p>
          <a:p>
            <a:pPr>
              <a:buFont typeface="Courier New" pitchFamily="49" charset="0"/>
              <a:buChar char="o"/>
            </a:pPr>
            <a:endParaRPr lang="en-US" dirty="0" smtClean="0"/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Heuristic Search</a:t>
            </a:r>
          </a:p>
          <a:p>
            <a:pPr>
              <a:buFont typeface="Courier New" pitchFamily="49" charset="0"/>
              <a:buChar char="o"/>
            </a:pPr>
            <a:endParaRPr lang="en-US" dirty="0" smtClean="0"/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Space Complexity:  On average, uses fewer resources than Dijkstra</a:t>
            </a:r>
          </a:p>
          <a:p>
            <a:pPr>
              <a:buFont typeface="Courier New" pitchFamily="49" charset="0"/>
              <a:buChar char="o"/>
            </a:pPr>
            <a:endParaRPr lang="en-US" dirty="0" smtClean="0"/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Completeness:  Yes</a:t>
            </a:r>
          </a:p>
          <a:p>
            <a:pPr>
              <a:buFont typeface="Courier New" pitchFamily="49" charset="0"/>
              <a:buChar char="o"/>
            </a:pPr>
            <a:endParaRPr lang="en-US" dirty="0" smtClean="0"/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Time </a:t>
            </a:r>
            <a:r>
              <a:rPr lang="en-US" dirty="0" smtClean="0"/>
              <a:t>Complexity:  Better than Dijkstra</a:t>
            </a:r>
          </a:p>
          <a:p>
            <a:pPr>
              <a:buFont typeface="Courier New" pitchFamily="49" charset="0"/>
              <a:buChar char="o"/>
            </a:pPr>
            <a:endParaRPr lang="en-US" dirty="0" smtClean="0"/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Optimal:  Yes, the admissible heuristic </a:t>
            </a:r>
            <a:r>
              <a:rPr lang="en-US" dirty="0" smtClean="0"/>
              <a:t>guarantees it will find the most optimal path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of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Courier New" pitchFamily="49" charset="0"/>
              <a:buChar char="o"/>
            </a:pPr>
            <a:r>
              <a:rPr lang="en-US" dirty="0" smtClean="0"/>
              <a:t>Agents have a finite field of view. </a:t>
            </a:r>
          </a:p>
          <a:p>
            <a:pPr>
              <a:buFont typeface="Courier New" pitchFamily="49" charset="0"/>
              <a:buChar char="o"/>
            </a:pPr>
            <a:endParaRPr lang="en-US" dirty="0" smtClean="0"/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All non-visible nodes are considered walkable by the agent</a:t>
            </a:r>
          </a:p>
          <a:p>
            <a:pPr>
              <a:buFont typeface="Courier New" pitchFamily="49" charset="0"/>
              <a:buChar char="o"/>
            </a:pPr>
            <a:endParaRPr lang="en-US" dirty="0" smtClean="0"/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Hidden obstacles require the algorithm to be reset when obstacles enter agents field of view</a:t>
            </a:r>
          </a:p>
          <a:p>
            <a:pPr>
              <a:buFont typeface="Courier New" pitchFamily="49" charset="0"/>
              <a:buChar char="o"/>
            </a:pPr>
            <a:endParaRPr lang="en-US" dirty="0" smtClean="0"/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Increases processing time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of View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90800" y="48006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81200" y="48006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76400" y="51054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76400" y="44958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981200" y="44958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981200" y="41910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76400" y="4800600"/>
            <a:ext cx="304800" cy="304800"/>
          </a:xfrm>
          <a:prstGeom prst="rect">
            <a:avLst/>
          </a:prstGeom>
          <a:solidFill>
            <a:srgbClr val="0070C0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371600" y="48006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371600" y="44958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371600" y="51054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981200" y="51054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286000" y="48006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676400" y="5410200"/>
            <a:ext cx="304800" cy="30480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66800" y="48006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676400" y="41910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286000" y="44958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286000" y="51054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286000" y="41910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590800" y="44958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590800" y="41910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590800" y="51054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286000" y="54102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590800" y="54102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981200" y="54102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895600" y="48006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895600" y="44958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895600" y="41910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895600" y="51054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895600" y="54102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200400" y="48006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200400" y="44958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200400" y="41910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200400" y="51054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200400" y="54102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57200" y="41910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62000" y="41910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066800" y="41910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371600" y="41910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57200" y="44958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762000" y="44958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066800" y="44958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57200" y="48006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762000" y="48006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57200" y="51054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762000" y="51054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066800" y="51054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57200" y="54102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762000" y="54102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066800" y="54102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371600" y="54102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457200" y="57150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762000" y="57150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1066800" y="57150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1371600" y="57150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1981200" y="57150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286000" y="57150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1676400" y="57150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590800" y="57150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2895600" y="57150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3200400" y="57150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457200" y="38862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762000" y="38862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1066800" y="38862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1371600" y="38862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1981200" y="38862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286000" y="38862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1676400" y="38862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590800" y="38862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2895600" y="38862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3200400" y="38862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3505200" y="48006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3505200" y="44958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3505200" y="41910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505200" y="51054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3505200" y="54102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3810000" y="44958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3810000" y="41910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3810000" y="51054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3810000" y="54102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3505200" y="57150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3810000" y="57150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3505200" y="38862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3810000" y="38862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4114800" y="44958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4114800" y="41910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4114800" y="51054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4114800" y="54102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4114800" y="48006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4114800" y="57150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4114800" y="38862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4038600" y="25908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1219200" y="1828800"/>
            <a:ext cx="304800" cy="304800"/>
          </a:xfrm>
          <a:prstGeom prst="rect">
            <a:avLst/>
          </a:prstGeom>
          <a:solidFill>
            <a:srgbClr val="0070C0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>
            <a:off x="1219200" y="2209800"/>
            <a:ext cx="304800" cy="304800"/>
          </a:xfrm>
          <a:prstGeom prst="rect">
            <a:avLst/>
          </a:prstGeom>
          <a:solidFill>
            <a:srgbClr val="0070C0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4038600" y="18288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4038600" y="2209800"/>
            <a:ext cx="304800" cy="30480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1600200" y="1828800"/>
            <a:ext cx="1295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Start Node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1600200" y="2209800"/>
            <a:ext cx="2133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Finish Node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4419600" y="1828800"/>
            <a:ext cx="27432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Visible Walkable Node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4419600" y="2209800"/>
            <a:ext cx="3276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Visible Non-Walkable  Node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4419600" y="2590800"/>
            <a:ext cx="2819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Non-Visible (Walkable*)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4" name="Oval 143"/>
          <p:cNvSpPr/>
          <p:nvPr/>
        </p:nvSpPr>
        <p:spPr>
          <a:xfrm>
            <a:off x="1219200" y="4343400"/>
            <a:ext cx="1219200" cy="12192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0" name="Straight Connector 149"/>
          <p:cNvCxnSpPr>
            <a:stCxn id="12" idx="3"/>
          </p:cNvCxnSpPr>
          <p:nvPr/>
        </p:nvCxnSpPr>
        <p:spPr>
          <a:xfrm>
            <a:off x="1981200" y="4953000"/>
            <a:ext cx="1066800" cy="0"/>
          </a:xfrm>
          <a:prstGeom prst="line">
            <a:avLst/>
          </a:prstGeom>
          <a:ln w="31750" cap="rnd">
            <a:solidFill>
              <a:srgbClr val="0070C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Flowchart: Alternate Process 155"/>
          <p:cNvSpPr/>
          <p:nvPr/>
        </p:nvSpPr>
        <p:spPr>
          <a:xfrm>
            <a:off x="3124200" y="4419600"/>
            <a:ext cx="457200" cy="1066800"/>
          </a:xfrm>
          <a:prstGeom prst="flowChartAlternate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7" name="Straight Arrow Connector 156"/>
          <p:cNvCxnSpPr>
            <a:endCxn id="156" idx="0"/>
          </p:cNvCxnSpPr>
          <p:nvPr/>
        </p:nvCxnSpPr>
        <p:spPr>
          <a:xfrm>
            <a:off x="3352800" y="3657600"/>
            <a:ext cx="0" cy="762000"/>
          </a:xfrm>
          <a:prstGeom prst="straightConnector1">
            <a:avLst/>
          </a:prstGeom>
          <a:ln w="476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/>
          <p:cNvSpPr/>
          <p:nvPr/>
        </p:nvSpPr>
        <p:spPr>
          <a:xfrm>
            <a:off x="2590800" y="3276600"/>
            <a:ext cx="56388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Hidden Wall:  walkable until discovered by agent  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12" name="Straight Connector 111"/>
          <p:cNvCxnSpPr/>
          <p:nvPr/>
        </p:nvCxnSpPr>
        <p:spPr>
          <a:xfrm>
            <a:off x="3048000" y="4953000"/>
            <a:ext cx="0" cy="304800"/>
          </a:xfrm>
          <a:prstGeom prst="line">
            <a:avLst/>
          </a:prstGeom>
          <a:ln w="31750" cap="rnd">
            <a:solidFill>
              <a:srgbClr val="0070C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3352800" y="4953000"/>
            <a:ext cx="609600" cy="609600"/>
          </a:xfrm>
          <a:prstGeom prst="line">
            <a:avLst/>
          </a:prstGeom>
          <a:ln w="31750" cap="rnd">
            <a:solidFill>
              <a:srgbClr val="0070C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990600" y="2743200"/>
            <a:ext cx="457200" cy="0"/>
          </a:xfrm>
          <a:prstGeom prst="line">
            <a:avLst/>
          </a:prstGeom>
          <a:ln w="31750" cap="rnd">
            <a:solidFill>
              <a:srgbClr val="0070C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810000" y="4800600"/>
            <a:ext cx="304800" cy="304800"/>
          </a:xfrm>
          <a:prstGeom prst="rect">
            <a:avLst/>
          </a:prstGeom>
          <a:solidFill>
            <a:srgbClr val="0070C0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6858000" y="48006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6248400" y="48006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5943600" y="51054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5943600" y="44958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6248400" y="44958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6248400" y="41910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5943600" y="4800600"/>
            <a:ext cx="304800" cy="304800"/>
          </a:xfrm>
          <a:prstGeom prst="rect">
            <a:avLst/>
          </a:prstGeom>
          <a:solidFill>
            <a:srgbClr val="0070C0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142" name="Rectangle 141"/>
          <p:cNvSpPr/>
          <p:nvPr/>
        </p:nvSpPr>
        <p:spPr>
          <a:xfrm>
            <a:off x="5638800" y="48006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5638800" y="44958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5638800" y="51054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6248400" y="51054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6553200" y="48006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5943600" y="5410200"/>
            <a:ext cx="304800" cy="30480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5334000" y="48006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5943600" y="41910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6553200" y="44958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6553200" y="51054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6553200" y="41910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6858000" y="44958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6858000" y="41910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6858000" y="51054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6553200" y="54102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6858000" y="54102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6248400" y="54102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/>
          <p:cNvSpPr/>
          <p:nvPr/>
        </p:nvSpPr>
        <p:spPr>
          <a:xfrm>
            <a:off x="7162800" y="48006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7162800" y="44958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/>
        </p:nvSpPr>
        <p:spPr>
          <a:xfrm>
            <a:off x="7162800" y="41910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/>
        </p:nvSpPr>
        <p:spPr>
          <a:xfrm>
            <a:off x="7162800" y="51054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7162800" y="54102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/>
          <p:cNvSpPr/>
          <p:nvPr/>
        </p:nvSpPr>
        <p:spPr>
          <a:xfrm>
            <a:off x="7467600" y="4800600"/>
            <a:ext cx="304800" cy="30480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7467600" y="4495800"/>
            <a:ext cx="304800" cy="30480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7467600" y="41910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7467600" y="5105400"/>
            <a:ext cx="304800" cy="30480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7467600" y="54102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4724400" y="41910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/>
          <p:cNvSpPr/>
          <p:nvPr/>
        </p:nvSpPr>
        <p:spPr>
          <a:xfrm>
            <a:off x="5029200" y="41910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/>
          <p:nvPr/>
        </p:nvSpPr>
        <p:spPr>
          <a:xfrm>
            <a:off x="5334000" y="41910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/>
          <p:cNvSpPr/>
          <p:nvPr/>
        </p:nvSpPr>
        <p:spPr>
          <a:xfrm>
            <a:off x="5638800" y="41910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4724400" y="44958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5029200" y="44958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/>
          <p:cNvSpPr/>
          <p:nvPr/>
        </p:nvSpPr>
        <p:spPr>
          <a:xfrm>
            <a:off x="5334000" y="44958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/>
          <p:cNvSpPr/>
          <p:nvPr/>
        </p:nvSpPr>
        <p:spPr>
          <a:xfrm>
            <a:off x="4724400" y="48006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/>
          <p:cNvSpPr/>
          <p:nvPr/>
        </p:nvSpPr>
        <p:spPr>
          <a:xfrm>
            <a:off x="5029200" y="48006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/>
          <p:cNvSpPr/>
          <p:nvPr/>
        </p:nvSpPr>
        <p:spPr>
          <a:xfrm>
            <a:off x="4724400" y="51054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5029200" y="51054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/>
          <p:cNvSpPr/>
          <p:nvPr/>
        </p:nvSpPr>
        <p:spPr>
          <a:xfrm>
            <a:off x="5334000" y="51054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/>
          <p:cNvSpPr/>
          <p:nvPr/>
        </p:nvSpPr>
        <p:spPr>
          <a:xfrm>
            <a:off x="4724400" y="54102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5029200" y="54102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5334000" y="54102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>
            <a:off x="5638800" y="54102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/>
          <p:cNvSpPr/>
          <p:nvPr/>
        </p:nvSpPr>
        <p:spPr>
          <a:xfrm>
            <a:off x="4724400" y="57150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/>
          <p:cNvSpPr/>
          <p:nvPr/>
        </p:nvSpPr>
        <p:spPr>
          <a:xfrm>
            <a:off x="5029200" y="57150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/>
          <p:cNvSpPr/>
          <p:nvPr/>
        </p:nvSpPr>
        <p:spPr>
          <a:xfrm>
            <a:off x="5334000" y="57150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/>
          <p:cNvSpPr/>
          <p:nvPr/>
        </p:nvSpPr>
        <p:spPr>
          <a:xfrm>
            <a:off x="5638800" y="57150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/>
          <p:cNvSpPr/>
          <p:nvPr/>
        </p:nvSpPr>
        <p:spPr>
          <a:xfrm>
            <a:off x="6248400" y="57150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/>
          <p:cNvSpPr/>
          <p:nvPr/>
        </p:nvSpPr>
        <p:spPr>
          <a:xfrm>
            <a:off x="6553200" y="57150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/>
          <p:cNvSpPr/>
          <p:nvPr/>
        </p:nvSpPr>
        <p:spPr>
          <a:xfrm>
            <a:off x="5943600" y="57150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/>
          <p:cNvSpPr/>
          <p:nvPr/>
        </p:nvSpPr>
        <p:spPr>
          <a:xfrm>
            <a:off x="6858000" y="57150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/>
          <p:cNvSpPr/>
          <p:nvPr/>
        </p:nvSpPr>
        <p:spPr>
          <a:xfrm>
            <a:off x="7162800" y="57150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/>
          <p:cNvSpPr/>
          <p:nvPr/>
        </p:nvSpPr>
        <p:spPr>
          <a:xfrm>
            <a:off x="7467600" y="57150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/>
          <p:cNvSpPr/>
          <p:nvPr/>
        </p:nvSpPr>
        <p:spPr>
          <a:xfrm>
            <a:off x="4724400" y="38862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/>
          <p:cNvSpPr/>
          <p:nvPr/>
        </p:nvSpPr>
        <p:spPr>
          <a:xfrm>
            <a:off x="5029200" y="38862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/>
          <p:cNvSpPr/>
          <p:nvPr/>
        </p:nvSpPr>
        <p:spPr>
          <a:xfrm>
            <a:off x="5334000" y="38862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/>
          <p:cNvSpPr/>
          <p:nvPr/>
        </p:nvSpPr>
        <p:spPr>
          <a:xfrm>
            <a:off x="5638800" y="38862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/>
          <p:cNvSpPr/>
          <p:nvPr/>
        </p:nvSpPr>
        <p:spPr>
          <a:xfrm>
            <a:off x="6248400" y="38862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/>
          <p:cNvSpPr/>
          <p:nvPr/>
        </p:nvSpPr>
        <p:spPr>
          <a:xfrm>
            <a:off x="6553200" y="38862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/>
          <p:cNvSpPr/>
          <p:nvPr/>
        </p:nvSpPr>
        <p:spPr>
          <a:xfrm>
            <a:off x="5943600" y="38862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/>
          <p:cNvSpPr/>
          <p:nvPr/>
        </p:nvSpPr>
        <p:spPr>
          <a:xfrm>
            <a:off x="6858000" y="38862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/>
          <p:cNvSpPr/>
          <p:nvPr/>
        </p:nvSpPr>
        <p:spPr>
          <a:xfrm>
            <a:off x="7162800" y="38862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/>
          <p:cNvSpPr/>
          <p:nvPr/>
        </p:nvSpPr>
        <p:spPr>
          <a:xfrm>
            <a:off x="7467600" y="38862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7772400" y="48006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7772400" y="44958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>
            <a:off x="7772400" y="41910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>
            <a:off x="7772400" y="51054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/>
          <p:nvPr/>
        </p:nvSpPr>
        <p:spPr>
          <a:xfrm>
            <a:off x="7772400" y="54102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/>
          <p:cNvSpPr/>
          <p:nvPr/>
        </p:nvSpPr>
        <p:spPr>
          <a:xfrm>
            <a:off x="8077200" y="44958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>
            <a:off x="8077200" y="41910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8077200" y="51054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>
            <a:off x="8077200" y="54102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/>
          <p:cNvSpPr/>
          <p:nvPr/>
        </p:nvSpPr>
        <p:spPr>
          <a:xfrm>
            <a:off x="7772400" y="57150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/>
          <p:cNvSpPr/>
          <p:nvPr/>
        </p:nvSpPr>
        <p:spPr>
          <a:xfrm>
            <a:off x="8077200" y="57150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7772400" y="38862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 224"/>
          <p:cNvSpPr/>
          <p:nvPr/>
        </p:nvSpPr>
        <p:spPr>
          <a:xfrm>
            <a:off x="8077200" y="38862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/>
          <p:cNvSpPr/>
          <p:nvPr/>
        </p:nvSpPr>
        <p:spPr>
          <a:xfrm>
            <a:off x="8382000" y="44958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/>
          <p:cNvSpPr/>
          <p:nvPr/>
        </p:nvSpPr>
        <p:spPr>
          <a:xfrm>
            <a:off x="8382000" y="41910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/>
          <p:cNvSpPr/>
          <p:nvPr/>
        </p:nvSpPr>
        <p:spPr>
          <a:xfrm>
            <a:off x="8382000" y="51054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/>
          <p:cNvSpPr/>
          <p:nvPr/>
        </p:nvSpPr>
        <p:spPr>
          <a:xfrm>
            <a:off x="8382000" y="54102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angle 229"/>
          <p:cNvSpPr/>
          <p:nvPr/>
        </p:nvSpPr>
        <p:spPr>
          <a:xfrm>
            <a:off x="8382000" y="48006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/>
          <p:cNvSpPr/>
          <p:nvPr/>
        </p:nvSpPr>
        <p:spPr>
          <a:xfrm>
            <a:off x="8382000" y="57150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/>
          <p:cNvSpPr/>
          <p:nvPr/>
        </p:nvSpPr>
        <p:spPr>
          <a:xfrm>
            <a:off x="8382000" y="38862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4" name="Straight Connector 233"/>
          <p:cNvCxnSpPr>
            <a:stCxn id="137" idx="3"/>
          </p:cNvCxnSpPr>
          <p:nvPr/>
        </p:nvCxnSpPr>
        <p:spPr>
          <a:xfrm>
            <a:off x="6248400" y="4953000"/>
            <a:ext cx="762000" cy="0"/>
          </a:xfrm>
          <a:prstGeom prst="line">
            <a:avLst/>
          </a:prstGeom>
          <a:ln w="31750" cap="rnd">
            <a:solidFill>
              <a:srgbClr val="0070C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7010400" y="4953000"/>
            <a:ext cx="609600" cy="609600"/>
          </a:xfrm>
          <a:prstGeom prst="line">
            <a:avLst/>
          </a:prstGeom>
          <a:ln w="31750" cap="rnd">
            <a:solidFill>
              <a:srgbClr val="0070C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 flipV="1">
            <a:off x="7620000" y="4953000"/>
            <a:ext cx="609600" cy="609600"/>
          </a:xfrm>
          <a:prstGeom prst="line">
            <a:avLst/>
          </a:prstGeom>
          <a:ln w="31750" cap="rnd">
            <a:solidFill>
              <a:srgbClr val="0070C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/>
          <p:cNvSpPr/>
          <p:nvPr/>
        </p:nvSpPr>
        <p:spPr>
          <a:xfrm>
            <a:off x="8077200" y="4800600"/>
            <a:ext cx="304800" cy="304800"/>
          </a:xfrm>
          <a:prstGeom prst="rect">
            <a:avLst/>
          </a:prstGeom>
          <a:solidFill>
            <a:srgbClr val="0070C0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249" name="Rectangle 248"/>
          <p:cNvSpPr/>
          <p:nvPr/>
        </p:nvSpPr>
        <p:spPr>
          <a:xfrm>
            <a:off x="1600200" y="2590800"/>
            <a:ext cx="990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Path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55" name="Straight Connector 254"/>
          <p:cNvCxnSpPr/>
          <p:nvPr/>
        </p:nvCxnSpPr>
        <p:spPr>
          <a:xfrm>
            <a:off x="3048000" y="5257800"/>
            <a:ext cx="304800" cy="304800"/>
          </a:xfrm>
          <a:prstGeom prst="line">
            <a:avLst/>
          </a:prstGeom>
          <a:ln w="31750" cap="rnd">
            <a:solidFill>
              <a:srgbClr val="0070C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Rectangle 258"/>
          <p:cNvSpPr/>
          <p:nvPr/>
        </p:nvSpPr>
        <p:spPr>
          <a:xfrm>
            <a:off x="457200" y="6096000"/>
            <a:ext cx="39624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Field of View = 2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Steps = 8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0" name="Rectangle 259"/>
          <p:cNvSpPr/>
          <p:nvPr/>
        </p:nvSpPr>
        <p:spPr>
          <a:xfrm>
            <a:off x="4724400" y="6096000"/>
            <a:ext cx="3962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Field of View = Max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Steps = 7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1799</TotalTime>
  <Words>813</Words>
  <Application>Microsoft Office PowerPoint</Application>
  <PresentationFormat>On-screen Show (4:3)</PresentationFormat>
  <Paragraphs>350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Foundry</vt:lpstr>
      <vt:lpstr>AI Cooperative Path Finding</vt:lpstr>
      <vt:lpstr>AI Pathfinding Overview</vt:lpstr>
      <vt:lpstr>Modeling Human Behavior</vt:lpstr>
      <vt:lpstr>Dijkstra’s Algorithm</vt:lpstr>
      <vt:lpstr>Dijkstra’s Algorithm</vt:lpstr>
      <vt:lpstr>A* Algorithm</vt:lpstr>
      <vt:lpstr>A* Algorithm</vt:lpstr>
      <vt:lpstr>Field of View</vt:lpstr>
      <vt:lpstr>Field of View</vt:lpstr>
      <vt:lpstr>Agent Cooperation</vt:lpstr>
      <vt:lpstr>Heuristic Methods</vt:lpstr>
      <vt:lpstr>Recent Path Finding Algorithms</vt:lpstr>
      <vt:lpstr>Current Challenges</vt:lpstr>
      <vt:lpstr>Applications</vt:lpstr>
      <vt:lpstr>Project Summary</vt:lpstr>
      <vt:lpstr>References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Brett Henne</dc:creator>
  <cp:lastModifiedBy>Brett Henne</cp:lastModifiedBy>
  <cp:revision>75</cp:revision>
  <dcterms:created xsi:type="dcterms:W3CDTF">2014-03-27T02:32:00Z</dcterms:created>
  <dcterms:modified xsi:type="dcterms:W3CDTF">2014-03-29T06:01:38Z</dcterms:modified>
</cp:coreProperties>
</file>