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 id="2147483657" r:id="rId2"/>
    <p:sldMasterId id="2147483654" r:id="rId3"/>
  </p:sldMasterIdLst>
  <p:notesMasterIdLst>
    <p:notesMasterId r:id="rId18"/>
  </p:notesMasterIdLst>
  <p:sldIdLst>
    <p:sldId id="266" r:id="rId4"/>
    <p:sldId id="493" r:id="rId5"/>
    <p:sldId id="494" r:id="rId6"/>
    <p:sldId id="495" r:id="rId7"/>
    <p:sldId id="496" r:id="rId8"/>
    <p:sldId id="497" r:id="rId9"/>
    <p:sldId id="500" r:id="rId10"/>
    <p:sldId id="501" r:id="rId11"/>
    <p:sldId id="504" r:id="rId12"/>
    <p:sldId id="505" r:id="rId13"/>
    <p:sldId id="503" r:id="rId14"/>
    <p:sldId id="506" r:id="rId15"/>
    <p:sldId id="507" r:id="rId16"/>
    <p:sldId id="5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81"/>
    <a:srgbClr val="F5F5F5"/>
    <a:srgbClr val="5F71B1"/>
    <a:srgbClr val="3E50B4"/>
    <a:srgbClr val="303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7" autoAdjust="0"/>
    <p:restoredTop sz="82578" autoAdjust="0"/>
  </p:normalViewPr>
  <p:slideViewPr>
    <p:cSldViewPr snapToGrid="0" showGuides="1">
      <p:cViewPr varScale="1">
        <p:scale>
          <a:sx n="95" d="100"/>
          <a:sy n="95" d="100"/>
        </p:scale>
        <p:origin x="1026" y="84"/>
      </p:cViewPr>
      <p:guideLst>
        <p:guide pos="3840"/>
        <p:guide orient="horz" pos="216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E2D55-D778-AF4A-8B1C-E3ACFFEFA0CD}"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503B6-F4CD-DE49-AB30-479371E8558D}" type="slidenum">
              <a:rPr lang="en-US" smtClean="0"/>
              <a:t>‹#›</a:t>
            </a:fld>
            <a:endParaRPr lang="en-US"/>
          </a:p>
        </p:txBody>
      </p:sp>
    </p:spTree>
    <p:extLst>
      <p:ext uri="{BB962C8B-B14F-4D97-AF65-F5344CB8AC3E}">
        <p14:creationId xmlns:p14="http://schemas.microsoft.com/office/powerpoint/2010/main" val="82738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going to be on crime data in Arizona, how it’s progressed over the last 35 years, and where it could be going in the next 15 years according a machine learning model.</a:t>
            </a:r>
          </a:p>
        </p:txBody>
      </p:sp>
      <p:sp>
        <p:nvSpPr>
          <p:cNvPr id="4" name="Slide Number Placeholder 3"/>
          <p:cNvSpPr>
            <a:spLocks noGrp="1"/>
          </p:cNvSpPr>
          <p:nvPr>
            <p:ph type="sldNum" sz="quarter" idx="10"/>
          </p:nvPr>
        </p:nvSpPr>
        <p:spPr/>
        <p:txBody>
          <a:bodyPr/>
          <a:lstStyle/>
          <a:p>
            <a:fld id="{250503B6-F4CD-DE49-AB30-479371E8558D}" type="slidenum">
              <a:rPr lang="en-US" smtClean="0"/>
              <a:t>1</a:t>
            </a:fld>
            <a:endParaRPr lang="en-US"/>
          </a:p>
        </p:txBody>
      </p:sp>
    </p:spTree>
    <p:extLst>
      <p:ext uri="{BB962C8B-B14F-4D97-AF65-F5344CB8AC3E}">
        <p14:creationId xmlns:p14="http://schemas.microsoft.com/office/powerpoint/2010/main" val="226723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ended up being much better than my other 2 attempts, because a logarithmic model satisfies the expectation that crime rates will continue to fall, but will eventually plateau, never reaching 0. The error for this model is not as low as in the previous 2 models, but is still quite reasonable to the point where we can call this a decent fit.</a:t>
            </a:r>
          </a:p>
        </p:txBody>
      </p:sp>
      <p:sp>
        <p:nvSpPr>
          <p:cNvPr id="4" name="Slide Number Placeholder 3"/>
          <p:cNvSpPr>
            <a:spLocks noGrp="1"/>
          </p:cNvSpPr>
          <p:nvPr>
            <p:ph type="sldNum" sz="quarter" idx="5"/>
          </p:nvPr>
        </p:nvSpPr>
        <p:spPr/>
        <p:txBody>
          <a:bodyPr/>
          <a:lstStyle/>
          <a:p>
            <a:fld id="{250503B6-F4CD-DE49-AB30-479371E8558D}" type="slidenum">
              <a:rPr lang="en-US" smtClean="0"/>
              <a:t>10</a:t>
            </a:fld>
            <a:endParaRPr lang="en-US"/>
          </a:p>
        </p:txBody>
      </p:sp>
    </p:spTree>
    <p:extLst>
      <p:ext uri="{BB962C8B-B14F-4D97-AF65-F5344CB8AC3E}">
        <p14:creationId xmlns:p14="http://schemas.microsoft.com/office/powerpoint/2010/main" val="1047874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I found a model that I’m happy with, I can apply it to a larger range on the horizontal axis to make predictions for Arizona crime rates in the future. For these graphs I decided to add some gridlines so you can see the values easier. I used the model to output a 5, 10 and 15 year prediction, and on the slides you can see that my model predicted a 40% decrease in violent crime and a 21% decrease in property crime by 2035. Unfortunately, I’m not sure how accurate this model will be for the very near future, because the effects of the pandemic have and will cause crime rates to spike, but once things go back to normal I expect the data to continue to trend towards my model’s predictions.</a:t>
            </a:r>
          </a:p>
        </p:txBody>
      </p:sp>
      <p:sp>
        <p:nvSpPr>
          <p:cNvPr id="4" name="Slide Number Placeholder 3"/>
          <p:cNvSpPr>
            <a:spLocks noGrp="1"/>
          </p:cNvSpPr>
          <p:nvPr>
            <p:ph type="sldNum" sz="quarter" idx="5"/>
          </p:nvPr>
        </p:nvSpPr>
        <p:spPr/>
        <p:txBody>
          <a:bodyPr/>
          <a:lstStyle/>
          <a:p>
            <a:fld id="{250503B6-F4CD-DE49-AB30-479371E8558D}" type="slidenum">
              <a:rPr lang="en-US" smtClean="0"/>
              <a:t>11</a:t>
            </a:fld>
            <a:endParaRPr lang="en-US"/>
          </a:p>
        </p:txBody>
      </p:sp>
    </p:spTree>
    <p:extLst>
      <p:ext uri="{BB962C8B-B14F-4D97-AF65-F5344CB8AC3E}">
        <p14:creationId xmlns:p14="http://schemas.microsoft.com/office/powerpoint/2010/main" val="938699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in the beginning, my script allows this model to be applied to any dataset from the FBI crime database, so I tried it out on the US crime totals, and it actually fits very well, So I have confidence that the model isn’t overfitted to just the Arizona crime data, and thus could be applied to other states or in this case the US as a whole.</a:t>
            </a:r>
          </a:p>
        </p:txBody>
      </p:sp>
      <p:sp>
        <p:nvSpPr>
          <p:cNvPr id="4" name="Slide Number Placeholder 3"/>
          <p:cNvSpPr>
            <a:spLocks noGrp="1"/>
          </p:cNvSpPr>
          <p:nvPr>
            <p:ph type="sldNum" sz="quarter" idx="5"/>
          </p:nvPr>
        </p:nvSpPr>
        <p:spPr/>
        <p:txBody>
          <a:bodyPr/>
          <a:lstStyle/>
          <a:p>
            <a:fld id="{250503B6-F4CD-DE49-AB30-479371E8558D}" type="slidenum">
              <a:rPr lang="en-US" smtClean="0"/>
              <a:t>12</a:t>
            </a:fld>
            <a:endParaRPr lang="en-US"/>
          </a:p>
        </p:txBody>
      </p:sp>
    </p:spTree>
    <p:extLst>
      <p:ext uri="{BB962C8B-B14F-4D97-AF65-F5344CB8AC3E}">
        <p14:creationId xmlns:p14="http://schemas.microsoft.com/office/powerpoint/2010/main" val="697980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the error for the model when applied to the US total </a:t>
            </a:r>
            <a:r>
              <a:rPr lang="en-US" dirty="0" err="1"/>
              <a:t>datsets</a:t>
            </a:r>
            <a:r>
              <a:rPr lang="en-US" dirty="0"/>
              <a:t> is actually quite good.</a:t>
            </a:r>
          </a:p>
        </p:txBody>
      </p:sp>
      <p:sp>
        <p:nvSpPr>
          <p:cNvPr id="4" name="Slide Number Placeholder 3"/>
          <p:cNvSpPr>
            <a:spLocks noGrp="1"/>
          </p:cNvSpPr>
          <p:nvPr>
            <p:ph type="sldNum" sz="quarter" idx="5"/>
          </p:nvPr>
        </p:nvSpPr>
        <p:spPr/>
        <p:txBody>
          <a:bodyPr/>
          <a:lstStyle/>
          <a:p>
            <a:fld id="{250503B6-F4CD-DE49-AB30-479371E8558D}" type="slidenum">
              <a:rPr lang="en-US" smtClean="0"/>
              <a:t>13</a:t>
            </a:fld>
            <a:endParaRPr lang="en-US"/>
          </a:p>
        </p:txBody>
      </p:sp>
    </p:spTree>
    <p:extLst>
      <p:ext uri="{BB962C8B-B14F-4D97-AF65-F5344CB8AC3E}">
        <p14:creationId xmlns:p14="http://schemas.microsoft.com/office/powerpoint/2010/main" val="3652608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Thats</a:t>
            </a:r>
            <a:r>
              <a:rPr lang="en-US" dirty="0"/>
              <a:t> all from me, hope you found my results </a:t>
            </a:r>
            <a:r>
              <a:rPr lang="en-US"/>
              <a:t>interesting.</a:t>
            </a:r>
            <a:endParaRPr lang="en-US" dirty="0"/>
          </a:p>
        </p:txBody>
      </p:sp>
      <p:sp>
        <p:nvSpPr>
          <p:cNvPr id="4" name="Slide Number Placeholder 3"/>
          <p:cNvSpPr>
            <a:spLocks noGrp="1"/>
          </p:cNvSpPr>
          <p:nvPr>
            <p:ph type="sldNum" sz="quarter" idx="5"/>
          </p:nvPr>
        </p:nvSpPr>
        <p:spPr/>
        <p:txBody>
          <a:bodyPr/>
          <a:lstStyle/>
          <a:p>
            <a:fld id="{250503B6-F4CD-DE49-AB30-479371E8558D}" type="slidenum">
              <a:rPr lang="en-US" smtClean="0"/>
              <a:t>14</a:t>
            </a:fld>
            <a:endParaRPr lang="en-US"/>
          </a:p>
        </p:txBody>
      </p:sp>
    </p:spTree>
    <p:extLst>
      <p:ext uri="{BB962C8B-B14F-4D97-AF65-F5344CB8AC3E}">
        <p14:creationId xmlns:p14="http://schemas.microsoft.com/office/powerpoint/2010/main" val="192691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My data was retrieved from the FBI database on crime data in the US.</a:t>
            </a:r>
          </a:p>
          <a:p>
            <a:pPr marL="171450" indent="-171450">
              <a:buFont typeface="Arial" panose="020B0604020202020204" pitchFamily="34" charset="0"/>
              <a:buChar char="•"/>
            </a:pPr>
            <a:r>
              <a:rPr lang="en-US" dirty="0"/>
              <a:t>I imported the data into my script with pandas using </a:t>
            </a:r>
            <a:r>
              <a:rPr lang="en-US" dirty="0" err="1"/>
              <a:t>DataFrames</a:t>
            </a:r>
            <a:r>
              <a:rPr lang="en-US" dirty="0"/>
              <a:t> and sorted them by year. I downloaded a total of 9 datasets from the FBI database, and for each one I filtered for Arizona crime data, however there is the option in my script to filter for any state or the United States at large.</a:t>
            </a:r>
          </a:p>
        </p:txBody>
      </p:sp>
      <p:sp>
        <p:nvSpPr>
          <p:cNvPr id="4" name="Slide Number Placeholder 3"/>
          <p:cNvSpPr>
            <a:spLocks noGrp="1"/>
          </p:cNvSpPr>
          <p:nvPr>
            <p:ph type="sldNum" sz="quarter" idx="5"/>
          </p:nvPr>
        </p:nvSpPr>
        <p:spPr/>
        <p:txBody>
          <a:bodyPr/>
          <a:lstStyle/>
          <a:p>
            <a:fld id="{250503B6-F4CD-DE49-AB30-479371E8558D}" type="slidenum">
              <a:rPr lang="en-US" smtClean="0"/>
              <a:t>2</a:t>
            </a:fld>
            <a:endParaRPr lang="en-US"/>
          </a:p>
        </p:txBody>
      </p:sp>
    </p:spTree>
    <p:extLst>
      <p:ext uri="{BB962C8B-B14F-4D97-AF65-F5344CB8AC3E}">
        <p14:creationId xmlns:p14="http://schemas.microsoft.com/office/powerpoint/2010/main" val="234433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 </a:t>
            </a:r>
            <a:r>
              <a:rPr lang="en-US" dirty="0" err="1"/>
              <a:t>stackplot</a:t>
            </a:r>
            <a:r>
              <a:rPr lang="en-US" dirty="0"/>
              <a:t> visualization of the Arizona crime data from 1985 to 2019, which is as far back and as current as this database goes, and split up by crime type. I also I decided to split the data into Violent crime and property crime categories, because as you can see in the plots, the scale of property crime is much higher than the scale of violent crime</a:t>
            </a:r>
            <a:r>
              <a:rPr lang="en-US"/>
              <a:t>. This </a:t>
            </a:r>
            <a:r>
              <a:rPr lang="en-US" dirty="0"/>
              <a:t>plot is just a visualization of the current data before I applied any machine learning models.</a:t>
            </a:r>
          </a:p>
          <a:p>
            <a:pPr marL="171450" indent="-171450">
              <a:buFont typeface="Arial" panose="020B0604020202020204" pitchFamily="34" charset="0"/>
              <a:buChar char="•"/>
            </a:pPr>
            <a:r>
              <a:rPr lang="en-US" dirty="0"/>
              <a:t>All the plots in the project were made with matplotlib.</a:t>
            </a:r>
          </a:p>
        </p:txBody>
      </p:sp>
      <p:sp>
        <p:nvSpPr>
          <p:cNvPr id="4" name="Slide Number Placeholder 3"/>
          <p:cNvSpPr>
            <a:spLocks noGrp="1"/>
          </p:cNvSpPr>
          <p:nvPr>
            <p:ph type="sldNum" sz="quarter" idx="5"/>
          </p:nvPr>
        </p:nvSpPr>
        <p:spPr/>
        <p:txBody>
          <a:bodyPr/>
          <a:lstStyle/>
          <a:p>
            <a:fld id="{250503B6-F4CD-DE49-AB30-479371E8558D}" type="slidenum">
              <a:rPr lang="en-US" smtClean="0"/>
              <a:t>3</a:t>
            </a:fld>
            <a:endParaRPr lang="en-US"/>
          </a:p>
        </p:txBody>
      </p:sp>
    </p:spTree>
    <p:extLst>
      <p:ext uri="{BB962C8B-B14F-4D97-AF65-F5344CB8AC3E}">
        <p14:creationId xmlns:p14="http://schemas.microsoft.com/office/powerpoint/2010/main" val="204788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a simple line graph visualization of the total datasets that I actually used to make my models. As you can see the data is still separated between violent crime and property crime, but the crime types have all been added up to show the total crime under the two categories. The axes here are the same as is used in the FBI database, with year on the horizontal axis and Crime Rate per 100,000 people on the vertical axis.</a:t>
            </a:r>
          </a:p>
        </p:txBody>
      </p:sp>
      <p:sp>
        <p:nvSpPr>
          <p:cNvPr id="4" name="Slide Number Placeholder 3"/>
          <p:cNvSpPr>
            <a:spLocks noGrp="1"/>
          </p:cNvSpPr>
          <p:nvPr>
            <p:ph type="sldNum" sz="quarter" idx="5"/>
          </p:nvPr>
        </p:nvSpPr>
        <p:spPr/>
        <p:txBody>
          <a:bodyPr/>
          <a:lstStyle/>
          <a:p>
            <a:fld id="{250503B6-F4CD-DE49-AB30-479371E8558D}" type="slidenum">
              <a:rPr lang="en-US" smtClean="0"/>
              <a:t>4</a:t>
            </a:fld>
            <a:endParaRPr lang="en-US"/>
          </a:p>
        </p:txBody>
      </p:sp>
    </p:spTree>
    <p:extLst>
      <p:ext uri="{BB962C8B-B14F-4D97-AF65-F5344CB8AC3E}">
        <p14:creationId xmlns:p14="http://schemas.microsoft.com/office/powerpoint/2010/main" val="1708604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 to the machine learning models. The first model I tried out was a simple linear regression using ordinary least squares, which was done in my script using the </a:t>
            </a:r>
            <a:r>
              <a:rPr lang="en-US" dirty="0" err="1"/>
              <a:t>statsmodels</a:t>
            </a:r>
            <a:r>
              <a:rPr lang="en-US" dirty="0"/>
              <a:t> package.</a:t>
            </a:r>
          </a:p>
        </p:txBody>
      </p:sp>
      <p:sp>
        <p:nvSpPr>
          <p:cNvPr id="4" name="Slide Number Placeholder 3"/>
          <p:cNvSpPr>
            <a:spLocks noGrp="1"/>
          </p:cNvSpPr>
          <p:nvPr>
            <p:ph type="sldNum" sz="quarter" idx="5"/>
          </p:nvPr>
        </p:nvSpPr>
        <p:spPr/>
        <p:txBody>
          <a:bodyPr/>
          <a:lstStyle/>
          <a:p>
            <a:fld id="{250503B6-F4CD-DE49-AB30-479371E8558D}" type="slidenum">
              <a:rPr lang="en-US" smtClean="0"/>
              <a:t>5</a:t>
            </a:fld>
            <a:endParaRPr lang="en-US"/>
          </a:p>
        </p:txBody>
      </p:sp>
    </p:spTree>
    <p:extLst>
      <p:ext uri="{BB962C8B-B14F-4D97-AF65-F5344CB8AC3E}">
        <p14:creationId xmlns:p14="http://schemas.microsoft.com/office/powerpoint/2010/main" val="241880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for this actually fits pretty well, you can see my r-squared for the violent crime is around .72 and the r-squared for the property crime is actually above .9. So, this model fits well, however, if you remember I mentioned earlier that I want to use machine learning to predict where crime rates are heading in the future, and the problem with a linear model in this context is that we probably don’t expect something like crime rate to just be a straight line down, because eventually it would hit 0, and actually go below 0, which is not possible. A more likely scenario is that crime rates would continue to go down as the current data shows, but eventually taper off and then plateau at some point, or possibly rise depending on social and economic factors. For that reason, this model is no good, so I had to try something else.</a:t>
            </a:r>
          </a:p>
        </p:txBody>
      </p:sp>
      <p:sp>
        <p:nvSpPr>
          <p:cNvPr id="4" name="Slide Number Placeholder 3"/>
          <p:cNvSpPr>
            <a:spLocks noGrp="1"/>
          </p:cNvSpPr>
          <p:nvPr>
            <p:ph type="sldNum" sz="quarter" idx="5"/>
          </p:nvPr>
        </p:nvSpPr>
        <p:spPr/>
        <p:txBody>
          <a:bodyPr/>
          <a:lstStyle/>
          <a:p>
            <a:fld id="{250503B6-F4CD-DE49-AB30-479371E8558D}" type="slidenum">
              <a:rPr lang="en-US" smtClean="0"/>
              <a:t>6</a:t>
            </a:fld>
            <a:endParaRPr lang="en-US"/>
          </a:p>
        </p:txBody>
      </p:sp>
    </p:spTree>
    <p:extLst>
      <p:ext uri="{BB962C8B-B14F-4D97-AF65-F5344CB8AC3E}">
        <p14:creationId xmlns:p14="http://schemas.microsoft.com/office/powerpoint/2010/main" val="3395936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model I tried was a 5</a:t>
            </a:r>
            <a:r>
              <a:rPr lang="en-US" baseline="30000" dirty="0"/>
              <a:t>th</a:t>
            </a:r>
            <a:r>
              <a:rPr lang="en-US" dirty="0"/>
              <a:t> degree polynomial regression using ordinary least squares.</a:t>
            </a:r>
          </a:p>
        </p:txBody>
      </p:sp>
      <p:sp>
        <p:nvSpPr>
          <p:cNvPr id="4" name="Slide Number Placeholder 3"/>
          <p:cNvSpPr>
            <a:spLocks noGrp="1"/>
          </p:cNvSpPr>
          <p:nvPr>
            <p:ph type="sldNum" sz="quarter" idx="5"/>
          </p:nvPr>
        </p:nvSpPr>
        <p:spPr/>
        <p:txBody>
          <a:bodyPr/>
          <a:lstStyle/>
          <a:p>
            <a:fld id="{250503B6-F4CD-DE49-AB30-479371E8558D}" type="slidenum">
              <a:rPr lang="en-US" smtClean="0"/>
              <a:t>7</a:t>
            </a:fld>
            <a:endParaRPr lang="en-US"/>
          </a:p>
        </p:txBody>
      </p:sp>
    </p:spTree>
    <p:extLst>
      <p:ext uri="{BB962C8B-B14F-4D97-AF65-F5344CB8AC3E}">
        <p14:creationId xmlns:p14="http://schemas.microsoft.com/office/powerpoint/2010/main" val="375867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fits much better than the simple linear regression model, the error for violent crime is .88 and the property crime error is pretty good as well. However, there are two big problems with this model.</a:t>
            </a:r>
          </a:p>
          <a:p>
            <a:r>
              <a:rPr lang="en-US" dirty="0"/>
              <a:t>First of all, this model is way over fitted. You can see in the violent crime graph especially, that the outliers are having way too much influence on the model.</a:t>
            </a:r>
          </a:p>
          <a:p>
            <a:r>
              <a:rPr lang="en-US" dirty="0"/>
              <a:t>Secondly, this model just isn’t realistic, because similarly to the linear model, we can’t use it to predict how crime rates will continue in the future. As you can see, this model would predict that crime rates would skyrocket infinitely. So I had to find a better model, this one is no good either.</a:t>
            </a:r>
          </a:p>
        </p:txBody>
      </p:sp>
      <p:sp>
        <p:nvSpPr>
          <p:cNvPr id="4" name="Slide Number Placeholder 3"/>
          <p:cNvSpPr>
            <a:spLocks noGrp="1"/>
          </p:cNvSpPr>
          <p:nvPr>
            <p:ph type="sldNum" sz="quarter" idx="5"/>
          </p:nvPr>
        </p:nvSpPr>
        <p:spPr/>
        <p:txBody>
          <a:bodyPr/>
          <a:lstStyle/>
          <a:p>
            <a:fld id="{250503B6-F4CD-DE49-AB30-479371E8558D}" type="slidenum">
              <a:rPr lang="en-US" smtClean="0"/>
              <a:t>8</a:t>
            </a:fld>
            <a:endParaRPr lang="en-US"/>
          </a:p>
        </p:txBody>
      </p:sp>
    </p:spTree>
    <p:extLst>
      <p:ext uri="{BB962C8B-B14F-4D97-AF65-F5344CB8AC3E}">
        <p14:creationId xmlns:p14="http://schemas.microsoft.com/office/powerpoint/2010/main" val="2416295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I ended up on was a simple log transformation of the linear regression model.</a:t>
            </a:r>
          </a:p>
        </p:txBody>
      </p:sp>
      <p:sp>
        <p:nvSpPr>
          <p:cNvPr id="4" name="Slide Number Placeholder 3"/>
          <p:cNvSpPr>
            <a:spLocks noGrp="1"/>
          </p:cNvSpPr>
          <p:nvPr>
            <p:ph type="sldNum" sz="quarter" idx="5"/>
          </p:nvPr>
        </p:nvSpPr>
        <p:spPr/>
        <p:txBody>
          <a:bodyPr/>
          <a:lstStyle/>
          <a:p>
            <a:fld id="{250503B6-F4CD-DE49-AB30-479371E8558D}" type="slidenum">
              <a:rPr lang="en-US" smtClean="0"/>
              <a:t>9</a:t>
            </a:fld>
            <a:endParaRPr lang="en-US"/>
          </a:p>
        </p:txBody>
      </p:sp>
    </p:spTree>
    <p:extLst>
      <p:ext uri="{BB962C8B-B14F-4D97-AF65-F5344CB8AC3E}">
        <p14:creationId xmlns:p14="http://schemas.microsoft.com/office/powerpoint/2010/main" val="1237704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4865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156953" y="6225718"/>
            <a:ext cx="554704" cy="365125"/>
          </a:xfrm>
          <a:prstGeom prst="rect">
            <a:avLst/>
          </a:prstGeom>
        </p:spPr>
        <p:txBody>
          <a:bodyPr anchor="ctr"/>
          <a:lstStyle>
            <a:lvl1pPr algn="r">
              <a:defRPr sz="1200" b="0" i="0">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69574872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OUR</a:t>
            </a:r>
            <a:r>
              <a:rPr lang="en-US" sz="1000" spc="160" baseline="0" dirty="0">
                <a:solidFill>
                  <a:schemeClr val="bg1"/>
                </a:solidFill>
                <a:latin typeface="Noto Sans" charset="0"/>
                <a:ea typeface="Noto Sans" charset="0"/>
                <a:cs typeface="Noto Sans" charset="0"/>
              </a:rPr>
              <a:t> COMPANY</a:t>
            </a:r>
            <a:endParaRPr lang="en-US" sz="1000" spc="160" dirty="0">
              <a:solidFill>
                <a:schemeClr val="bg1"/>
              </a:solidFill>
              <a:latin typeface="Noto Sans" charset="0"/>
              <a:ea typeface="Noto Sans" charset="0"/>
              <a:cs typeface="Noto Sans" charset="0"/>
            </a:endParaRPr>
          </a:p>
        </p:txBody>
      </p:sp>
      <p:cxnSp>
        <p:nvCxnSpPr>
          <p:cNvPr id="6" name="Straight Connector 5"/>
          <p:cNvCxnSpPr/>
          <p:nvPr userDrawn="1"/>
        </p:nvCxnSpPr>
        <p:spPr>
          <a:xfrm>
            <a:off x="526941"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ABOUT</a:t>
            </a:r>
            <a:r>
              <a:rPr lang="en-US" sz="1000" spc="160" baseline="0" dirty="0">
                <a:solidFill>
                  <a:schemeClr val="accent3">
                    <a:lumMod val="60000"/>
                    <a:lumOff val="40000"/>
                  </a:schemeClr>
                </a:solidFill>
                <a:latin typeface="Noto Sans" charset="0"/>
                <a:ea typeface="Noto Sans" charset="0"/>
                <a:cs typeface="Noto Sans" charset="0"/>
              </a:rPr>
              <a:t> US</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INFOGRAPHICS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CONTACT</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380293946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Section 3">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OUR COMPANY</a:t>
            </a:r>
          </a:p>
        </p:txBody>
      </p:sp>
      <p:cxnSp>
        <p:nvCxnSpPr>
          <p:cNvPr id="6" name="Straight Connector 5"/>
          <p:cNvCxnSpPr/>
          <p:nvPr userDrawn="1"/>
        </p:nvCxnSpPr>
        <p:spPr>
          <a:xfrm>
            <a:off x="4583588"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ABOUT</a:t>
            </a:r>
            <a:r>
              <a:rPr lang="en-US" sz="1000" spc="160" baseline="0" dirty="0">
                <a:solidFill>
                  <a:schemeClr val="accent3">
                    <a:lumMod val="60000"/>
                    <a:lumOff val="40000"/>
                  </a:schemeClr>
                </a:solidFill>
                <a:latin typeface="Noto Sans" charset="0"/>
                <a:ea typeface="Noto Sans" charset="0"/>
                <a:cs typeface="Noto Sans" charset="0"/>
              </a:rPr>
              <a:t> US</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INFOGRAPHICS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CONTACT</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89742503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OUR</a:t>
            </a:r>
            <a:r>
              <a:rPr lang="en-US" sz="1000" spc="160" baseline="0" dirty="0">
                <a:solidFill>
                  <a:schemeClr val="bg1"/>
                </a:solidFill>
                <a:latin typeface="Noto Sans" charset="0"/>
                <a:ea typeface="Noto Sans" charset="0"/>
                <a:cs typeface="Noto Sans" charset="0"/>
              </a:rPr>
              <a:t> COMPANY</a:t>
            </a:r>
            <a:endParaRPr lang="en-US" sz="1000" spc="160" dirty="0">
              <a:solidFill>
                <a:schemeClr val="bg1"/>
              </a:solidFill>
              <a:latin typeface="Noto Sans" charset="0"/>
              <a:ea typeface="Noto Sans" charset="0"/>
              <a:cs typeface="Noto Sans" charset="0"/>
            </a:endParaRPr>
          </a:p>
        </p:txBody>
      </p:sp>
      <p:cxnSp>
        <p:nvCxnSpPr>
          <p:cNvPr id="6" name="Straight Connector 5"/>
          <p:cNvCxnSpPr/>
          <p:nvPr userDrawn="1"/>
        </p:nvCxnSpPr>
        <p:spPr>
          <a:xfrm>
            <a:off x="526941"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ABOUT</a:t>
            </a:r>
            <a:r>
              <a:rPr lang="en-US" sz="1000" spc="160" baseline="0" dirty="0">
                <a:solidFill>
                  <a:schemeClr val="accent3">
                    <a:lumMod val="60000"/>
                    <a:lumOff val="40000"/>
                  </a:schemeClr>
                </a:solidFill>
                <a:latin typeface="Noto Sans" charset="0"/>
                <a:ea typeface="Noto Sans" charset="0"/>
                <a:cs typeface="Noto Sans" charset="0"/>
              </a:rPr>
              <a:t> US</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INFOGRAPHICS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CONTACT</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84939896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 Section 3">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OUR COMPANY</a:t>
            </a:r>
          </a:p>
        </p:txBody>
      </p:sp>
      <p:cxnSp>
        <p:nvCxnSpPr>
          <p:cNvPr id="6" name="Straight Connector 5"/>
          <p:cNvCxnSpPr/>
          <p:nvPr userDrawn="1"/>
        </p:nvCxnSpPr>
        <p:spPr>
          <a:xfrm>
            <a:off x="4583588"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ABOUT</a:t>
            </a:r>
            <a:r>
              <a:rPr lang="en-US" sz="1000" spc="160" baseline="0" dirty="0">
                <a:solidFill>
                  <a:schemeClr val="accent3">
                    <a:lumMod val="60000"/>
                    <a:lumOff val="40000"/>
                  </a:schemeClr>
                </a:solidFill>
                <a:latin typeface="Noto Sans" charset="0"/>
                <a:ea typeface="Noto Sans" charset="0"/>
                <a:cs typeface="Noto Sans" charset="0"/>
              </a:rPr>
              <a:t> US</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INFOGRAPHICS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CONTACT</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117654195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OUR</a:t>
            </a:r>
            <a:r>
              <a:rPr lang="en-US" sz="1000" spc="160" baseline="0" dirty="0">
                <a:solidFill>
                  <a:schemeClr val="bg1"/>
                </a:solidFill>
                <a:latin typeface="Noto Sans" charset="0"/>
                <a:ea typeface="Noto Sans" charset="0"/>
                <a:cs typeface="Noto Sans" charset="0"/>
              </a:rPr>
              <a:t> COMPANY</a:t>
            </a:r>
            <a:endParaRPr lang="en-US" sz="1000" spc="160" dirty="0">
              <a:solidFill>
                <a:schemeClr val="bg1"/>
              </a:solidFill>
              <a:latin typeface="Noto Sans" charset="0"/>
              <a:ea typeface="Noto Sans" charset="0"/>
              <a:cs typeface="Noto Sans" charset="0"/>
            </a:endParaRPr>
          </a:p>
        </p:txBody>
      </p:sp>
      <p:cxnSp>
        <p:nvCxnSpPr>
          <p:cNvPr id="6" name="Straight Connector 5"/>
          <p:cNvCxnSpPr/>
          <p:nvPr userDrawn="1"/>
        </p:nvCxnSpPr>
        <p:spPr>
          <a:xfrm>
            <a:off x="526941"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ABOUT</a:t>
            </a:r>
            <a:r>
              <a:rPr lang="en-US" sz="1000" spc="160" baseline="0" dirty="0">
                <a:solidFill>
                  <a:schemeClr val="accent3">
                    <a:lumMod val="60000"/>
                    <a:lumOff val="40000"/>
                  </a:schemeClr>
                </a:solidFill>
                <a:latin typeface="Noto Sans" charset="0"/>
                <a:ea typeface="Noto Sans" charset="0"/>
                <a:cs typeface="Noto Sans" charset="0"/>
              </a:rPr>
              <a:t> US</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INFOGRAPHICS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CONTACT</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171077214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 Section 3">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OUR COMPANY</a:t>
            </a:r>
          </a:p>
        </p:txBody>
      </p:sp>
      <p:cxnSp>
        <p:nvCxnSpPr>
          <p:cNvPr id="6" name="Straight Connector 5"/>
          <p:cNvCxnSpPr/>
          <p:nvPr userDrawn="1"/>
        </p:nvCxnSpPr>
        <p:spPr>
          <a:xfrm>
            <a:off x="4583588"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ABOUT</a:t>
            </a:r>
            <a:r>
              <a:rPr lang="en-US" sz="1000" spc="160" baseline="0" dirty="0">
                <a:solidFill>
                  <a:schemeClr val="accent3">
                    <a:lumMod val="60000"/>
                    <a:lumOff val="40000"/>
                  </a:schemeClr>
                </a:solidFill>
                <a:latin typeface="Noto Sans" charset="0"/>
                <a:ea typeface="Noto Sans" charset="0"/>
                <a:cs typeface="Noto Sans" charset="0"/>
              </a:rPr>
              <a:t> US</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INFOGRAPHICS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CONTACT</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37678920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DATASET</a:t>
            </a:r>
          </a:p>
        </p:txBody>
      </p:sp>
      <p:cxnSp>
        <p:nvCxnSpPr>
          <p:cNvPr id="6" name="Straight Connector 5"/>
          <p:cNvCxnSpPr/>
          <p:nvPr userDrawn="1"/>
        </p:nvCxnSpPr>
        <p:spPr>
          <a:xfrm>
            <a:off x="526941"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MODEL</a:t>
            </a: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RESULTS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QUESTIONS</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429991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DATASET</a:t>
            </a:r>
            <a:endParaRPr lang="en-US" sz="1000" spc="160" dirty="0">
              <a:solidFill>
                <a:schemeClr val="bg1"/>
              </a:solidFill>
              <a:latin typeface="Noto Sans" charset="0"/>
              <a:ea typeface="Noto Sans" charset="0"/>
              <a:cs typeface="Noto Sans" charset="0"/>
            </a:endParaRPr>
          </a:p>
        </p:txBody>
      </p:sp>
      <p:cxnSp>
        <p:nvCxnSpPr>
          <p:cNvPr id="6" name="Straight Connector 5"/>
          <p:cNvCxnSpPr/>
          <p:nvPr userDrawn="1"/>
        </p:nvCxnSpPr>
        <p:spPr>
          <a:xfrm>
            <a:off x="2604393"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MODEL</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RESULTS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QUESTIONS</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52807070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DATASET</a:t>
            </a:r>
            <a:endParaRPr lang="en-US" sz="1000" spc="160" dirty="0">
              <a:solidFill>
                <a:schemeClr val="bg1"/>
              </a:solidFill>
              <a:latin typeface="Noto Sans" charset="0"/>
              <a:ea typeface="Noto Sans" charset="0"/>
              <a:cs typeface="Noto Sans" charset="0"/>
            </a:endParaRPr>
          </a:p>
        </p:txBody>
      </p:sp>
      <p:cxnSp>
        <p:nvCxnSpPr>
          <p:cNvPr id="6" name="Straight Connector 5"/>
          <p:cNvCxnSpPr/>
          <p:nvPr userDrawn="1"/>
        </p:nvCxnSpPr>
        <p:spPr>
          <a:xfrm>
            <a:off x="4583588"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MODEL</a:t>
            </a: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RESULTS</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QUESTIONS</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33653808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DATASET</a:t>
            </a:r>
            <a:endParaRPr lang="en-US" sz="1000" spc="160" dirty="0">
              <a:solidFill>
                <a:schemeClr val="bg1"/>
              </a:solidFill>
              <a:latin typeface="Noto Sans" charset="0"/>
              <a:ea typeface="Noto Sans" charset="0"/>
              <a:cs typeface="Noto Sans" charset="0"/>
            </a:endParaRPr>
          </a:p>
        </p:txBody>
      </p:sp>
      <p:cxnSp>
        <p:nvCxnSpPr>
          <p:cNvPr id="6" name="Straight Connector 5"/>
          <p:cNvCxnSpPr/>
          <p:nvPr userDrawn="1"/>
        </p:nvCxnSpPr>
        <p:spPr>
          <a:xfrm>
            <a:off x="6562782"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MODEL</a:t>
            </a: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RESULTS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QUESTIONS</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311184786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ection 3">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OUR COMPANY</a:t>
            </a:r>
          </a:p>
        </p:txBody>
      </p:sp>
      <p:cxnSp>
        <p:nvCxnSpPr>
          <p:cNvPr id="6" name="Straight Connector 5"/>
          <p:cNvCxnSpPr/>
          <p:nvPr userDrawn="1"/>
        </p:nvCxnSpPr>
        <p:spPr>
          <a:xfrm>
            <a:off x="4583588"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ABOUT</a:t>
            </a:r>
            <a:r>
              <a:rPr lang="en-US" sz="1000" spc="160" baseline="0" dirty="0">
                <a:solidFill>
                  <a:schemeClr val="accent3">
                    <a:lumMod val="60000"/>
                    <a:lumOff val="40000"/>
                  </a:schemeClr>
                </a:solidFill>
                <a:latin typeface="Noto Sans" charset="0"/>
                <a:ea typeface="Noto Sans" charset="0"/>
                <a:cs typeface="Noto Sans" charset="0"/>
              </a:rPr>
              <a:t> US</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INFOGRAPHICS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CONTACT</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206097526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23757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microsoft.com/office/2007/relationships/hdphoto" Target="../media/hdphoto1.wdp"/></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3.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75482"/>
      </p:ext>
    </p:extLst>
  </p:cSld>
  <p:clrMap bg1="lt1" tx1="dk1" bg2="lt2" tx2="dk2" accent1="accent1" accent2="accent2" accent3="accent3" accent4="accent4" accent5="accent5" accent6="accent6" hlink="hlink" folHlink="folHlink"/>
  <p:sldLayoutIdLst>
    <p:sldLayoutId id="2147483731" r:id="rId1"/>
    <p:sldLayoutId id="2147483735" r:id="rId2"/>
    <p:sldLayoutId id="214748373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374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374695"/>
            <a:ext cx="12192000" cy="1201231"/>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526840" y="56543"/>
            <a:ext cx="5080673" cy="276999"/>
          </a:xfrm>
          <a:prstGeom prst="rect">
            <a:avLst/>
          </a:prstGeom>
          <a:noFill/>
        </p:spPr>
        <p:txBody>
          <a:bodyPr wrap="square" rtlCol="0">
            <a:spAutoFit/>
          </a:bodyPr>
          <a:lstStyle/>
          <a:p>
            <a:r>
              <a:rPr lang="en-US" sz="1200" b="0" i="0" dirty="0">
                <a:solidFill>
                  <a:schemeClr val="accent3">
                    <a:lumMod val="40000"/>
                    <a:lumOff val="60000"/>
                  </a:schemeClr>
                </a:solidFill>
                <a:latin typeface="Roboto Light" charset="0"/>
                <a:ea typeface="Roboto Light" charset="0"/>
                <a:cs typeface="Roboto Light" charset="0"/>
              </a:rPr>
              <a:t>ISTA 331 | Machine Learning</a:t>
            </a:r>
          </a:p>
        </p:txBody>
      </p:sp>
      <p:sp>
        <p:nvSpPr>
          <p:cNvPr id="13" name="TextBox 12"/>
          <p:cNvSpPr txBox="1"/>
          <p:nvPr userDrawn="1"/>
        </p:nvSpPr>
        <p:spPr>
          <a:xfrm>
            <a:off x="6524940" y="56543"/>
            <a:ext cx="5080673" cy="276999"/>
          </a:xfrm>
          <a:prstGeom prst="rect">
            <a:avLst/>
          </a:prstGeom>
          <a:noFill/>
        </p:spPr>
        <p:txBody>
          <a:bodyPr wrap="square" rtlCol="0">
            <a:spAutoFit/>
          </a:bodyPr>
          <a:lstStyle/>
          <a:p>
            <a:pPr algn="r"/>
            <a:r>
              <a:rPr lang="en-US" sz="1200" b="0" i="0" dirty="0">
                <a:solidFill>
                  <a:schemeClr val="accent3">
                    <a:lumMod val="40000"/>
                    <a:lumOff val="60000"/>
                  </a:schemeClr>
                </a:solidFill>
                <a:latin typeface="Roboto Light" charset="0"/>
                <a:ea typeface="Roboto Light" charset="0"/>
                <a:cs typeface="Roboto Light" charset="0"/>
              </a:rPr>
              <a:t>Benjamin Henning - Arizona Crime Data</a:t>
            </a:r>
          </a:p>
        </p:txBody>
      </p:sp>
      <p:sp>
        <p:nvSpPr>
          <p:cNvPr id="10" name="Oval 9"/>
          <p:cNvSpPr/>
          <p:nvPr userDrawn="1"/>
        </p:nvSpPr>
        <p:spPr>
          <a:xfrm>
            <a:off x="10957719" y="1205133"/>
            <a:ext cx="647894" cy="647894"/>
          </a:xfrm>
          <a:prstGeom prst="ellipse">
            <a:avLst/>
          </a:prstGeom>
          <a:solidFill>
            <a:schemeClr val="accent6"/>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a:t>
            </a:fld>
            <a:endParaRPr lang="en-US" dirty="0"/>
          </a:p>
        </p:txBody>
      </p:sp>
      <p:pic>
        <p:nvPicPr>
          <p:cNvPr id="3" name="Picture 2" descr="Logo&#10;&#10;Description automatically generated">
            <a:extLst>
              <a:ext uri="{FF2B5EF4-FFF2-40B4-BE49-F238E27FC236}">
                <a16:creationId xmlns:a16="http://schemas.microsoft.com/office/drawing/2014/main" id="{33CF8E7E-12F4-461C-B5BC-011F57735D3C}"/>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bright="-40000"/>
                    </a14:imgEffect>
                  </a14:imgLayer>
                </a14:imgProps>
              </a:ext>
              <a:ext uri="{28A0092B-C50C-407E-A947-70E740481C1C}">
                <a14:useLocalDpi xmlns:a14="http://schemas.microsoft.com/office/drawing/2010/main" val="0"/>
              </a:ext>
            </a:extLst>
          </a:blip>
          <a:srcRect b="31645"/>
          <a:stretch/>
        </p:blipFill>
        <p:spPr>
          <a:xfrm>
            <a:off x="131269" y="49318"/>
            <a:ext cx="455118" cy="291447"/>
          </a:xfrm>
          <a:prstGeom prst="rect">
            <a:avLst/>
          </a:prstGeom>
        </p:spPr>
      </p:pic>
    </p:spTree>
    <p:extLst>
      <p:ext uri="{BB962C8B-B14F-4D97-AF65-F5344CB8AC3E}">
        <p14:creationId xmlns:p14="http://schemas.microsoft.com/office/powerpoint/2010/main" val="272312086"/>
      </p:ext>
    </p:extLst>
  </p:cSld>
  <p:clrMap bg1="lt1" tx1="dk1" bg2="lt2" tx2="dk2" accent1="accent1" accent2="accent2" accent3="accent3" accent4="accent4" accent5="accent5" accent6="accent6" hlink="hlink" folHlink="folHlink"/>
  <p:sldLayoutIdLst>
    <p:sldLayoutId id="2147483660" r:id="rId1"/>
    <p:sldLayoutId id="2147483751" r:id="rId2"/>
    <p:sldLayoutId id="2147483752" r:id="rId3"/>
    <p:sldLayoutId id="2147483753" r:id="rId4"/>
    <p:sldLayoutId id="2147483726" r:id="rId5"/>
    <p:sldLayoutId id="2147483732"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2"/>
            <a:ext cx="12192000" cy="541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10889441" y="554720"/>
            <a:ext cx="624684" cy="566964"/>
            <a:chOff x="1585912" y="819150"/>
            <a:chExt cx="5143500" cy="4668265"/>
          </a:xfrm>
        </p:grpSpPr>
        <p:sp>
          <p:nvSpPr>
            <p:cNvPr id="8" name="Diamond 7"/>
            <p:cNvSpPr/>
            <p:nvPr/>
          </p:nvSpPr>
          <p:spPr>
            <a:xfrm>
              <a:off x="1585912" y="2687065"/>
              <a:ext cx="5143500" cy="2800350"/>
            </a:xfrm>
            <a:prstGeom prst="diamond">
              <a:avLst/>
            </a:prstGeom>
            <a:solidFill>
              <a:schemeClr val="accent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243137" y="2687065"/>
              <a:ext cx="3829050" cy="2084704"/>
            </a:xfrm>
            <a:custGeom>
              <a:avLst/>
              <a:gdLst>
                <a:gd name="connsiteX0" fmla="*/ 1884609 w 3769219"/>
                <a:gd name="connsiteY0" fmla="*/ 0 h 2052130"/>
                <a:gd name="connsiteX1" fmla="*/ 3769219 w 3769219"/>
                <a:gd name="connsiteY1" fmla="*/ 1026065 h 2052130"/>
                <a:gd name="connsiteX2" fmla="*/ 1884609 w 3769219"/>
                <a:gd name="connsiteY2" fmla="*/ 2052130 h 2052130"/>
                <a:gd name="connsiteX3" fmla="*/ 0 w 3769219"/>
                <a:gd name="connsiteY3" fmla="*/ 1026065 h 2052130"/>
              </a:gdLst>
              <a:ahLst/>
              <a:cxnLst>
                <a:cxn ang="0">
                  <a:pos x="connsiteX0" y="connsiteY0"/>
                </a:cxn>
                <a:cxn ang="0">
                  <a:pos x="connsiteX1" y="connsiteY1"/>
                </a:cxn>
                <a:cxn ang="0">
                  <a:pos x="connsiteX2" y="connsiteY2"/>
                </a:cxn>
                <a:cxn ang="0">
                  <a:pos x="connsiteX3" y="connsiteY3"/>
                </a:cxn>
              </a:cxn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p:cNvSpPr/>
            <p:nvPr/>
          </p:nvSpPr>
          <p:spPr>
            <a:xfrm>
              <a:off x="1585912" y="1753108"/>
              <a:ext cx="5143500" cy="2800350"/>
            </a:xfrm>
            <a:prstGeom prst="diamond">
              <a:avLst/>
            </a:prstGeom>
            <a:solidFill>
              <a:schemeClr val="accent5"/>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243137" y="1753108"/>
              <a:ext cx="3829050" cy="2084704"/>
            </a:xfrm>
            <a:custGeom>
              <a:avLst/>
              <a:gdLst>
                <a:gd name="connsiteX0" fmla="*/ 1884609 w 3769219"/>
                <a:gd name="connsiteY0" fmla="*/ 0 h 2052130"/>
                <a:gd name="connsiteX1" fmla="*/ 3769219 w 3769219"/>
                <a:gd name="connsiteY1" fmla="*/ 1026065 h 2052130"/>
                <a:gd name="connsiteX2" fmla="*/ 1884609 w 3769219"/>
                <a:gd name="connsiteY2" fmla="*/ 2052130 h 2052130"/>
                <a:gd name="connsiteX3" fmla="*/ 0 w 3769219"/>
                <a:gd name="connsiteY3" fmla="*/ 1026065 h 2052130"/>
              </a:gdLst>
              <a:ahLst/>
              <a:cxnLst>
                <a:cxn ang="0">
                  <a:pos x="connsiteX0" y="connsiteY0"/>
                </a:cxn>
                <a:cxn ang="0">
                  <a:pos x="connsiteX1" y="connsiteY1"/>
                </a:cxn>
                <a:cxn ang="0">
                  <a:pos x="connsiteX2" y="connsiteY2"/>
                </a:cxn>
                <a:cxn ang="0">
                  <a:pos x="connsiteX3" y="connsiteY3"/>
                </a:cxn>
              </a:cxnLst>
              <a:rect l="l" t="t" r="r" b="b"/>
              <a:pathLst>
                <a:path w="3769219" h="2052130">
                  <a:moveTo>
                    <a:pt x="1884609" y="0"/>
                  </a:moveTo>
                  <a:lnTo>
                    <a:pt x="3769219" y="1026065"/>
                  </a:lnTo>
                  <a:lnTo>
                    <a:pt x="1884609" y="2052130"/>
                  </a:lnTo>
                  <a:lnTo>
                    <a:pt x="0" y="1026065"/>
                  </a:lnTo>
                  <a:close/>
                </a:path>
              </a:pathLst>
            </a:custGeom>
            <a:solidFill>
              <a:schemeClr val="accent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p:cNvSpPr/>
            <p:nvPr/>
          </p:nvSpPr>
          <p:spPr>
            <a:xfrm>
              <a:off x="1585912" y="819150"/>
              <a:ext cx="5143500" cy="2800350"/>
            </a:xfrm>
            <a:prstGeom prst="diamond">
              <a:avLst/>
            </a:pr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Slide Number Placeholder 5"/>
          <p:cNvSpPr>
            <a:spLocks noGrp="1"/>
          </p:cNvSpPr>
          <p:nvPr>
            <p:ph type="sldNum" sz="quarter" idx="4"/>
          </p:nvPr>
        </p:nvSpPr>
        <p:spPr>
          <a:xfrm>
            <a:off x="11156953" y="6225718"/>
            <a:ext cx="554704" cy="365125"/>
          </a:xfrm>
          <a:prstGeom prst="rect">
            <a:avLst/>
          </a:prstGeom>
        </p:spPr>
        <p:txBody>
          <a:bodyPr anchor="ctr"/>
          <a:lstStyle>
            <a:lvl1pPr algn="r">
              <a:defRPr sz="1200" b="0" i="0">
                <a:latin typeface="Roboto Light" charset="0"/>
                <a:ea typeface="Roboto Light" charset="0"/>
                <a:cs typeface="Roboto Light" charset="0"/>
              </a:defRPr>
            </a:lvl1pPr>
          </a:lstStyle>
          <a:p>
            <a:fld id="{936C95AE-7298-45E1-9514-94AFF5BED89B}" type="slidenum">
              <a:rPr lang="en-US" smtClean="0"/>
              <a:pPr/>
              <a:t>‹#›</a:t>
            </a:fld>
            <a:endParaRPr lang="en-US" dirty="0"/>
          </a:p>
        </p:txBody>
      </p:sp>
    </p:spTree>
    <p:extLst>
      <p:ext uri="{BB962C8B-B14F-4D97-AF65-F5344CB8AC3E}">
        <p14:creationId xmlns:p14="http://schemas.microsoft.com/office/powerpoint/2010/main" val="2086963638"/>
      </p:ext>
    </p:extLst>
  </p:cSld>
  <p:clrMap bg1="lt1" tx1="dk1" bg2="lt2" tx2="dk2" accent1="accent1" accent2="accent2" accent3="accent3" accent4="accent4" accent5="accent5" accent6="accent6" hlink="hlink" folHlink="folHlink"/>
  <p:sldLayoutIdLst>
    <p:sldLayoutId id="2147483678" r:id="rId1"/>
    <p:sldLayoutId id="2147483733" r:id="rId2"/>
    <p:sldLayoutId id="2147483734" r:id="rId3"/>
    <p:sldLayoutId id="2147483749" r:id="rId4"/>
    <p:sldLayoutId id="214748375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18900000">
            <a:off x="9512815" y="269905"/>
            <a:ext cx="4764506" cy="5604356"/>
          </a:xfrm>
          <a:custGeom>
            <a:avLst/>
            <a:gdLst>
              <a:gd name="connsiteX0" fmla="*/ 3924657 w 4764506"/>
              <a:gd name="connsiteY0" fmla="*/ 0 h 5604356"/>
              <a:gd name="connsiteX1" fmla="*/ 4764506 w 4764506"/>
              <a:gd name="connsiteY1" fmla="*/ 839849 h 5604356"/>
              <a:gd name="connsiteX2" fmla="*/ 0 w 4764506"/>
              <a:gd name="connsiteY2" fmla="*/ 5604356 h 5604356"/>
              <a:gd name="connsiteX3" fmla="*/ 0 w 4764506"/>
              <a:gd name="connsiteY3" fmla="*/ 0 h 5604356"/>
            </a:gdLst>
            <a:ahLst/>
            <a:cxnLst>
              <a:cxn ang="0">
                <a:pos x="connsiteX0" y="connsiteY0"/>
              </a:cxn>
              <a:cxn ang="0">
                <a:pos x="connsiteX1" y="connsiteY1"/>
              </a:cxn>
              <a:cxn ang="0">
                <a:pos x="connsiteX2" y="connsiteY2"/>
              </a:cxn>
              <a:cxn ang="0">
                <a:pos x="connsiteX3" y="connsiteY3"/>
              </a:cxn>
            </a:cxnLst>
            <a:rect l="l" t="t" r="r" b="b"/>
            <a:pathLst>
              <a:path w="4764506" h="5604356">
                <a:moveTo>
                  <a:pt x="3924657" y="0"/>
                </a:moveTo>
                <a:lnTo>
                  <a:pt x="4764506" y="839849"/>
                </a:lnTo>
                <a:lnTo>
                  <a:pt x="0" y="5604356"/>
                </a:lnTo>
                <a:lnTo>
                  <a:pt x="0" y="0"/>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18900000">
            <a:off x="6304472" y="-2053292"/>
            <a:ext cx="4106584" cy="4106584"/>
          </a:xfrm>
          <a:custGeom>
            <a:avLst/>
            <a:gdLst>
              <a:gd name="connsiteX0" fmla="*/ 0 w 4106584"/>
              <a:gd name="connsiteY0" fmla="*/ 0 h 4106584"/>
              <a:gd name="connsiteX1" fmla="*/ 4106584 w 4106584"/>
              <a:gd name="connsiteY1" fmla="*/ 4106584 h 4106584"/>
              <a:gd name="connsiteX2" fmla="*/ 0 w 4106584"/>
              <a:gd name="connsiteY2" fmla="*/ 4106584 h 4106584"/>
            </a:gdLst>
            <a:ahLst/>
            <a:cxnLst>
              <a:cxn ang="0">
                <a:pos x="connsiteX0" y="connsiteY0"/>
              </a:cxn>
              <a:cxn ang="0">
                <a:pos x="connsiteX1" y="connsiteY1"/>
              </a:cxn>
              <a:cxn ang="0">
                <a:pos x="connsiteX2" y="connsiteY2"/>
              </a:cxn>
            </a:cxnLst>
            <a:rect l="l" t="t" r="r" b="b"/>
            <a:pathLst>
              <a:path w="4106584" h="4106584">
                <a:moveTo>
                  <a:pt x="0" y="0"/>
                </a:moveTo>
                <a:lnTo>
                  <a:pt x="4106584" y="4106584"/>
                </a:lnTo>
                <a:lnTo>
                  <a:pt x="0" y="4106584"/>
                </a:lnTo>
                <a:close/>
              </a:path>
            </a:pathLst>
          </a:custGeom>
          <a:solidFill>
            <a:schemeClr val="accent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rot="18900000">
            <a:off x="7782545" y="4989712"/>
            <a:ext cx="3778408" cy="3635585"/>
          </a:xfrm>
          <a:custGeom>
            <a:avLst/>
            <a:gdLst>
              <a:gd name="connsiteX0" fmla="*/ 3778408 w 3778408"/>
              <a:gd name="connsiteY0" fmla="*/ 0 h 3635585"/>
              <a:gd name="connsiteX1" fmla="*/ 3778408 w 3778408"/>
              <a:gd name="connsiteY1" fmla="*/ 3492762 h 3635585"/>
              <a:gd name="connsiteX2" fmla="*/ 3635585 w 3778408"/>
              <a:gd name="connsiteY2" fmla="*/ 3635585 h 3635585"/>
              <a:gd name="connsiteX3" fmla="*/ 0 w 3778408"/>
              <a:gd name="connsiteY3" fmla="*/ 0 h 3635585"/>
            </a:gdLst>
            <a:ahLst/>
            <a:cxnLst>
              <a:cxn ang="0">
                <a:pos x="connsiteX0" y="connsiteY0"/>
              </a:cxn>
              <a:cxn ang="0">
                <a:pos x="connsiteX1" y="connsiteY1"/>
              </a:cxn>
              <a:cxn ang="0">
                <a:pos x="connsiteX2" y="connsiteY2"/>
              </a:cxn>
              <a:cxn ang="0">
                <a:pos x="connsiteX3" y="connsiteY3"/>
              </a:cxn>
            </a:cxnLst>
            <a:rect l="l" t="t" r="r" b="b"/>
            <a:pathLst>
              <a:path w="3778408" h="3635585">
                <a:moveTo>
                  <a:pt x="3778408" y="0"/>
                </a:moveTo>
                <a:lnTo>
                  <a:pt x="3778408" y="3492762"/>
                </a:lnTo>
                <a:lnTo>
                  <a:pt x="3635585" y="3635585"/>
                </a:lnTo>
                <a:lnTo>
                  <a:pt x="0" y="0"/>
                </a:lnTo>
                <a:close/>
              </a:path>
            </a:pathLst>
          </a:custGeom>
          <a:solidFill>
            <a:schemeClr val="accent4"/>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rot="18900000">
            <a:off x="808246" y="-1956237"/>
            <a:ext cx="6376737" cy="9851811"/>
          </a:xfrm>
          <a:custGeom>
            <a:avLst/>
            <a:gdLst>
              <a:gd name="connsiteX0" fmla="*/ 2462209 w 6376737"/>
              <a:gd name="connsiteY0" fmla="*/ 0 h 9851811"/>
              <a:gd name="connsiteX1" fmla="*/ 6376737 w 6376737"/>
              <a:gd name="connsiteY1" fmla="*/ 3914528 h 9851811"/>
              <a:gd name="connsiteX2" fmla="*/ 6376737 w 6376737"/>
              <a:gd name="connsiteY2" fmla="*/ 9851811 h 9851811"/>
              <a:gd name="connsiteX3" fmla="*/ 2615344 w 6376737"/>
              <a:gd name="connsiteY3" fmla="*/ 9851811 h 9851811"/>
              <a:gd name="connsiteX4" fmla="*/ 1 w 6376737"/>
              <a:gd name="connsiteY4" fmla="*/ 7236468 h 9851811"/>
              <a:gd name="connsiteX5" fmla="*/ 0 w 6376737"/>
              <a:gd name="connsiteY5" fmla="*/ 2462209 h 985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6737" h="9851811">
                <a:moveTo>
                  <a:pt x="2462209" y="0"/>
                </a:moveTo>
                <a:lnTo>
                  <a:pt x="6376737" y="3914528"/>
                </a:lnTo>
                <a:lnTo>
                  <a:pt x="6376737" y="9851811"/>
                </a:lnTo>
                <a:lnTo>
                  <a:pt x="2615344" y="9851811"/>
                </a:lnTo>
                <a:lnTo>
                  <a:pt x="1" y="7236468"/>
                </a:lnTo>
                <a:lnTo>
                  <a:pt x="0" y="2462209"/>
                </a:lnTo>
                <a:close/>
              </a:path>
            </a:pathLst>
          </a:custGeom>
          <a:solidFill>
            <a:schemeClr val="bg1"/>
          </a:solidFill>
          <a:ln>
            <a:noFill/>
          </a:ln>
          <a:effectLst>
            <a:outerShdw blurRad="292100" dir="5400000" algn="t" rotWithShape="0">
              <a:prstClr val="black">
                <a:alpha val="45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860209" y="3233759"/>
            <a:ext cx="6026953" cy="855427"/>
          </a:xfrm>
          <a:prstGeom prst="rect">
            <a:avLst/>
          </a:prstGeom>
        </p:spPr>
        <p:txBody>
          <a:bodyPr wrap="square">
            <a:spAutoFit/>
          </a:bodyPr>
          <a:lstStyle/>
          <a:p>
            <a:pPr algn="ctr">
              <a:lnSpc>
                <a:spcPct val="140000"/>
              </a:lnSpc>
            </a:pPr>
            <a:r>
              <a:rPr lang="en-US" sz="4000" dirty="0">
                <a:latin typeface="Roboto Light" charset="0"/>
                <a:ea typeface="Roboto Light" charset="0"/>
                <a:cs typeface="Roboto Light" charset="0"/>
              </a:rPr>
              <a:t>Arizona Crime Data</a:t>
            </a:r>
          </a:p>
        </p:txBody>
      </p:sp>
      <p:sp>
        <p:nvSpPr>
          <p:cNvPr id="43" name="Rectangle 42"/>
          <p:cNvSpPr/>
          <p:nvPr/>
        </p:nvSpPr>
        <p:spPr>
          <a:xfrm>
            <a:off x="1860209" y="4225747"/>
            <a:ext cx="6026953" cy="461665"/>
          </a:xfrm>
          <a:prstGeom prst="rect">
            <a:avLst/>
          </a:prstGeom>
        </p:spPr>
        <p:txBody>
          <a:bodyPr wrap="square">
            <a:spAutoFit/>
          </a:bodyPr>
          <a:lstStyle/>
          <a:p>
            <a:pPr algn="ctr"/>
            <a:r>
              <a:rPr lang="en-US" sz="2400" dirty="0">
                <a:latin typeface="Roboto Thin" charset="0"/>
                <a:ea typeface="Roboto Thin" charset="0"/>
                <a:cs typeface="Roboto Thin" charset="0"/>
              </a:rPr>
              <a:t>Benjamin Henning</a:t>
            </a:r>
          </a:p>
        </p:txBody>
      </p:sp>
      <p:sp>
        <p:nvSpPr>
          <p:cNvPr id="2" name="TextBox 1"/>
          <p:cNvSpPr txBox="1"/>
          <p:nvPr/>
        </p:nvSpPr>
        <p:spPr>
          <a:xfrm>
            <a:off x="1936469" y="767545"/>
            <a:ext cx="3317017" cy="646331"/>
          </a:xfrm>
          <a:prstGeom prst="rect">
            <a:avLst/>
          </a:prstGeom>
          <a:noFill/>
        </p:spPr>
        <p:txBody>
          <a:bodyPr wrap="square" rtlCol="0">
            <a:spAutoFit/>
          </a:bodyPr>
          <a:lstStyle/>
          <a:p>
            <a:r>
              <a:rPr lang="en-US" dirty="0">
                <a:solidFill>
                  <a:schemeClr val="bg2">
                    <a:lumMod val="75000"/>
                  </a:schemeClr>
                </a:solidFill>
                <a:latin typeface="Roboto Light" charset="0"/>
                <a:ea typeface="Roboto Light" charset="0"/>
                <a:cs typeface="Roboto Light" charset="0"/>
              </a:rPr>
              <a:t>ISTA 331 | Machine Learning</a:t>
            </a:r>
          </a:p>
        </p:txBody>
      </p:sp>
      <p:pic>
        <p:nvPicPr>
          <p:cNvPr id="5" name="Picture 4" descr="Logo&#10;&#10;Description automatically generated">
            <a:extLst>
              <a:ext uri="{FF2B5EF4-FFF2-40B4-BE49-F238E27FC236}">
                <a16:creationId xmlns:a16="http://schemas.microsoft.com/office/drawing/2014/main" id="{3CD5D2B7-4BD8-4EA8-91DF-73A4CACC12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442" y="652214"/>
            <a:ext cx="689904" cy="646331"/>
          </a:xfrm>
          <a:prstGeom prst="rect">
            <a:avLst/>
          </a:prstGeom>
        </p:spPr>
      </p:pic>
    </p:spTree>
    <p:extLst>
      <p:ext uri="{BB962C8B-B14F-4D97-AF65-F5344CB8AC3E}">
        <p14:creationId xmlns:p14="http://schemas.microsoft.com/office/powerpoint/2010/main" val="672139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E4A4-650E-4D08-B1B0-520517BC86FE}"/>
              </a:ext>
            </a:extLst>
          </p:cNvPr>
          <p:cNvSpPr>
            <a:spLocks noGrp="1"/>
          </p:cNvSpPr>
          <p:nvPr>
            <p:ph type="title"/>
          </p:nvPr>
        </p:nvSpPr>
        <p:spPr/>
        <p:txBody>
          <a:bodyPr/>
          <a:lstStyle/>
          <a:p>
            <a:r>
              <a:rPr lang="en-US" dirty="0"/>
              <a:t>Model 3 – Log transformation of linear regression using OLS</a:t>
            </a:r>
          </a:p>
        </p:txBody>
      </p:sp>
      <p:sp>
        <p:nvSpPr>
          <p:cNvPr id="3" name="Slide Number Placeholder 2">
            <a:extLst>
              <a:ext uri="{FF2B5EF4-FFF2-40B4-BE49-F238E27FC236}">
                <a16:creationId xmlns:a16="http://schemas.microsoft.com/office/drawing/2014/main" id="{227C3184-D7D5-40BD-A7A6-8F56ED7246E6}"/>
              </a:ext>
            </a:extLst>
          </p:cNvPr>
          <p:cNvSpPr>
            <a:spLocks noGrp="1"/>
          </p:cNvSpPr>
          <p:nvPr>
            <p:ph type="sldNum" sz="quarter" idx="4"/>
          </p:nvPr>
        </p:nvSpPr>
        <p:spPr/>
        <p:txBody>
          <a:bodyPr/>
          <a:lstStyle/>
          <a:p>
            <a:fld id="{936C95AE-7298-45E1-9514-94AFF5BED89B}" type="slidenum">
              <a:rPr lang="en-US" smtClean="0"/>
              <a:pPr/>
              <a:t>10</a:t>
            </a:fld>
            <a:endParaRPr lang="en-US" dirty="0"/>
          </a:p>
        </p:txBody>
      </p:sp>
      <p:pic>
        <p:nvPicPr>
          <p:cNvPr id="10" name="Picture 9">
            <a:extLst>
              <a:ext uri="{FF2B5EF4-FFF2-40B4-BE49-F238E27FC236}">
                <a16:creationId xmlns:a16="http://schemas.microsoft.com/office/drawing/2014/main" id="{AD099214-D1D6-4F6D-A8D9-740E50B675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06892" y="1845494"/>
            <a:ext cx="3212082" cy="2260655"/>
          </a:xfrm>
          <a:prstGeom prst="rect">
            <a:avLst/>
          </a:prstGeom>
        </p:spPr>
      </p:pic>
      <p:pic>
        <p:nvPicPr>
          <p:cNvPr id="12" name="Picture 11">
            <a:extLst>
              <a:ext uri="{FF2B5EF4-FFF2-40B4-BE49-F238E27FC236}">
                <a16:creationId xmlns:a16="http://schemas.microsoft.com/office/drawing/2014/main" id="{D7E8A030-7FDD-4226-A46A-5B238482572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69886" y="1865176"/>
            <a:ext cx="3212081" cy="222129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0CC06735-4C3B-4352-86F9-247B41BF70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8835" y="4171457"/>
            <a:ext cx="4432492" cy="2624291"/>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6E99E11C-B2C6-4F49-9FDA-2DAF28C6A7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2928" y="4171457"/>
            <a:ext cx="4432492" cy="2616290"/>
          </a:xfrm>
          <a:prstGeom prst="rect">
            <a:avLst/>
          </a:prstGeom>
        </p:spPr>
      </p:pic>
    </p:spTree>
    <p:extLst>
      <p:ext uri="{BB962C8B-B14F-4D97-AF65-F5344CB8AC3E}">
        <p14:creationId xmlns:p14="http://schemas.microsoft.com/office/powerpoint/2010/main" val="155888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1DABF-EB9E-4866-B3A2-7D5C7397E83D}"/>
              </a:ext>
            </a:extLst>
          </p:cNvPr>
          <p:cNvSpPr>
            <a:spLocks noGrp="1"/>
          </p:cNvSpPr>
          <p:nvPr>
            <p:ph type="title"/>
          </p:nvPr>
        </p:nvSpPr>
        <p:spPr/>
        <p:txBody>
          <a:bodyPr/>
          <a:lstStyle/>
          <a:p>
            <a:r>
              <a:rPr lang="en-US" dirty="0"/>
              <a:t>15-year predictions using the Log transformation model</a:t>
            </a:r>
          </a:p>
        </p:txBody>
      </p:sp>
      <p:sp>
        <p:nvSpPr>
          <p:cNvPr id="3" name="Slide Number Placeholder 2">
            <a:extLst>
              <a:ext uri="{FF2B5EF4-FFF2-40B4-BE49-F238E27FC236}">
                <a16:creationId xmlns:a16="http://schemas.microsoft.com/office/drawing/2014/main" id="{AEDF40A5-01E7-4296-A5DE-2485119C8EF4}"/>
              </a:ext>
            </a:extLst>
          </p:cNvPr>
          <p:cNvSpPr>
            <a:spLocks noGrp="1"/>
          </p:cNvSpPr>
          <p:nvPr>
            <p:ph type="sldNum" sz="quarter" idx="4"/>
          </p:nvPr>
        </p:nvSpPr>
        <p:spPr/>
        <p:txBody>
          <a:bodyPr/>
          <a:lstStyle/>
          <a:p>
            <a:fld id="{936C95AE-7298-45E1-9514-94AFF5BED89B}" type="slidenum">
              <a:rPr lang="en-US" smtClean="0"/>
              <a:pPr/>
              <a:t>11</a:t>
            </a:fld>
            <a:endParaRPr lang="en-US" dirty="0"/>
          </a:p>
        </p:txBody>
      </p:sp>
      <p:pic>
        <p:nvPicPr>
          <p:cNvPr id="5" name="Picture 4">
            <a:extLst>
              <a:ext uri="{FF2B5EF4-FFF2-40B4-BE49-F238E27FC236}">
                <a16:creationId xmlns:a16="http://schemas.microsoft.com/office/drawing/2014/main" id="{95352718-1F7A-4CB1-B87F-02A821078C0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995205"/>
            <a:ext cx="5447448" cy="3893035"/>
          </a:xfrm>
          <a:prstGeom prst="rect">
            <a:avLst/>
          </a:prstGeom>
        </p:spPr>
      </p:pic>
      <p:pic>
        <p:nvPicPr>
          <p:cNvPr id="7" name="Picture 6">
            <a:extLst>
              <a:ext uri="{FF2B5EF4-FFF2-40B4-BE49-F238E27FC236}">
                <a16:creationId xmlns:a16="http://schemas.microsoft.com/office/drawing/2014/main" id="{CCA19FB9-7713-4F31-BF62-1B2324B784B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09914" y="2024773"/>
            <a:ext cx="5447448" cy="3833900"/>
          </a:xfrm>
          <a:prstGeom prst="rect">
            <a:avLst/>
          </a:prstGeom>
        </p:spPr>
      </p:pic>
      <p:pic>
        <p:nvPicPr>
          <p:cNvPr id="14" name="Picture 13" descr="Text&#10;&#10;Description automatically generated">
            <a:extLst>
              <a:ext uri="{FF2B5EF4-FFF2-40B4-BE49-F238E27FC236}">
                <a16:creationId xmlns:a16="http://schemas.microsoft.com/office/drawing/2014/main" id="{F8967EA5-8C24-45D9-B709-C8620DC79A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062" y="5903369"/>
            <a:ext cx="2651859" cy="869220"/>
          </a:xfrm>
          <a:prstGeom prst="rect">
            <a:avLst/>
          </a:prstGeom>
        </p:spPr>
      </p:pic>
      <p:pic>
        <p:nvPicPr>
          <p:cNvPr id="16" name="Picture 15" descr="Text&#10;&#10;Description automatically generated">
            <a:extLst>
              <a:ext uri="{FF2B5EF4-FFF2-40B4-BE49-F238E27FC236}">
                <a16:creationId xmlns:a16="http://schemas.microsoft.com/office/drawing/2014/main" id="{9DB88231-D01C-4EB2-BB4C-BB05E36F21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3427" y="5903369"/>
            <a:ext cx="2491763" cy="869220"/>
          </a:xfrm>
          <a:prstGeom prst="rect">
            <a:avLst/>
          </a:prstGeom>
        </p:spPr>
      </p:pic>
      <p:sp>
        <p:nvSpPr>
          <p:cNvPr id="17" name="TextBox 16">
            <a:extLst>
              <a:ext uri="{FF2B5EF4-FFF2-40B4-BE49-F238E27FC236}">
                <a16:creationId xmlns:a16="http://schemas.microsoft.com/office/drawing/2014/main" id="{07B0DCB3-F2FA-4365-893F-D928292222C1}"/>
              </a:ext>
            </a:extLst>
          </p:cNvPr>
          <p:cNvSpPr txBox="1"/>
          <p:nvPr/>
        </p:nvSpPr>
        <p:spPr>
          <a:xfrm>
            <a:off x="3756759" y="6069204"/>
            <a:ext cx="2276810" cy="738664"/>
          </a:xfrm>
          <a:prstGeom prst="rect">
            <a:avLst/>
          </a:prstGeom>
          <a:noFill/>
        </p:spPr>
        <p:txBody>
          <a:bodyPr wrap="square" rtlCol="0">
            <a:spAutoFit/>
          </a:bodyPr>
          <a:lstStyle/>
          <a:p>
            <a:r>
              <a:rPr lang="en-US" sz="1400" dirty="0">
                <a:solidFill>
                  <a:schemeClr val="accent6">
                    <a:lumMod val="50000"/>
                  </a:schemeClr>
                </a:solidFill>
                <a:latin typeface="Roboto Medium"/>
              </a:rPr>
              <a:t>17% decrease</a:t>
            </a:r>
          </a:p>
          <a:p>
            <a:r>
              <a:rPr lang="en-US" sz="1400" dirty="0">
                <a:solidFill>
                  <a:schemeClr val="accent6">
                    <a:lumMod val="75000"/>
                  </a:schemeClr>
                </a:solidFill>
                <a:latin typeface="Roboto Medium"/>
              </a:rPr>
              <a:t>29% decrease</a:t>
            </a:r>
          </a:p>
          <a:p>
            <a:r>
              <a:rPr lang="en-US" sz="1400" dirty="0">
                <a:solidFill>
                  <a:schemeClr val="accent6"/>
                </a:solidFill>
                <a:latin typeface="Roboto Medium"/>
              </a:rPr>
              <a:t>40% decrease</a:t>
            </a:r>
          </a:p>
        </p:txBody>
      </p:sp>
      <p:sp>
        <p:nvSpPr>
          <p:cNvPr id="18" name="TextBox 17">
            <a:extLst>
              <a:ext uri="{FF2B5EF4-FFF2-40B4-BE49-F238E27FC236}">
                <a16:creationId xmlns:a16="http://schemas.microsoft.com/office/drawing/2014/main" id="{5FD981CE-0410-4EC5-B920-79BC42CE4C30}"/>
              </a:ext>
            </a:extLst>
          </p:cNvPr>
          <p:cNvSpPr txBox="1"/>
          <p:nvPr/>
        </p:nvSpPr>
        <p:spPr>
          <a:xfrm>
            <a:off x="9915190" y="6069204"/>
            <a:ext cx="2276810" cy="738664"/>
          </a:xfrm>
          <a:prstGeom prst="rect">
            <a:avLst/>
          </a:prstGeom>
          <a:noFill/>
        </p:spPr>
        <p:txBody>
          <a:bodyPr wrap="square" rtlCol="0">
            <a:spAutoFit/>
          </a:bodyPr>
          <a:lstStyle/>
          <a:p>
            <a:r>
              <a:rPr lang="en-US" sz="1400" dirty="0">
                <a:solidFill>
                  <a:schemeClr val="accent6">
                    <a:lumMod val="50000"/>
                  </a:schemeClr>
                </a:solidFill>
                <a:latin typeface="Roboto Medium"/>
              </a:rPr>
              <a:t>9% decrease</a:t>
            </a:r>
          </a:p>
          <a:p>
            <a:r>
              <a:rPr lang="en-US" sz="1400" dirty="0">
                <a:solidFill>
                  <a:schemeClr val="accent6">
                    <a:lumMod val="75000"/>
                  </a:schemeClr>
                </a:solidFill>
                <a:latin typeface="Roboto Medium"/>
              </a:rPr>
              <a:t>15% decrease</a:t>
            </a:r>
          </a:p>
          <a:p>
            <a:r>
              <a:rPr lang="en-US" sz="1400" dirty="0">
                <a:solidFill>
                  <a:schemeClr val="accent6"/>
                </a:solidFill>
                <a:latin typeface="Roboto Medium"/>
              </a:rPr>
              <a:t>21% decrease</a:t>
            </a:r>
          </a:p>
        </p:txBody>
      </p:sp>
    </p:spTree>
    <p:extLst>
      <p:ext uri="{BB962C8B-B14F-4D97-AF65-F5344CB8AC3E}">
        <p14:creationId xmlns:p14="http://schemas.microsoft.com/office/powerpoint/2010/main" val="138832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E4A4-650E-4D08-B1B0-520517BC86FE}"/>
              </a:ext>
            </a:extLst>
          </p:cNvPr>
          <p:cNvSpPr>
            <a:spLocks noGrp="1"/>
          </p:cNvSpPr>
          <p:nvPr>
            <p:ph type="title"/>
          </p:nvPr>
        </p:nvSpPr>
        <p:spPr/>
        <p:txBody>
          <a:bodyPr/>
          <a:lstStyle/>
          <a:p>
            <a:r>
              <a:rPr lang="en-US" dirty="0"/>
              <a:t>Applying the model to other datasets</a:t>
            </a:r>
          </a:p>
        </p:txBody>
      </p:sp>
      <p:sp>
        <p:nvSpPr>
          <p:cNvPr id="3" name="Slide Number Placeholder 2">
            <a:extLst>
              <a:ext uri="{FF2B5EF4-FFF2-40B4-BE49-F238E27FC236}">
                <a16:creationId xmlns:a16="http://schemas.microsoft.com/office/drawing/2014/main" id="{227C3184-D7D5-40BD-A7A6-8F56ED7246E6}"/>
              </a:ext>
            </a:extLst>
          </p:cNvPr>
          <p:cNvSpPr>
            <a:spLocks noGrp="1"/>
          </p:cNvSpPr>
          <p:nvPr>
            <p:ph type="sldNum" sz="quarter" idx="4"/>
          </p:nvPr>
        </p:nvSpPr>
        <p:spPr/>
        <p:txBody>
          <a:bodyPr/>
          <a:lstStyle/>
          <a:p>
            <a:fld id="{936C95AE-7298-45E1-9514-94AFF5BED89B}" type="slidenum">
              <a:rPr lang="en-US" smtClean="0"/>
              <a:pPr/>
              <a:t>12</a:t>
            </a:fld>
            <a:endParaRPr lang="en-US" dirty="0"/>
          </a:p>
        </p:txBody>
      </p:sp>
      <p:pic>
        <p:nvPicPr>
          <p:cNvPr id="5" name="Picture 4">
            <a:extLst>
              <a:ext uri="{FF2B5EF4-FFF2-40B4-BE49-F238E27FC236}">
                <a16:creationId xmlns:a16="http://schemas.microsoft.com/office/drawing/2014/main" id="{C412126A-9EB9-484B-9F25-922B6B54629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996084"/>
            <a:ext cx="5944358" cy="4183625"/>
          </a:xfrm>
          <a:prstGeom prst="rect">
            <a:avLst/>
          </a:prstGeom>
        </p:spPr>
      </p:pic>
      <p:pic>
        <p:nvPicPr>
          <p:cNvPr id="9" name="Picture 8">
            <a:extLst>
              <a:ext uri="{FF2B5EF4-FFF2-40B4-BE49-F238E27FC236}">
                <a16:creationId xmlns:a16="http://schemas.microsoft.com/office/drawing/2014/main" id="{ECE33523-1BAA-407E-96AB-67B77EA3946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47641" y="2032509"/>
            <a:ext cx="5944358" cy="4110776"/>
          </a:xfrm>
          <a:prstGeom prst="rect">
            <a:avLst/>
          </a:prstGeom>
        </p:spPr>
      </p:pic>
    </p:spTree>
    <p:extLst>
      <p:ext uri="{BB962C8B-B14F-4D97-AF65-F5344CB8AC3E}">
        <p14:creationId xmlns:p14="http://schemas.microsoft.com/office/powerpoint/2010/main" val="291728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E4A4-650E-4D08-B1B0-520517BC86FE}"/>
              </a:ext>
            </a:extLst>
          </p:cNvPr>
          <p:cNvSpPr>
            <a:spLocks noGrp="1"/>
          </p:cNvSpPr>
          <p:nvPr>
            <p:ph type="title"/>
          </p:nvPr>
        </p:nvSpPr>
        <p:spPr/>
        <p:txBody>
          <a:bodyPr/>
          <a:lstStyle/>
          <a:p>
            <a:r>
              <a:rPr lang="en-US" dirty="0"/>
              <a:t>Applying the model to other datasets</a:t>
            </a:r>
          </a:p>
        </p:txBody>
      </p:sp>
      <p:sp>
        <p:nvSpPr>
          <p:cNvPr id="3" name="Slide Number Placeholder 2">
            <a:extLst>
              <a:ext uri="{FF2B5EF4-FFF2-40B4-BE49-F238E27FC236}">
                <a16:creationId xmlns:a16="http://schemas.microsoft.com/office/drawing/2014/main" id="{227C3184-D7D5-40BD-A7A6-8F56ED7246E6}"/>
              </a:ext>
            </a:extLst>
          </p:cNvPr>
          <p:cNvSpPr>
            <a:spLocks noGrp="1"/>
          </p:cNvSpPr>
          <p:nvPr>
            <p:ph type="sldNum" sz="quarter" idx="4"/>
          </p:nvPr>
        </p:nvSpPr>
        <p:spPr/>
        <p:txBody>
          <a:bodyPr/>
          <a:lstStyle/>
          <a:p>
            <a:fld id="{936C95AE-7298-45E1-9514-94AFF5BED89B}" type="slidenum">
              <a:rPr lang="en-US" smtClean="0"/>
              <a:pPr/>
              <a:t>13</a:t>
            </a:fld>
            <a:endParaRPr lang="en-US" dirty="0"/>
          </a:p>
        </p:txBody>
      </p:sp>
      <p:pic>
        <p:nvPicPr>
          <p:cNvPr id="10" name="Picture 9">
            <a:extLst>
              <a:ext uri="{FF2B5EF4-FFF2-40B4-BE49-F238E27FC236}">
                <a16:creationId xmlns:a16="http://schemas.microsoft.com/office/drawing/2014/main" id="{AD099214-D1D6-4F6D-A8D9-740E50B675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06892" y="1845494"/>
            <a:ext cx="3212081" cy="2260655"/>
          </a:xfrm>
          <a:prstGeom prst="rect">
            <a:avLst/>
          </a:prstGeom>
        </p:spPr>
      </p:pic>
      <p:pic>
        <p:nvPicPr>
          <p:cNvPr id="12" name="Picture 11">
            <a:extLst>
              <a:ext uri="{FF2B5EF4-FFF2-40B4-BE49-F238E27FC236}">
                <a16:creationId xmlns:a16="http://schemas.microsoft.com/office/drawing/2014/main" id="{D7E8A030-7FDD-4226-A46A-5B238482572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69886" y="1865176"/>
            <a:ext cx="3212080" cy="2221290"/>
          </a:xfrm>
          <a:prstGeom prst="rect">
            <a:avLst/>
          </a:prstGeom>
        </p:spPr>
      </p:pic>
      <p:pic>
        <p:nvPicPr>
          <p:cNvPr id="6" name="Picture 5">
            <a:extLst>
              <a:ext uri="{FF2B5EF4-FFF2-40B4-BE49-F238E27FC236}">
                <a16:creationId xmlns:a16="http://schemas.microsoft.com/office/drawing/2014/main" id="{0CC06735-4C3B-4352-86F9-247B41BF708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78835" y="4173092"/>
            <a:ext cx="4432492" cy="2621021"/>
          </a:xfrm>
          <a:prstGeom prst="rect">
            <a:avLst/>
          </a:prstGeom>
        </p:spPr>
      </p:pic>
      <p:pic>
        <p:nvPicPr>
          <p:cNvPr id="13" name="Picture 12">
            <a:extLst>
              <a:ext uri="{FF2B5EF4-FFF2-40B4-BE49-F238E27FC236}">
                <a16:creationId xmlns:a16="http://schemas.microsoft.com/office/drawing/2014/main" id="{6E99E11C-B2C6-4F49-9FDA-2DAF28C6A71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48168" y="4171457"/>
            <a:ext cx="4422012" cy="2616290"/>
          </a:xfrm>
          <a:prstGeom prst="rect">
            <a:avLst/>
          </a:prstGeom>
        </p:spPr>
      </p:pic>
    </p:spTree>
    <p:extLst>
      <p:ext uri="{BB962C8B-B14F-4D97-AF65-F5344CB8AC3E}">
        <p14:creationId xmlns:p14="http://schemas.microsoft.com/office/powerpoint/2010/main" val="3265573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1AA3-21E0-4FFB-A9CC-79ED3CFC4414}"/>
              </a:ext>
            </a:extLst>
          </p:cNvPr>
          <p:cNvSpPr>
            <a:spLocks noGrp="1"/>
          </p:cNvSpPr>
          <p:nvPr>
            <p:ph type="title"/>
          </p:nvPr>
        </p:nvSpPr>
        <p:spPr/>
        <p:txBody>
          <a:bodyPr/>
          <a:lstStyle/>
          <a:p>
            <a:r>
              <a:rPr lang="en-US"/>
              <a:t>Q &amp; A</a:t>
            </a:r>
            <a:endParaRPr lang="en-US" dirty="0"/>
          </a:p>
        </p:txBody>
      </p:sp>
      <p:sp>
        <p:nvSpPr>
          <p:cNvPr id="3" name="Slide Number Placeholder 2">
            <a:extLst>
              <a:ext uri="{FF2B5EF4-FFF2-40B4-BE49-F238E27FC236}">
                <a16:creationId xmlns:a16="http://schemas.microsoft.com/office/drawing/2014/main" id="{1F21957F-911A-468A-85D5-46FB88E71963}"/>
              </a:ext>
            </a:extLst>
          </p:cNvPr>
          <p:cNvSpPr>
            <a:spLocks noGrp="1"/>
          </p:cNvSpPr>
          <p:nvPr>
            <p:ph type="sldNum" sz="quarter" idx="4"/>
          </p:nvPr>
        </p:nvSpPr>
        <p:spPr/>
        <p:txBody>
          <a:bodyPr/>
          <a:lstStyle/>
          <a:p>
            <a:fld id="{936C95AE-7298-45E1-9514-94AFF5BED89B}" type="slidenum">
              <a:rPr lang="en-US" smtClean="0"/>
              <a:pPr/>
              <a:t>14</a:t>
            </a:fld>
            <a:endParaRPr lang="en-US" dirty="0"/>
          </a:p>
        </p:txBody>
      </p:sp>
      <p:pic>
        <p:nvPicPr>
          <p:cNvPr id="13" name="Picture 12" descr="Icon&#10;&#10;Description automatically generated">
            <a:extLst>
              <a:ext uri="{FF2B5EF4-FFF2-40B4-BE49-F238E27FC236}">
                <a16:creationId xmlns:a16="http://schemas.microsoft.com/office/drawing/2014/main" id="{BF792FCC-F4F0-4BC3-B0A4-A78920EF2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466" y="2050821"/>
            <a:ext cx="5475370" cy="4233862"/>
          </a:xfrm>
          <a:prstGeom prst="rect">
            <a:avLst/>
          </a:prstGeom>
        </p:spPr>
      </p:pic>
    </p:spTree>
    <p:extLst>
      <p:ext uri="{BB962C8B-B14F-4D97-AF65-F5344CB8AC3E}">
        <p14:creationId xmlns:p14="http://schemas.microsoft.com/office/powerpoint/2010/main" val="267280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30D2-5D7D-4CBC-B7F7-05ABB700AC73}"/>
              </a:ext>
            </a:extLst>
          </p:cNvPr>
          <p:cNvSpPr>
            <a:spLocks noGrp="1"/>
          </p:cNvSpPr>
          <p:nvPr>
            <p:ph type="title"/>
          </p:nvPr>
        </p:nvSpPr>
        <p:spPr/>
        <p:txBody>
          <a:bodyPr/>
          <a:lstStyle/>
          <a:p>
            <a:r>
              <a:rPr lang="en-US" dirty="0"/>
              <a:t>Dataset – FBI Crime Data (1985-2019)</a:t>
            </a:r>
          </a:p>
        </p:txBody>
      </p:sp>
      <p:sp>
        <p:nvSpPr>
          <p:cNvPr id="3" name="Slide Number Placeholder 2">
            <a:extLst>
              <a:ext uri="{FF2B5EF4-FFF2-40B4-BE49-F238E27FC236}">
                <a16:creationId xmlns:a16="http://schemas.microsoft.com/office/drawing/2014/main" id="{2481F60A-4E82-4665-B776-7480F87D805A}"/>
              </a:ext>
            </a:extLst>
          </p:cNvPr>
          <p:cNvSpPr>
            <a:spLocks noGrp="1"/>
          </p:cNvSpPr>
          <p:nvPr>
            <p:ph type="sldNum" sz="quarter" idx="4"/>
          </p:nvPr>
        </p:nvSpPr>
        <p:spPr/>
        <p:txBody>
          <a:bodyPr/>
          <a:lstStyle/>
          <a:p>
            <a:fld id="{936C95AE-7298-45E1-9514-94AFF5BED89B}" type="slidenum">
              <a:rPr lang="en-US" smtClean="0"/>
              <a:pPr/>
              <a:t>2</a:t>
            </a:fld>
            <a:endParaRPr lang="en-US" dirty="0"/>
          </a:p>
        </p:txBody>
      </p:sp>
      <p:sp>
        <p:nvSpPr>
          <p:cNvPr id="5" name="TextBox 4">
            <a:extLst>
              <a:ext uri="{FF2B5EF4-FFF2-40B4-BE49-F238E27FC236}">
                <a16:creationId xmlns:a16="http://schemas.microsoft.com/office/drawing/2014/main" id="{89B514D9-44CD-4659-B0E2-D15B54DCAC3D}"/>
              </a:ext>
            </a:extLst>
          </p:cNvPr>
          <p:cNvSpPr txBox="1"/>
          <p:nvPr/>
        </p:nvSpPr>
        <p:spPr>
          <a:xfrm>
            <a:off x="2646476" y="1711643"/>
            <a:ext cx="6991350" cy="369332"/>
          </a:xfrm>
          <a:prstGeom prst="rect">
            <a:avLst/>
          </a:prstGeom>
          <a:noFill/>
        </p:spPr>
        <p:txBody>
          <a:bodyPr wrap="square" rtlCol="0">
            <a:spAutoFit/>
          </a:bodyPr>
          <a:lstStyle/>
          <a:p>
            <a:r>
              <a:rPr lang="en-US" dirty="0">
                <a:latin typeface="Roboto Medium"/>
              </a:rPr>
              <a:t>https://crime-data-explorer.fr.cloud.gov/explorer/state/arizona/crime</a:t>
            </a:r>
          </a:p>
        </p:txBody>
      </p:sp>
      <p:pic>
        <p:nvPicPr>
          <p:cNvPr id="11" name="Picture 10" descr="Table&#10;&#10;Description automatically generated">
            <a:extLst>
              <a:ext uri="{FF2B5EF4-FFF2-40B4-BE49-F238E27FC236}">
                <a16:creationId xmlns:a16="http://schemas.microsoft.com/office/drawing/2014/main" id="{31CC1BDC-05A8-4E51-8A8B-C90A1D40E974}"/>
              </a:ext>
            </a:extLst>
          </p:cNvPr>
          <p:cNvPicPr>
            <a:picLocks noChangeAspect="1"/>
          </p:cNvPicPr>
          <p:nvPr/>
        </p:nvPicPr>
        <p:blipFill rotWithShape="1">
          <a:blip r:embed="rId3">
            <a:extLst>
              <a:ext uri="{28A0092B-C50C-407E-A947-70E740481C1C}">
                <a14:useLocalDpi xmlns:a14="http://schemas.microsoft.com/office/drawing/2010/main" val="0"/>
              </a:ext>
            </a:extLst>
          </a:blip>
          <a:srcRect b="52430"/>
          <a:stretch/>
        </p:blipFill>
        <p:spPr>
          <a:xfrm>
            <a:off x="1637979" y="2524125"/>
            <a:ext cx="3338507" cy="4218099"/>
          </a:xfrm>
          <a:prstGeom prst="rect">
            <a:avLst/>
          </a:prstGeom>
        </p:spPr>
      </p:pic>
      <p:sp>
        <p:nvSpPr>
          <p:cNvPr id="12" name="Oval 11">
            <a:extLst>
              <a:ext uri="{FF2B5EF4-FFF2-40B4-BE49-F238E27FC236}">
                <a16:creationId xmlns:a16="http://schemas.microsoft.com/office/drawing/2014/main" id="{28D12738-4008-47D9-9C2A-D223035B78E4}"/>
              </a:ext>
            </a:extLst>
          </p:cNvPr>
          <p:cNvSpPr/>
          <p:nvPr/>
        </p:nvSpPr>
        <p:spPr>
          <a:xfrm>
            <a:off x="5877519" y="3935556"/>
            <a:ext cx="875886" cy="875886"/>
          </a:xfrm>
          <a:prstGeom prst="ellipse">
            <a:avLst/>
          </a:prstGeom>
          <a:solidFill>
            <a:schemeClr val="accent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C180434-23B5-4B43-AC08-AAF8F6FA96E5}"/>
              </a:ext>
            </a:extLst>
          </p:cNvPr>
          <p:cNvSpPr/>
          <p:nvPr/>
        </p:nvSpPr>
        <p:spPr>
          <a:xfrm>
            <a:off x="6048762" y="4163949"/>
            <a:ext cx="533400" cy="4191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EA53AC1-EC7F-49E5-97AA-9A469BF3312A}"/>
              </a:ext>
            </a:extLst>
          </p:cNvPr>
          <p:cNvSpPr txBox="1"/>
          <p:nvPr/>
        </p:nvSpPr>
        <p:spPr>
          <a:xfrm>
            <a:off x="2617698" y="2247126"/>
            <a:ext cx="1379067" cy="276999"/>
          </a:xfrm>
          <a:prstGeom prst="rect">
            <a:avLst/>
          </a:prstGeom>
          <a:noFill/>
        </p:spPr>
        <p:txBody>
          <a:bodyPr wrap="square" rtlCol="0">
            <a:spAutoFit/>
          </a:bodyPr>
          <a:lstStyle/>
          <a:p>
            <a:r>
              <a:rPr lang="en-US" sz="1200" dirty="0">
                <a:latin typeface="Roboto Medium"/>
              </a:rPr>
              <a:t>total_property.csv</a:t>
            </a:r>
          </a:p>
        </p:txBody>
      </p:sp>
      <p:pic>
        <p:nvPicPr>
          <p:cNvPr id="18" name="Picture 17" descr="A picture containing graphical user interface&#10;&#10;Description automatically generated">
            <a:extLst>
              <a:ext uri="{FF2B5EF4-FFF2-40B4-BE49-F238E27FC236}">
                <a16:creationId xmlns:a16="http://schemas.microsoft.com/office/drawing/2014/main" id="{D04FF804-39A2-4778-AECB-9978B6597C52}"/>
              </a:ext>
            </a:extLst>
          </p:cNvPr>
          <p:cNvPicPr>
            <a:picLocks noChangeAspect="1"/>
          </p:cNvPicPr>
          <p:nvPr/>
        </p:nvPicPr>
        <p:blipFill rotWithShape="1">
          <a:blip r:embed="rId4">
            <a:extLst>
              <a:ext uri="{28A0092B-C50C-407E-A947-70E740481C1C}">
                <a14:useLocalDpi xmlns:a14="http://schemas.microsoft.com/office/drawing/2010/main" val="0"/>
              </a:ext>
            </a:extLst>
          </a:blip>
          <a:srcRect b="35949"/>
          <a:stretch/>
        </p:blipFill>
        <p:spPr>
          <a:xfrm>
            <a:off x="7642951" y="2385626"/>
            <a:ext cx="3324689" cy="4356598"/>
          </a:xfrm>
          <a:prstGeom prst="rect">
            <a:avLst/>
          </a:prstGeom>
        </p:spPr>
      </p:pic>
    </p:spTree>
    <p:extLst>
      <p:ext uri="{BB962C8B-B14F-4D97-AF65-F5344CB8AC3E}">
        <p14:creationId xmlns:p14="http://schemas.microsoft.com/office/powerpoint/2010/main" val="190134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6D01-CC35-43AD-943B-65B18E82213F}"/>
              </a:ext>
            </a:extLst>
          </p:cNvPr>
          <p:cNvSpPr>
            <a:spLocks noGrp="1"/>
          </p:cNvSpPr>
          <p:nvPr>
            <p:ph type="title"/>
          </p:nvPr>
        </p:nvSpPr>
        <p:spPr/>
        <p:txBody>
          <a:bodyPr/>
          <a:lstStyle/>
          <a:p>
            <a:r>
              <a:rPr lang="en-US" dirty="0"/>
              <a:t>Arizona Crime Data (1985-2019) – </a:t>
            </a:r>
            <a:r>
              <a:rPr lang="en-US" dirty="0" err="1"/>
              <a:t>Stackplot</a:t>
            </a:r>
            <a:r>
              <a:rPr lang="en-US" dirty="0"/>
              <a:t> Visualization</a:t>
            </a:r>
          </a:p>
        </p:txBody>
      </p:sp>
      <p:sp>
        <p:nvSpPr>
          <p:cNvPr id="3" name="Slide Number Placeholder 2">
            <a:extLst>
              <a:ext uri="{FF2B5EF4-FFF2-40B4-BE49-F238E27FC236}">
                <a16:creationId xmlns:a16="http://schemas.microsoft.com/office/drawing/2014/main" id="{CFF5CAB0-DD19-4068-A198-034A492FD43F}"/>
              </a:ext>
            </a:extLst>
          </p:cNvPr>
          <p:cNvSpPr>
            <a:spLocks noGrp="1"/>
          </p:cNvSpPr>
          <p:nvPr>
            <p:ph type="sldNum" sz="quarter" idx="4"/>
          </p:nvPr>
        </p:nvSpPr>
        <p:spPr/>
        <p:txBody>
          <a:bodyPr/>
          <a:lstStyle/>
          <a:p>
            <a:fld id="{936C95AE-7298-45E1-9514-94AFF5BED89B}" type="slidenum">
              <a:rPr lang="en-US" smtClean="0"/>
              <a:pPr/>
              <a:t>3</a:t>
            </a:fld>
            <a:endParaRPr lang="en-US" dirty="0"/>
          </a:p>
        </p:txBody>
      </p:sp>
      <p:pic>
        <p:nvPicPr>
          <p:cNvPr id="5" name="Picture 4" descr="Chart&#10;&#10;Description automatically generated">
            <a:extLst>
              <a:ext uri="{FF2B5EF4-FFF2-40B4-BE49-F238E27FC236}">
                <a16:creationId xmlns:a16="http://schemas.microsoft.com/office/drawing/2014/main" id="{DF9BD641-68CC-4248-B5D8-66C1FCF1E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775" y="1980077"/>
            <a:ext cx="5991225" cy="4143186"/>
          </a:xfrm>
          <a:prstGeom prst="rect">
            <a:avLst/>
          </a:prstGeom>
        </p:spPr>
      </p:pic>
      <p:pic>
        <p:nvPicPr>
          <p:cNvPr id="7" name="Picture 6" descr="Chart&#10;&#10;Description automatically generated">
            <a:extLst>
              <a:ext uri="{FF2B5EF4-FFF2-40B4-BE49-F238E27FC236}">
                <a16:creationId xmlns:a16="http://schemas.microsoft.com/office/drawing/2014/main" id="{436F3831-0F68-4D01-B55A-C88E9D966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80077"/>
            <a:ext cx="5886900" cy="4143186"/>
          </a:xfrm>
          <a:prstGeom prst="rect">
            <a:avLst/>
          </a:prstGeom>
        </p:spPr>
      </p:pic>
    </p:spTree>
    <p:extLst>
      <p:ext uri="{BB962C8B-B14F-4D97-AF65-F5344CB8AC3E}">
        <p14:creationId xmlns:p14="http://schemas.microsoft.com/office/powerpoint/2010/main" val="99878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6D01-CC35-43AD-943B-65B18E82213F}"/>
              </a:ext>
            </a:extLst>
          </p:cNvPr>
          <p:cNvSpPr>
            <a:spLocks noGrp="1"/>
          </p:cNvSpPr>
          <p:nvPr>
            <p:ph type="title"/>
          </p:nvPr>
        </p:nvSpPr>
        <p:spPr/>
        <p:txBody>
          <a:bodyPr/>
          <a:lstStyle/>
          <a:p>
            <a:r>
              <a:rPr lang="en-US" dirty="0"/>
              <a:t>Arizona Crime Data (1985-2019) - Totals</a:t>
            </a:r>
          </a:p>
        </p:txBody>
      </p:sp>
      <p:sp>
        <p:nvSpPr>
          <p:cNvPr id="3" name="Slide Number Placeholder 2">
            <a:extLst>
              <a:ext uri="{FF2B5EF4-FFF2-40B4-BE49-F238E27FC236}">
                <a16:creationId xmlns:a16="http://schemas.microsoft.com/office/drawing/2014/main" id="{CFF5CAB0-DD19-4068-A198-034A492FD43F}"/>
              </a:ext>
            </a:extLst>
          </p:cNvPr>
          <p:cNvSpPr>
            <a:spLocks noGrp="1"/>
          </p:cNvSpPr>
          <p:nvPr>
            <p:ph type="sldNum" sz="quarter" idx="4"/>
          </p:nvPr>
        </p:nvSpPr>
        <p:spPr/>
        <p:txBody>
          <a:bodyPr/>
          <a:lstStyle/>
          <a:p>
            <a:fld id="{936C95AE-7298-45E1-9514-94AFF5BED89B}" type="slidenum">
              <a:rPr lang="en-US" smtClean="0"/>
              <a:pPr/>
              <a:t>4</a:t>
            </a:fld>
            <a:endParaRPr lang="en-US" dirty="0"/>
          </a:p>
        </p:txBody>
      </p:sp>
      <p:pic>
        <p:nvPicPr>
          <p:cNvPr id="11" name="Picture 10" descr="Chart, line chart&#10;&#10;Description automatically generated">
            <a:extLst>
              <a:ext uri="{FF2B5EF4-FFF2-40B4-BE49-F238E27FC236}">
                <a16:creationId xmlns:a16="http://schemas.microsoft.com/office/drawing/2014/main" id="{12154C00-AA1E-4E31-B62A-82A3F1DAD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775" y="1980077"/>
            <a:ext cx="5991225" cy="4143186"/>
          </a:xfrm>
          <a:prstGeom prst="rect">
            <a:avLst/>
          </a:prstGeom>
        </p:spPr>
      </p:pic>
      <p:pic>
        <p:nvPicPr>
          <p:cNvPr id="13" name="Picture 12" descr="Chart, line chart&#10;&#10;Description automatically generated">
            <a:extLst>
              <a:ext uri="{FF2B5EF4-FFF2-40B4-BE49-F238E27FC236}">
                <a16:creationId xmlns:a16="http://schemas.microsoft.com/office/drawing/2014/main" id="{8630A725-86B2-4D99-A523-35F573FE40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80077"/>
            <a:ext cx="5886900" cy="4143186"/>
          </a:xfrm>
          <a:prstGeom prst="rect">
            <a:avLst/>
          </a:prstGeom>
        </p:spPr>
      </p:pic>
    </p:spTree>
    <p:extLst>
      <p:ext uri="{BB962C8B-B14F-4D97-AF65-F5344CB8AC3E}">
        <p14:creationId xmlns:p14="http://schemas.microsoft.com/office/powerpoint/2010/main" val="232111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E4A4-650E-4D08-B1B0-520517BC86FE}"/>
              </a:ext>
            </a:extLst>
          </p:cNvPr>
          <p:cNvSpPr>
            <a:spLocks noGrp="1"/>
          </p:cNvSpPr>
          <p:nvPr>
            <p:ph type="title"/>
          </p:nvPr>
        </p:nvSpPr>
        <p:spPr/>
        <p:txBody>
          <a:bodyPr/>
          <a:lstStyle/>
          <a:p>
            <a:r>
              <a:rPr lang="en-US" dirty="0"/>
              <a:t>Model 1 – Simple Linear Regression using OLS</a:t>
            </a:r>
          </a:p>
        </p:txBody>
      </p:sp>
      <p:sp>
        <p:nvSpPr>
          <p:cNvPr id="3" name="Slide Number Placeholder 2">
            <a:extLst>
              <a:ext uri="{FF2B5EF4-FFF2-40B4-BE49-F238E27FC236}">
                <a16:creationId xmlns:a16="http://schemas.microsoft.com/office/drawing/2014/main" id="{227C3184-D7D5-40BD-A7A6-8F56ED7246E6}"/>
              </a:ext>
            </a:extLst>
          </p:cNvPr>
          <p:cNvSpPr>
            <a:spLocks noGrp="1"/>
          </p:cNvSpPr>
          <p:nvPr>
            <p:ph type="sldNum" sz="quarter" idx="4"/>
          </p:nvPr>
        </p:nvSpPr>
        <p:spPr/>
        <p:txBody>
          <a:bodyPr/>
          <a:lstStyle/>
          <a:p>
            <a:fld id="{936C95AE-7298-45E1-9514-94AFF5BED89B}" type="slidenum">
              <a:rPr lang="en-US" smtClean="0"/>
              <a:pPr/>
              <a:t>5</a:t>
            </a:fld>
            <a:endParaRPr lang="en-US" dirty="0"/>
          </a:p>
        </p:txBody>
      </p:sp>
      <p:pic>
        <p:nvPicPr>
          <p:cNvPr id="6" name="Picture 5">
            <a:extLst>
              <a:ext uri="{FF2B5EF4-FFF2-40B4-BE49-F238E27FC236}">
                <a16:creationId xmlns:a16="http://schemas.microsoft.com/office/drawing/2014/main" id="{85F070BB-7434-4CCF-AEB1-45AC343D9F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1" y="1980077"/>
            <a:ext cx="6095999" cy="4215642"/>
          </a:xfrm>
          <a:prstGeom prst="rect">
            <a:avLst/>
          </a:prstGeom>
        </p:spPr>
      </p:pic>
      <p:pic>
        <p:nvPicPr>
          <p:cNvPr id="8" name="Picture 7">
            <a:extLst>
              <a:ext uri="{FF2B5EF4-FFF2-40B4-BE49-F238E27FC236}">
                <a16:creationId xmlns:a16="http://schemas.microsoft.com/office/drawing/2014/main" id="{3B43CE63-2543-4EAA-B188-B4D3D3F036E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1980077"/>
            <a:ext cx="5989850" cy="4215641"/>
          </a:xfrm>
          <a:prstGeom prst="rect">
            <a:avLst/>
          </a:prstGeom>
        </p:spPr>
      </p:pic>
    </p:spTree>
    <p:extLst>
      <p:ext uri="{BB962C8B-B14F-4D97-AF65-F5344CB8AC3E}">
        <p14:creationId xmlns:p14="http://schemas.microsoft.com/office/powerpoint/2010/main" val="17541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E4A4-650E-4D08-B1B0-520517BC86FE}"/>
              </a:ext>
            </a:extLst>
          </p:cNvPr>
          <p:cNvSpPr>
            <a:spLocks noGrp="1"/>
          </p:cNvSpPr>
          <p:nvPr>
            <p:ph type="title"/>
          </p:nvPr>
        </p:nvSpPr>
        <p:spPr/>
        <p:txBody>
          <a:bodyPr/>
          <a:lstStyle/>
          <a:p>
            <a:r>
              <a:rPr lang="en-US" dirty="0"/>
              <a:t>Model 1 – Simple Linear Regression using OLS</a:t>
            </a:r>
          </a:p>
        </p:txBody>
      </p:sp>
      <p:sp>
        <p:nvSpPr>
          <p:cNvPr id="3" name="Slide Number Placeholder 2">
            <a:extLst>
              <a:ext uri="{FF2B5EF4-FFF2-40B4-BE49-F238E27FC236}">
                <a16:creationId xmlns:a16="http://schemas.microsoft.com/office/drawing/2014/main" id="{227C3184-D7D5-40BD-A7A6-8F56ED7246E6}"/>
              </a:ext>
            </a:extLst>
          </p:cNvPr>
          <p:cNvSpPr>
            <a:spLocks noGrp="1"/>
          </p:cNvSpPr>
          <p:nvPr>
            <p:ph type="sldNum" sz="quarter" idx="4"/>
          </p:nvPr>
        </p:nvSpPr>
        <p:spPr/>
        <p:txBody>
          <a:bodyPr/>
          <a:lstStyle/>
          <a:p>
            <a:fld id="{936C95AE-7298-45E1-9514-94AFF5BED89B}" type="slidenum">
              <a:rPr lang="en-US" smtClean="0"/>
              <a:pPr/>
              <a:t>6</a:t>
            </a:fld>
            <a:endParaRPr lang="en-US" dirty="0"/>
          </a:p>
        </p:txBody>
      </p:sp>
      <p:pic>
        <p:nvPicPr>
          <p:cNvPr id="6" name="Picture 5">
            <a:extLst>
              <a:ext uri="{FF2B5EF4-FFF2-40B4-BE49-F238E27FC236}">
                <a16:creationId xmlns:a16="http://schemas.microsoft.com/office/drawing/2014/main" id="{85F070BB-7434-4CCF-AEB1-45AC343D9F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89232" y="1914414"/>
            <a:ext cx="3276598" cy="2265907"/>
          </a:xfrm>
          <a:prstGeom prst="rect">
            <a:avLst/>
          </a:prstGeom>
        </p:spPr>
      </p:pic>
      <p:pic>
        <p:nvPicPr>
          <p:cNvPr id="8" name="Picture 7">
            <a:extLst>
              <a:ext uri="{FF2B5EF4-FFF2-40B4-BE49-F238E27FC236}">
                <a16:creationId xmlns:a16="http://schemas.microsoft.com/office/drawing/2014/main" id="{3B43CE63-2543-4EAA-B188-B4D3D3F036E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26170" y="1874258"/>
            <a:ext cx="3276599" cy="2306063"/>
          </a:xfrm>
          <a:prstGeom prst="rect">
            <a:avLst/>
          </a:prstGeom>
        </p:spPr>
      </p:pic>
      <p:pic>
        <p:nvPicPr>
          <p:cNvPr id="5" name="Picture 4" descr="A screen shot of a social media post&#10;&#10;Description automatically generated">
            <a:extLst>
              <a:ext uri="{FF2B5EF4-FFF2-40B4-BE49-F238E27FC236}">
                <a16:creationId xmlns:a16="http://schemas.microsoft.com/office/drawing/2014/main" id="{9FCDDFB0-2B4F-40CC-BDF6-ED72E1F25D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6044" y="4180321"/>
            <a:ext cx="4382974" cy="262034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8CDFB21-5E52-469F-8CC3-E2EC800C24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5114" y="4180321"/>
            <a:ext cx="4390843" cy="2620342"/>
          </a:xfrm>
          <a:prstGeom prst="rect">
            <a:avLst/>
          </a:prstGeom>
        </p:spPr>
      </p:pic>
    </p:spTree>
    <p:extLst>
      <p:ext uri="{BB962C8B-B14F-4D97-AF65-F5344CB8AC3E}">
        <p14:creationId xmlns:p14="http://schemas.microsoft.com/office/powerpoint/2010/main" val="382928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E4A4-650E-4D08-B1B0-520517BC86FE}"/>
              </a:ext>
            </a:extLst>
          </p:cNvPr>
          <p:cNvSpPr>
            <a:spLocks noGrp="1"/>
          </p:cNvSpPr>
          <p:nvPr>
            <p:ph type="title"/>
          </p:nvPr>
        </p:nvSpPr>
        <p:spPr/>
        <p:txBody>
          <a:bodyPr/>
          <a:lstStyle/>
          <a:p>
            <a:r>
              <a:rPr lang="en-US" dirty="0"/>
              <a:t>Model 2 – 5</a:t>
            </a:r>
            <a:r>
              <a:rPr lang="en-US" baseline="30000" dirty="0"/>
              <a:t>th</a:t>
            </a:r>
            <a:r>
              <a:rPr lang="en-US" dirty="0"/>
              <a:t> Degree Polynomial Regression using OLS</a:t>
            </a:r>
          </a:p>
        </p:txBody>
      </p:sp>
      <p:sp>
        <p:nvSpPr>
          <p:cNvPr id="3" name="Slide Number Placeholder 2">
            <a:extLst>
              <a:ext uri="{FF2B5EF4-FFF2-40B4-BE49-F238E27FC236}">
                <a16:creationId xmlns:a16="http://schemas.microsoft.com/office/drawing/2014/main" id="{227C3184-D7D5-40BD-A7A6-8F56ED7246E6}"/>
              </a:ext>
            </a:extLst>
          </p:cNvPr>
          <p:cNvSpPr>
            <a:spLocks noGrp="1"/>
          </p:cNvSpPr>
          <p:nvPr>
            <p:ph type="sldNum" sz="quarter" idx="4"/>
          </p:nvPr>
        </p:nvSpPr>
        <p:spPr/>
        <p:txBody>
          <a:bodyPr/>
          <a:lstStyle/>
          <a:p>
            <a:fld id="{936C95AE-7298-45E1-9514-94AFF5BED89B}" type="slidenum">
              <a:rPr lang="en-US" smtClean="0"/>
              <a:pPr/>
              <a:t>7</a:t>
            </a:fld>
            <a:endParaRPr lang="en-US" dirty="0"/>
          </a:p>
        </p:txBody>
      </p:sp>
      <p:pic>
        <p:nvPicPr>
          <p:cNvPr id="6" name="Picture 5" descr="Chart, line chart&#10;&#10;Description automatically generated">
            <a:extLst>
              <a:ext uri="{FF2B5EF4-FFF2-40B4-BE49-F238E27FC236}">
                <a16:creationId xmlns:a16="http://schemas.microsoft.com/office/drawing/2014/main" id="{0C58261A-6CDF-4D0E-A7E9-235C84631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1980077"/>
            <a:ext cx="5989852" cy="4215643"/>
          </a:xfrm>
          <a:prstGeom prst="rect">
            <a:avLst/>
          </a:prstGeom>
        </p:spPr>
      </p:pic>
      <p:pic>
        <p:nvPicPr>
          <p:cNvPr id="8" name="Picture 7" descr="Chart, line chart&#10;&#10;Description automatically generated">
            <a:extLst>
              <a:ext uri="{FF2B5EF4-FFF2-40B4-BE49-F238E27FC236}">
                <a16:creationId xmlns:a16="http://schemas.microsoft.com/office/drawing/2014/main" id="{963C2A7C-2A63-4022-BBF9-DE63C6382B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980077"/>
            <a:ext cx="6096000" cy="4215643"/>
          </a:xfrm>
          <a:prstGeom prst="rect">
            <a:avLst/>
          </a:prstGeom>
        </p:spPr>
      </p:pic>
    </p:spTree>
    <p:extLst>
      <p:ext uri="{BB962C8B-B14F-4D97-AF65-F5344CB8AC3E}">
        <p14:creationId xmlns:p14="http://schemas.microsoft.com/office/powerpoint/2010/main" val="186318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E4A4-650E-4D08-B1B0-520517BC86FE}"/>
              </a:ext>
            </a:extLst>
          </p:cNvPr>
          <p:cNvSpPr>
            <a:spLocks noGrp="1"/>
          </p:cNvSpPr>
          <p:nvPr>
            <p:ph type="title"/>
          </p:nvPr>
        </p:nvSpPr>
        <p:spPr/>
        <p:txBody>
          <a:bodyPr/>
          <a:lstStyle/>
          <a:p>
            <a:r>
              <a:rPr lang="en-US" dirty="0"/>
              <a:t>Model 2 – 5</a:t>
            </a:r>
            <a:r>
              <a:rPr lang="en-US" baseline="30000" dirty="0"/>
              <a:t>th</a:t>
            </a:r>
            <a:r>
              <a:rPr lang="en-US" dirty="0"/>
              <a:t> Degree Polynomial Regression using OLS</a:t>
            </a:r>
          </a:p>
        </p:txBody>
      </p:sp>
      <p:sp>
        <p:nvSpPr>
          <p:cNvPr id="3" name="Slide Number Placeholder 2">
            <a:extLst>
              <a:ext uri="{FF2B5EF4-FFF2-40B4-BE49-F238E27FC236}">
                <a16:creationId xmlns:a16="http://schemas.microsoft.com/office/drawing/2014/main" id="{227C3184-D7D5-40BD-A7A6-8F56ED7246E6}"/>
              </a:ext>
            </a:extLst>
          </p:cNvPr>
          <p:cNvSpPr>
            <a:spLocks noGrp="1"/>
          </p:cNvSpPr>
          <p:nvPr>
            <p:ph type="sldNum" sz="quarter" idx="4"/>
          </p:nvPr>
        </p:nvSpPr>
        <p:spPr/>
        <p:txBody>
          <a:bodyPr/>
          <a:lstStyle/>
          <a:p>
            <a:fld id="{936C95AE-7298-45E1-9514-94AFF5BED89B}" type="slidenum">
              <a:rPr lang="en-US" smtClean="0"/>
              <a:pPr/>
              <a:t>8</a:t>
            </a:fld>
            <a:endParaRPr lang="en-US" dirty="0"/>
          </a:p>
        </p:txBody>
      </p:sp>
      <p:pic>
        <p:nvPicPr>
          <p:cNvPr id="8" name="Picture 7" descr="Chart, line chart&#10;&#10;Description automatically generated">
            <a:extLst>
              <a:ext uri="{FF2B5EF4-FFF2-40B4-BE49-F238E27FC236}">
                <a16:creationId xmlns:a16="http://schemas.microsoft.com/office/drawing/2014/main" id="{277C2DCA-7034-4982-9D42-BD60B9B24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234" y="1870310"/>
            <a:ext cx="3276600" cy="2306063"/>
          </a:xfrm>
          <a:prstGeom prst="rect">
            <a:avLst/>
          </a:prstGeom>
        </p:spPr>
      </p:pic>
      <p:pic>
        <p:nvPicPr>
          <p:cNvPr id="9" name="Picture 8" descr="Chart, line chart&#10;&#10;Description automatically generated">
            <a:extLst>
              <a:ext uri="{FF2B5EF4-FFF2-40B4-BE49-F238E27FC236}">
                <a16:creationId xmlns:a16="http://schemas.microsoft.com/office/drawing/2014/main" id="{226638D7-0FF3-42E0-B6F4-C69C4DDA3F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0196" y="1870310"/>
            <a:ext cx="3334667" cy="2306064"/>
          </a:xfrm>
          <a:prstGeom prst="rect">
            <a:avLst/>
          </a:prstGeom>
        </p:spPr>
      </p:pic>
      <p:pic>
        <p:nvPicPr>
          <p:cNvPr id="5" name="Picture 4" descr="A screenshot of text&#10;&#10;Description automatically generated">
            <a:extLst>
              <a:ext uri="{FF2B5EF4-FFF2-40B4-BE49-F238E27FC236}">
                <a16:creationId xmlns:a16="http://schemas.microsoft.com/office/drawing/2014/main" id="{2C8ED07E-4F70-4B57-957B-E5E5BC0C1A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7611" y="4171458"/>
            <a:ext cx="3876632" cy="2624290"/>
          </a:xfrm>
          <a:prstGeom prst="rect">
            <a:avLst/>
          </a:prstGeom>
        </p:spPr>
      </p:pic>
      <p:pic>
        <p:nvPicPr>
          <p:cNvPr id="11" name="Picture 10" descr="A screenshot of text&#10;&#10;Description automatically generated">
            <a:extLst>
              <a:ext uri="{FF2B5EF4-FFF2-40B4-BE49-F238E27FC236}">
                <a16:creationId xmlns:a16="http://schemas.microsoft.com/office/drawing/2014/main" id="{691A8D42-4624-4E6A-A267-56C506A222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9407" y="4171458"/>
            <a:ext cx="3887053" cy="2624290"/>
          </a:xfrm>
          <a:prstGeom prst="rect">
            <a:avLst/>
          </a:prstGeom>
        </p:spPr>
      </p:pic>
    </p:spTree>
    <p:extLst>
      <p:ext uri="{BB962C8B-B14F-4D97-AF65-F5344CB8AC3E}">
        <p14:creationId xmlns:p14="http://schemas.microsoft.com/office/powerpoint/2010/main" val="251153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E4A4-650E-4D08-B1B0-520517BC86FE}"/>
              </a:ext>
            </a:extLst>
          </p:cNvPr>
          <p:cNvSpPr>
            <a:spLocks noGrp="1"/>
          </p:cNvSpPr>
          <p:nvPr>
            <p:ph type="title"/>
          </p:nvPr>
        </p:nvSpPr>
        <p:spPr/>
        <p:txBody>
          <a:bodyPr/>
          <a:lstStyle/>
          <a:p>
            <a:r>
              <a:rPr lang="en-US" dirty="0"/>
              <a:t>Model 3 – Log transformation of linear regression using OLS</a:t>
            </a:r>
          </a:p>
        </p:txBody>
      </p:sp>
      <p:sp>
        <p:nvSpPr>
          <p:cNvPr id="3" name="Slide Number Placeholder 2">
            <a:extLst>
              <a:ext uri="{FF2B5EF4-FFF2-40B4-BE49-F238E27FC236}">
                <a16:creationId xmlns:a16="http://schemas.microsoft.com/office/drawing/2014/main" id="{227C3184-D7D5-40BD-A7A6-8F56ED7246E6}"/>
              </a:ext>
            </a:extLst>
          </p:cNvPr>
          <p:cNvSpPr>
            <a:spLocks noGrp="1"/>
          </p:cNvSpPr>
          <p:nvPr>
            <p:ph type="sldNum" sz="quarter" idx="4"/>
          </p:nvPr>
        </p:nvSpPr>
        <p:spPr/>
        <p:txBody>
          <a:bodyPr/>
          <a:lstStyle/>
          <a:p>
            <a:fld id="{936C95AE-7298-45E1-9514-94AFF5BED89B}" type="slidenum">
              <a:rPr lang="en-US" smtClean="0"/>
              <a:pPr/>
              <a:t>9</a:t>
            </a:fld>
            <a:endParaRPr lang="en-US" dirty="0"/>
          </a:p>
        </p:txBody>
      </p:sp>
      <p:pic>
        <p:nvPicPr>
          <p:cNvPr id="5" name="Picture 4">
            <a:extLst>
              <a:ext uri="{FF2B5EF4-FFF2-40B4-BE49-F238E27FC236}">
                <a16:creationId xmlns:a16="http://schemas.microsoft.com/office/drawing/2014/main" id="{C412126A-9EB9-484B-9F25-922B6B54629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996084"/>
            <a:ext cx="5944359" cy="4183625"/>
          </a:xfrm>
          <a:prstGeom prst="rect">
            <a:avLst/>
          </a:prstGeom>
        </p:spPr>
      </p:pic>
      <p:pic>
        <p:nvPicPr>
          <p:cNvPr id="9" name="Picture 8">
            <a:extLst>
              <a:ext uri="{FF2B5EF4-FFF2-40B4-BE49-F238E27FC236}">
                <a16:creationId xmlns:a16="http://schemas.microsoft.com/office/drawing/2014/main" id="{ECE33523-1BAA-407E-96AB-67B77EA3946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47641" y="2032509"/>
            <a:ext cx="5944359" cy="4110776"/>
          </a:xfrm>
          <a:prstGeom prst="rect">
            <a:avLst/>
          </a:prstGeom>
        </p:spPr>
      </p:pic>
    </p:spTree>
    <p:extLst>
      <p:ext uri="{BB962C8B-B14F-4D97-AF65-F5344CB8AC3E}">
        <p14:creationId xmlns:p14="http://schemas.microsoft.com/office/powerpoint/2010/main" val="3481995721"/>
      </p:ext>
    </p:extLst>
  </p:cSld>
  <p:clrMapOvr>
    <a:masterClrMapping/>
  </p:clrMapOvr>
</p:sld>
</file>

<file path=ppt/theme/theme1.xml><?xml version="1.0" encoding="utf-8"?>
<a:theme xmlns:a="http://schemas.openxmlformats.org/drawingml/2006/main" name="Blank">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effectLst>
          <a:outerShdw blurRad="50800" dist="25400" dir="5400000" algn="t" rotWithShape="0">
            <a:prstClr val="black">
              <a:alpha val="30000"/>
            </a:prstClr>
          </a:outerShdw>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ic with Circle">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eaderline">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effectLst>
          <a:outerShdw blurRad="50800" dist="25400" dir="5400000" algn="t" rotWithShape="0">
            <a:prstClr val="black">
              <a:alpha val="30000"/>
            </a:prstClr>
          </a:outerShdw>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45243</TotalTime>
  <Words>1187</Words>
  <Application>Microsoft Office PowerPoint</Application>
  <PresentationFormat>Widescreen</PresentationFormat>
  <Paragraphs>69</Paragraphs>
  <Slides>14</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Noto Sans</vt:lpstr>
      <vt:lpstr>Roboto Light</vt:lpstr>
      <vt:lpstr>Roboto Medium</vt:lpstr>
      <vt:lpstr>Roboto Thin</vt:lpstr>
      <vt:lpstr>Blank</vt:lpstr>
      <vt:lpstr>Basic with Circle</vt:lpstr>
      <vt:lpstr>Headerline</vt:lpstr>
      <vt:lpstr>PowerPoint Presentation</vt:lpstr>
      <vt:lpstr>Dataset – FBI Crime Data (1985-2019)</vt:lpstr>
      <vt:lpstr>Arizona Crime Data (1985-2019) – Stackplot Visualization</vt:lpstr>
      <vt:lpstr>Arizona Crime Data (1985-2019) - Totals</vt:lpstr>
      <vt:lpstr>Model 1 – Simple Linear Regression using OLS</vt:lpstr>
      <vt:lpstr>Model 1 – Simple Linear Regression using OLS</vt:lpstr>
      <vt:lpstr>Model 2 – 5th Degree Polynomial Regression using OLS</vt:lpstr>
      <vt:lpstr>Model 2 – 5th Degree Polynomial Regression using OLS</vt:lpstr>
      <vt:lpstr>Model 3 – Log transformation of linear regression using OLS</vt:lpstr>
      <vt:lpstr>Model 3 – Log transformation of linear regression using OLS</vt:lpstr>
      <vt:lpstr>15-year predictions using the Log transformation model</vt:lpstr>
      <vt:lpstr>Applying the model to other datasets</vt:lpstr>
      <vt:lpstr>Applying the model to other datasets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Ergün Kayis</dc:creator>
  <cp:lastModifiedBy>Ben Henning</cp:lastModifiedBy>
  <cp:revision>681</cp:revision>
  <dcterms:created xsi:type="dcterms:W3CDTF">2015-05-30T00:46:15Z</dcterms:created>
  <dcterms:modified xsi:type="dcterms:W3CDTF">2021-01-15T13:46:11Z</dcterms:modified>
</cp:coreProperties>
</file>