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7" r:id="rId13"/>
    <p:sldId id="265" r:id="rId14"/>
    <p:sldId id="266" r:id="rId15"/>
    <p:sldId id="269" r:id="rId16"/>
    <p:sldId id="271" r:id="rId17"/>
    <p:sldId id="270" r:id="rId18"/>
    <p:sldId id="275" r:id="rId19"/>
    <p:sldId id="282" r:id="rId20"/>
    <p:sldId id="277" r:id="rId21"/>
    <p:sldId id="284" r:id="rId22"/>
    <p:sldId id="278" r:id="rId23"/>
    <p:sldId id="279" r:id="rId24"/>
    <p:sldId id="283" r:id="rId25"/>
    <p:sldId id="286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B79BFF-26EA-4526-8EB9-4764C869DFB7}">
          <p14:sldIdLst>
            <p14:sldId id="256"/>
            <p14:sldId id="272"/>
            <p14:sldId id="257"/>
            <p14:sldId id="258"/>
            <p14:sldId id="259"/>
            <p14:sldId id="260"/>
            <p14:sldId id="261"/>
            <p14:sldId id="262"/>
            <p14:sldId id="263"/>
            <p14:sldId id="268"/>
            <p14:sldId id="264"/>
            <p14:sldId id="267"/>
            <p14:sldId id="265"/>
            <p14:sldId id="266"/>
            <p14:sldId id="269"/>
            <p14:sldId id="271"/>
            <p14:sldId id="270"/>
            <p14:sldId id="275"/>
            <p14:sldId id="282"/>
            <p14:sldId id="277"/>
            <p14:sldId id="284"/>
            <p14:sldId id="278"/>
            <p14:sldId id="279"/>
            <p14:sldId id="283"/>
            <p14:sldId id="286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4D9D43-4026-4F19-99F7-63F49420403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80D10E-12D3-4BE5-AEED-58954E141147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9D43-4026-4F19-99F7-63F49420403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D10E-12D3-4BE5-AEED-58954E141147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9D43-4026-4F19-99F7-63F49420403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D10E-12D3-4BE5-AEED-58954E141147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9D43-4026-4F19-99F7-63F49420403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D10E-12D3-4BE5-AEED-58954E14114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9D43-4026-4F19-99F7-63F49420403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D10E-12D3-4BE5-AEED-58954E1411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9D43-4026-4F19-99F7-63F49420403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D10E-12D3-4BE5-AEED-58954E1411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9D43-4026-4F19-99F7-63F49420403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D10E-12D3-4BE5-AEED-58954E141147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9D43-4026-4F19-99F7-63F49420403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D10E-12D3-4BE5-AEED-58954E141147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9D43-4026-4F19-99F7-63F49420403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D10E-12D3-4BE5-AEED-58954E141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9D43-4026-4F19-99F7-63F49420403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D10E-12D3-4BE5-AEED-58954E141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9D43-4026-4F19-99F7-63F49420403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D10E-12D3-4BE5-AEED-58954E141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74D9D43-4026-4F19-99F7-63F49420403D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F80D10E-12D3-4BE5-AEED-58954E1411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holastic.com/bookwizard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series/55875-fly-guy" TargetMode="External"/><Relationship Id="rId7" Type="http://schemas.openxmlformats.org/officeDocument/2006/relationships/hyperlink" Target="http://www.cynthiarylant.com/" TargetMode="External"/><Relationship Id="rId2" Type="http://schemas.openxmlformats.org/officeDocument/2006/relationships/hyperlink" Target="http://www.mowillem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ancynancyworld.com/" TargetMode="External"/><Relationship Id="rId5" Type="http://schemas.openxmlformats.org/officeDocument/2006/relationships/hyperlink" Target="http://www.ameliabedeliabooks.com/books" TargetMode="External"/><Relationship Id="rId4" Type="http://schemas.openxmlformats.org/officeDocument/2006/relationships/hyperlink" Target="http://www.pigeonpresents.com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inkmoody.com/" TargetMode="External"/><Relationship Id="rId3" Type="http://schemas.openxmlformats.org/officeDocument/2006/relationships/hyperlink" Target="http://skippyjonjonesstuff.com/" TargetMode="External"/><Relationship Id="rId7" Type="http://schemas.openxmlformats.org/officeDocument/2006/relationships/hyperlink" Target="http://www.myweirdclassroomclub.com/" TargetMode="External"/><Relationship Id="rId2" Type="http://schemas.openxmlformats.org/officeDocument/2006/relationships/hyperlink" Target="https://www.flatstanle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sebumps.scholastic.com/" TargetMode="External"/><Relationship Id="rId11" Type="http://schemas.openxmlformats.org/officeDocument/2006/relationships/hyperlink" Target="http://pages.simonandschuster.com/galaxyzack" TargetMode="External"/><Relationship Id="rId5" Type="http://schemas.openxmlformats.org/officeDocument/2006/relationships/hyperlink" Target="http://www.pilkey.com/" TargetMode="External"/><Relationship Id="rId10" Type="http://schemas.openxmlformats.org/officeDocument/2006/relationships/hyperlink" Target="http://www.kidsbookseries.com/series/roscoerileyrules/" TargetMode="External"/><Relationship Id="rId4" Type="http://schemas.openxmlformats.org/officeDocument/2006/relationships/hyperlink" Target="http://www.magictreehouse.com/" TargetMode="External"/><Relationship Id="rId9" Type="http://schemas.openxmlformats.org/officeDocument/2006/relationships/hyperlink" Target="http://www.simonandschuster.com/series/Captain-Awesom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ennynimmo.me.uk/books02.html" TargetMode="External"/><Relationship Id="rId13" Type="http://schemas.openxmlformats.org/officeDocument/2006/relationships/hyperlink" Target="http://www.dangutman.com/pages/books.html" TargetMode="External"/><Relationship Id="rId3" Type="http://schemas.openxmlformats.org/officeDocument/2006/relationships/hyperlink" Target="http://www.laurentarshis.com/i-survived" TargetMode="External"/><Relationship Id="rId7" Type="http://schemas.openxmlformats.org/officeDocument/2006/relationships/hyperlink" Target="http://www.lemonysnicket.com/" TargetMode="External"/><Relationship Id="rId12" Type="http://schemas.openxmlformats.org/officeDocument/2006/relationships/hyperlink" Target="http://thenameofthiswebsiteissecret.com/" TargetMode="External"/><Relationship Id="rId2" Type="http://schemas.openxmlformats.org/officeDocument/2006/relationships/hyperlink" Target="http://www.melvinbeederma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ges.simonandschuster.com/spiderwick/" TargetMode="External"/><Relationship Id="rId11" Type="http://schemas.openxmlformats.org/officeDocument/2006/relationships/hyperlink" Target="http://www.timewarptrio.com/adventures/" TargetMode="External"/><Relationship Id="rId5" Type="http://schemas.openxmlformats.org/officeDocument/2006/relationships/hyperlink" Target="http://www.rickriordan.com/my-books/childrens-books/the-39-clues.aspx" TargetMode="External"/><Relationship Id="rId10" Type="http://schemas.openxmlformats.org/officeDocument/2006/relationships/hyperlink" Target="http://geronimostilton.com/portal/US/en/home/" TargetMode="External"/><Relationship Id="rId4" Type="http://schemas.openxmlformats.org/officeDocument/2006/relationships/hyperlink" Target="http://www.capstonekids.com/characters/Jake-Maddox/index.html" TargetMode="External"/><Relationship Id="rId9" Type="http://schemas.openxmlformats.org/officeDocument/2006/relationships/hyperlink" Target="http://www.katemcmullan.com/dsa01.htm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mjansen.com/" TargetMode="External"/><Relationship Id="rId3" Type="http://schemas.openxmlformats.org/officeDocument/2006/relationships/hyperlink" Target="http://www.magictreehouse.com/" TargetMode="External"/><Relationship Id="rId7" Type="http://schemas.openxmlformats.org/officeDocument/2006/relationships/hyperlink" Target="http://juniebjones.com/" TargetMode="External"/><Relationship Id="rId2" Type="http://schemas.openxmlformats.org/officeDocument/2006/relationships/hyperlink" Target="http://www.judymood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rcywatson.com/" TargetMode="External"/><Relationship Id="rId11" Type="http://schemas.openxmlformats.org/officeDocument/2006/relationships/hyperlink" Target="http://www.scholastic.com/thebabysittersclub/" TargetMode="External"/><Relationship Id="rId5" Type="http://schemas.openxmlformats.org/officeDocument/2006/relationships/hyperlink" Target="http://www.sarapennypacker.com/pennypacker-clementine.htm" TargetMode="External"/><Relationship Id="rId10" Type="http://schemas.openxmlformats.org/officeDocument/2006/relationships/hyperlink" Target="http://www.frannykstein.com/" TargetMode="External"/><Relationship Id="rId4" Type="http://schemas.openxmlformats.org/officeDocument/2006/relationships/hyperlink" Target="http://www.rainbowmagiconline.com/books/books_rainbow.html" TargetMode="External"/><Relationship Id="rId9" Type="http://schemas.openxmlformats.org/officeDocument/2006/relationships/hyperlink" Target="http://www.secretkingdombooks.com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oanholub.com/" TargetMode="External"/><Relationship Id="rId3" Type="http://schemas.openxmlformats.org/officeDocument/2006/relationships/hyperlink" Target="http://www.laurentarshis.com/i-survived" TargetMode="External"/><Relationship Id="rId7" Type="http://schemas.openxmlformats.org/officeDocument/2006/relationships/hyperlink" Target="http://www.beverlycleary.com/" TargetMode="External"/><Relationship Id="rId12" Type="http://schemas.openxmlformats.org/officeDocument/2006/relationships/hyperlink" Target="http://sistersgrimm.com/" TargetMode="External"/><Relationship Id="rId2" Type="http://schemas.openxmlformats.org/officeDocument/2006/relationships/hyperlink" Target="https://www.goodreads.com/series/71098-after-happily-ever-af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arnesandnoble.com/s/?series_id=146066" TargetMode="External"/><Relationship Id="rId11" Type="http://schemas.openxmlformats.org/officeDocument/2006/relationships/hyperlink" Target="http://www.mallorymcdonald.com/" TargetMode="External"/><Relationship Id="rId5" Type="http://schemas.openxmlformats.org/officeDocument/2006/relationships/hyperlink" Target="http://store.americangirl.com/agshop/html/thumbnail/id/254/uid/715" TargetMode="External"/><Relationship Id="rId10" Type="http://schemas.openxmlformats.org/officeDocument/2006/relationships/hyperlink" Target="http://www.squeetus.com/stage/books_academy.html" TargetMode="External"/><Relationship Id="rId4" Type="http://schemas.openxmlformats.org/officeDocument/2006/relationships/hyperlink" Target="http://www.scholastic.ca/titles/abbyhayes/" TargetMode="External"/><Relationship Id="rId9" Type="http://schemas.openxmlformats.org/officeDocument/2006/relationships/hyperlink" Target="http://www.barnesandnoble.com/w/in-a-blink-kiki-thorpe/1114148154?ean=9780736427944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ickriordan.com/my-books/kane-chronicles.aspx" TargetMode="External"/><Relationship Id="rId3" Type="http://schemas.openxmlformats.org/officeDocument/2006/relationships/hyperlink" Target="http://www.rickriordan.com/my-books/percy-jackson/percy-jackson-olympians.aspx" TargetMode="External"/><Relationship Id="rId7" Type="http://schemas.openxmlformats.org/officeDocument/2006/relationships/hyperlink" Target="http://www.rickriordan.com/my-books/percy-jackson/heroes-of-olympus.aspx" TargetMode="External"/><Relationship Id="rId2" Type="http://schemas.openxmlformats.org/officeDocument/2006/relationships/hyperlink" Target="http://www.jeanneduprau.com/books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agaesia.com/" TargetMode="External"/><Relationship Id="rId11" Type="http://schemas.openxmlformats.org/officeDocument/2006/relationships/hyperlink" Target="http://www.barnesandnoble.com/s/?series_id=319895" TargetMode="External"/><Relationship Id="rId5" Type="http://schemas.openxmlformats.org/officeDocument/2006/relationships/hyperlink" Target="http://veronicarothbooks.blogspot.com/p/books.html" TargetMode="External"/><Relationship Id="rId10" Type="http://schemas.openxmlformats.org/officeDocument/2006/relationships/hyperlink" Target="http://brandonmull.com/site/" TargetMode="External"/><Relationship Id="rId4" Type="http://schemas.openxmlformats.org/officeDocument/2006/relationships/hyperlink" Target="http://www.candlewick.com/EmilyWindsnap/" TargetMode="External"/><Relationship Id="rId9" Type="http://schemas.openxmlformats.org/officeDocument/2006/relationships/hyperlink" Target="http://www.scholastic.com/inkheart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Reluctant Readers:</a:t>
            </a:r>
            <a:br>
              <a:rPr lang="en-US" dirty="0" smtClean="0"/>
            </a:br>
            <a:r>
              <a:rPr lang="en-US" dirty="0" smtClean="0"/>
              <a:t>Motivating Kids to Read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Jenna </a:t>
            </a:r>
            <a:r>
              <a:rPr lang="en-US" dirty="0" err="1" smtClean="0"/>
              <a:t>Hawkswell</a:t>
            </a:r>
            <a:endParaRPr lang="en-US" dirty="0" smtClean="0"/>
          </a:p>
          <a:p>
            <a:r>
              <a:rPr lang="en-US" dirty="0" smtClean="0"/>
              <a:t>Pamela Lawrence</a:t>
            </a:r>
          </a:p>
          <a:p>
            <a:r>
              <a:rPr lang="en-US" dirty="0" smtClean="0"/>
              <a:t>Sloane </a:t>
            </a:r>
            <a:r>
              <a:rPr lang="en-US" dirty="0" err="1" smtClean="0"/>
              <a:t>Castleman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9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u="sng" dirty="0" smtClean="0">
                <a:solidFill>
                  <a:schemeClr val="accent1"/>
                </a:solidFill>
              </a:rPr>
              <a:t>Read to</a:t>
            </a:r>
            <a:r>
              <a:rPr lang="en-US" sz="4000" dirty="0" smtClean="0">
                <a:solidFill>
                  <a:schemeClr val="accent1"/>
                </a:solidFill>
              </a:rPr>
              <a:t>…</a:t>
            </a:r>
          </a:p>
          <a:p>
            <a:r>
              <a:rPr lang="en-US" sz="4000" dirty="0" smtClean="0">
                <a:solidFill>
                  <a:schemeClr val="accent1"/>
                </a:solidFill>
              </a:rPr>
              <a:t> Read with…</a:t>
            </a:r>
          </a:p>
          <a:p>
            <a:r>
              <a:rPr lang="en-US" sz="4000" dirty="0" smtClean="0">
                <a:solidFill>
                  <a:schemeClr val="accent1"/>
                </a:solidFill>
              </a:rPr>
              <a:t> Read by…</a:t>
            </a:r>
          </a:p>
          <a:p>
            <a:pPr marL="0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0" indent="0" algn="r"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…Your Child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Ways to Read at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9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 </a:t>
            </a:r>
            <a:r>
              <a:rPr lang="en-US" sz="4000" u="sng" dirty="0" smtClean="0">
                <a:solidFill>
                  <a:schemeClr val="accent1"/>
                </a:solidFill>
              </a:rPr>
              <a:t>Read to</a:t>
            </a:r>
            <a:r>
              <a:rPr lang="en-US" sz="4000" dirty="0" smtClean="0">
                <a:solidFill>
                  <a:schemeClr val="accent1"/>
                </a:solidFill>
              </a:rPr>
              <a:t>…</a:t>
            </a:r>
          </a:p>
          <a:p>
            <a:pPr lvl="2"/>
            <a:r>
              <a:rPr lang="en-US" sz="2800" dirty="0" smtClean="0"/>
              <a:t>Choose books:</a:t>
            </a:r>
          </a:p>
          <a:p>
            <a:pPr lvl="3"/>
            <a:r>
              <a:rPr lang="en-US" sz="2600" dirty="0" smtClean="0"/>
              <a:t> That your child is interested in</a:t>
            </a:r>
          </a:p>
          <a:p>
            <a:pPr lvl="3"/>
            <a:r>
              <a:rPr lang="en-US" sz="2600" dirty="0" smtClean="0"/>
              <a:t> That may be above his/her decoding ability</a:t>
            </a:r>
          </a:p>
          <a:p>
            <a:pPr lvl="3"/>
            <a:r>
              <a:rPr lang="en-US" sz="2600" dirty="0" smtClean="0"/>
              <a:t> That are well within his/her comprehension</a:t>
            </a:r>
            <a:endParaRPr lang="en-US" sz="2600" dirty="0"/>
          </a:p>
          <a:p>
            <a:pPr marL="0" indent="0" algn="r"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…Your Child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Ways to Read at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82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 Read to…</a:t>
            </a:r>
          </a:p>
          <a:p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u="sng" dirty="0" smtClean="0">
                <a:solidFill>
                  <a:schemeClr val="accent1"/>
                </a:solidFill>
              </a:rPr>
              <a:t>Read with</a:t>
            </a:r>
            <a:r>
              <a:rPr lang="en-US" sz="4000" dirty="0" smtClean="0">
                <a:solidFill>
                  <a:schemeClr val="accent1"/>
                </a:solidFill>
              </a:rPr>
              <a:t>…</a:t>
            </a:r>
          </a:p>
          <a:p>
            <a:r>
              <a:rPr lang="en-US" sz="4000" dirty="0" smtClean="0">
                <a:solidFill>
                  <a:schemeClr val="accent1"/>
                </a:solidFill>
              </a:rPr>
              <a:t> Read by…</a:t>
            </a:r>
          </a:p>
          <a:p>
            <a:pPr marL="0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0" indent="0" algn="r"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…Your Child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Ways to Read at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9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 Read to…</a:t>
            </a:r>
          </a:p>
          <a:p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u="sng" dirty="0" smtClean="0">
                <a:solidFill>
                  <a:schemeClr val="accent1"/>
                </a:solidFill>
              </a:rPr>
              <a:t>Read with</a:t>
            </a:r>
            <a:r>
              <a:rPr lang="en-US" sz="4000" dirty="0" smtClean="0">
                <a:solidFill>
                  <a:schemeClr val="accent1"/>
                </a:solidFill>
              </a:rPr>
              <a:t>…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Have fun!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(Plays, recipes, magazine, partner read)</a:t>
            </a:r>
          </a:p>
          <a:p>
            <a:pPr marL="0" indent="0" algn="ctr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…Your Child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Ways to Read at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6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 Read to…</a:t>
            </a:r>
          </a:p>
          <a:p>
            <a:r>
              <a:rPr lang="en-US" sz="4000" dirty="0" smtClean="0">
                <a:solidFill>
                  <a:schemeClr val="accent1"/>
                </a:solidFill>
              </a:rPr>
              <a:t> Read with…</a:t>
            </a:r>
          </a:p>
          <a:p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u="sng" dirty="0" smtClean="0">
                <a:solidFill>
                  <a:schemeClr val="accent1"/>
                </a:solidFill>
              </a:rPr>
              <a:t>Read by</a:t>
            </a:r>
            <a:r>
              <a:rPr lang="en-US" sz="4000" dirty="0" smtClean="0">
                <a:solidFill>
                  <a:schemeClr val="accent1"/>
                </a:solidFill>
              </a:rPr>
              <a:t>…</a:t>
            </a:r>
          </a:p>
          <a:p>
            <a:pPr marL="0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0" indent="0" algn="r"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…Your Child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Ways to Read at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5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 Read to…</a:t>
            </a:r>
          </a:p>
          <a:p>
            <a:r>
              <a:rPr lang="en-US" sz="4000" dirty="0" smtClean="0">
                <a:solidFill>
                  <a:schemeClr val="accent1"/>
                </a:solidFill>
              </a:rPr>
              <a:t> Read with…</a:t>
            </a:r>
          </a:p>
          <a:p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u="sng" dirty="0" smtClean="0">
                <a:solidFill>
                  <a:schemeClr val="accent1"/>
                </a:solidFill>
              </a:rPr>
              <a:t>Read by</a:t>
            </a:r>
            <a:r>
              <a:rPr lang="en-US" sz="4000" dirty="0" smtClean="0">
                <a:solidFill>
                  <a:schemeClr val="accent1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	</a:t>
            </a:r>
            <a:r>
              <a:rPr lang="en-US" sz="3900" dirty="0" smtClean="0">
                <a:solidFill>
                  <a:schemeClr val="tx1"/>
                </a:solidFill>
              </a:rPr>
              <a:t>Books from the classroom, 			your house, or library</a:t>
            </a:r>
          </a:p>
          <a:p>
            <a:pPr marL="0" indent="0" algn="r"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…Your Child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 Ways to Read at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99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book </a:t>
            </a:r>
            <a:r>
              <a:rPr lang="en-US" dirty="0" smtClean="0"/>
              <a:t>you </a:t>
            </a:r>
            <a:r>
              <a:rPr lang="en-US" dirty="0"/>
              <a:t>think you will enjoy.</a:t>
            </a:r>
          </a:p>
          <a:p>
            <a:r>
              <a:rPr lang="en-US" dirty="0"/>
              <a:t>Read the second page.</a:t>
            </a:r>
          </a:p>
          <a:p>
            <a:r>
              <a:rPr lang="en-US" dirty="0"/>
              <a:t>Hold up a finger for each word you are not sure of, or do not know.</a:t>
            </a:r>
          </a:p>
          <a:p>
            <a:r>
              <a:rPr lang="en-US" dirty="0"/>
              <a:t>If there are five or more words you did not know, you should choose an easier book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DOES IT MAKE SENSE?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5-Finger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6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809" y="11430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hlinkClick r:id="rId2"/>
              </a:rPr>
              <a:t>www.</a:t>
            </a:r>
            <a:r>
              <a:rPr lang="en-US" sz="3600" b="1" dirty="0" smtClean="0">
                <a:hlinkClick r:id="rId2"/>
              </a:rPr>
              <a:t>scholastic</a:t>
            </a:r>
            <a:r>
              <a:rPr lang="en-US" sz="3600" dirty="0" smtClean="0">
                <a:hlinkClick r:id="rId2"/>
              </a:rPr>
              <a:t>.com/</a:t>
            </a:r>
            <a:r>
              <a:rPr lang="en-US" sz="3600" b="1" dirty="0" smtClean="0">
                <a:hlinkClick r:id="rId2"/>
              </a:rPr>
              <a:t>bookwizard</a:t>
            </a:r>
            <a:endParaRPr lang="en-US" sz="3600" b="1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2438400"/>
            <a:ext cx="350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Kindergarten</a:t>
            </a:r>
            <a:r>
              <a:rPr lang="en-US" sz="2800" dirty="0" smtClean="0"/>
              <a:t>:  A-D</a:t>
            </a:r>
          </a:p>
          <a:p>
            <a:r>
              <a:rPr lang="en-US" sz="2800" b="1" dirty="0" smtClean="0">
                <a:solidFill>
                  <a:schemeClr val="accent1"/>
                </a:solidFill>
              </a:rPr>
              <a:t>First Grade</a:t>
            </a:r>
            <a:r>
              <a:rPr lang="en-US" sz="2800" dirty="0" smtClean="0">
                <a:solidFill>
                  <a:schemeClr val="accent1"/>
                </a:solidFill>
              </a:rPr>
              <a:t>:  C-I</a:t>
            </a:r>
          </a:p>
          <a:p>
            <a:r>
              <a:rPr lang="en-US" sz="2800" b="1" dirty="0" smtClean="0"/>
              <a:t>Second Grade</a:t>
            </a:r>
            <a:r>
              <a:rPr lang="en-US" sz="2800" dirty="0" smtClean="0"/>
              <a:t>:  I-M</a:t>
            </a:r>
          </a:p>
          <a:p>
            <a:r>
              <a:rPr lang="en-US" sz="2800" b="1" dirty="0" smtClean="0">
                <a:solidFill>
                  <a:schemeClr val="accent1"/>
                </a:solidFill>
              </a:rPr>
              <a:t>Third Grade</a:t>
            </a:r>
            <a:r>
              <a:rPr lang="en-US" sz="2800" dirty="0" smtClean="0">
                <a:solidFill>
                  <a:schemeClr val="accent1"/>
                </a:solidFill>
              </a:rPr>
              <a:t>:  M-P</a:t>
            </a:r>
          </a:p>
          <a:p>
            <a:r>
              <a:rPr lang="en-US" sz="2800" b="1" dirty="0" smtClean="0"/>
              <a:t>Fourth Grade</a:t>
            </a:r>
            <a:r>
              <a:rPr lang="en-US" sz="2800" dirty="0" smtClean="0"/>
              <a:t>:  P-S</a:t>
            </a:r>
          </a:p>
          <a:p>
            <a:r>
              <a:rPr lang="en-US" sz="2800" b="1" dirty="0" smtClean="0">
                <a:solidFill>
                  <a:schemeClr val="accent1"/>
                </a:solidFill>
              </a:rPr>
              <a:t>Fifth Grade</a:t>
            </a:r>
            <a:r>
              <a:rPr lang="en-US" sz="2800" dirty="0" smtClean="0">
                <a:solidFill>
                  <a:schemeClr val="accent1"/>
                </a:solidFill>
              </a:rPr>
              <a:t>:  S-V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9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2248347"/>
            <a:ext cx="8458200" cy="3877815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 smtClean="0"/>
              <a:t>Elephant &amp; </a:t>
            </a:r>
            <a:r>
              <a:rPr lang="en-US" dirty="0" err="1" smtClean="0"/>
              <a:t>Piggie</a:t>
            </a:r>
            <a:r>
              <a:rPr lang="en-US" dirty="0"/>
              <a:t> </a:t>
            </a:r>
            <a:r>
              <a:rPr lang="en-US" dirty="0" smtClean="0"/>
              <a:t>                                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://www.mowillems.com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Fly Guy            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www.goodreads.com/series/55875-fly-guy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Don’t Let the Pigeon                     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://www.pigeonpresents.com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  </a:t>
            </a:r>
          </a:p>
          <a:p>
            <a:pPr algn="ctr"/>
            <a:r>
              <a:rPr lang="en-US" dirty="0" err="1" smtClean="0"/>
              <a:t>Knuffle</a:t>
            </a:r>
            <a:r>
              <a:rPr lang="en-US" dirty="0"/>
              <a:t> Bunny </a:t>
            </a:r>
            <a:r>
              <a:rPr lang="en-US" dirty="0" smtClean="0"/>
              <a:t>                                      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://www.mowillems.com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algn="ctr"/>
            <a:r>
              <a:rPr lang="en-US" dirty="0"/>
              <a:t>Amelia </a:t>
            </a:r>
            <a:r>
              <a:rPr lang="en-US" dirty="0" err="1"/>
              <a:t>Bedelia</a:t>
            </a: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www.ameliabedeliabooks.com/books</a:t>
            </a:r>
            <a:r>
              <a:rPr lang="en-US" dirty="0" smtClean="0"/>
              <a:t> </a:t>
            </a:r>
          </a:p>
          <a:p>
            <a:pPr algn="ctr"/>
            <a:r>
              <a:rPr lang="en-US" dirty="0"/>
              <a:t>Fancy Nancy </a:t>
            </a:r>
            <a:r>
              <a:rPr lang="en-US" dirty="0" smtClean="0"/>
              <a:t>                                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www.fancynancyworld.com</a:t>
            </a:r>
            <a:endParaRPr lang="en-US" dirty="0" smtClean="0"/>
          </a:p>
          <a:p>
            <a:pPr algn="ctr"/>
            <a:r>
              <a:rPr lang="en-US" dirty="0" smtClean="0"/>
              <a:t>Henry &amp; </a:t>
            </a:r>
            <a:r>
              <a:rPr lang="en-US" dirty="0" err="1" smtClean="0"/>
              <a:t>Mudge</a:t>
            </a:r>
            <a:r>
              <a:rPr lang="en-US" dirty="0"/>
              <a:t> </a:t>
            </a:r>
            <a:r>
              <a:rPr lang="en-US" dirty="0" smtClean="0"/>
              <a:t>                              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://www.cynthiarylant.com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High Interest </a:t>
            </a:r>
            <a:r>
              <a:rPr lang="en-US" sz="4400" dirty="0"/>
              <a:t>S</a:t>
            </a:r>
            <a:r>
              <a:rPr lang="en-US" sz="4400" dirty="0" smtClean="0"/>
              <a:t>eries </a:t>
            </a:r>
            <a:r>
              <a:rPr lang="en-US" sz="4400" dirty="0"/>
              <a:t>-</a:t>
            </a:r>
            <a:r>
              <a:rPr lang="en-US" sz="4400" dirty="0" smtClean="0"/>
              <a:t> Grade 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52077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981200"/>
            <a:ext cx="8610600" cy="4571999"/>
          </a:xfrm>
        </p:spPr>
        <p:txBody>
          <a:bodyPr>
            <a:noAutofit/>
          </a:bodyPr>
          <a:lstStyle/>
          <a:p>
            <a:r>
              <a:rPr lang="en-US" sz="2000" dirty="0"/>
              <a:t>Flat Stanley </a:t>
            </a:r>
            <a:r>
              <a:rPr lang="en-US" sz="2000" dirty="0" smtClean="0"/>
              <a:t> 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://www.flatstanley.com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err="1"/>
              <a:t>SkippyJon</a:t>
            </a:r>
            <a:r>
              <a:rPr lang="en-US" sz="2000" dirty="0"/>
              <a:t> </a:t>
            </a:r>
            <a:r>
              <a:rPr lang="en-US" sz="2000" dirty="0" smtClean="0"/>
              <a:t>Jones   </a:t>
            </a:r>
            <a:r>
              <a:rPr lang="en-US" sz="2000" dirty="0">
                <a:hlinkClick r:id="rId3"/>
              </a:rPr>
              <a:t>http://skippyjonjonesstuff.com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/>
              <a:t>Magic Tree House </a:t>
            </a:r>
            <a:r>
              <a:rPr lang="en-US" sz="2000" dirty="0" smtClean="0"/>
              <a:t>  </a:t>
            </a: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://www.magictreehouse.com</a:t>
            </a:r>
            <a:r>
              <a:rPr lang="en-US" sz="2000" dirty="0" smtClean="0">
                <a:hlinkClick r:id="rId4"/>
              </a:rPr>
              <a:t>/#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/>
              <a:t>Captain Underpants </a:t>
            </a:r>
            <a:r>
              <a:rPr lang="en-US" sz="2000" dirty="0" smtClean="0"/>
              <a:t>  </a:t>
            </a:r>
            <a:r>
              <a:rPr lang="en-US" sz="2000" dirty="0" smtClean="0">
                <a:hlinkClick r:id="rId5"/>
              </a:rPr>
              <a:t>http</a:t>
            </a:r>
            <a:r>
              <a:rPr lang="en-US" sz="2000" dirty="0">
                <a:hlinkClick r:id="rId5"/>
              </a:rPr>
              <a:t>://www.pilkey.com</a:t>
            </a:r>
            <a:r>
              <a:rPr lang="en-US" sz="2000" dirty="0" smtClean="0">
                <a:hlinkClick r:id="rId5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/>
              <a:t>Goosebumps 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6"/>
              </a:rPr>
              <a:t>http</a:t>
            </a:r>
            <a:r>
              <a:rPr lang="en-US" sz="2000" dirty="0">
                <a:hlinkClick r:id="rId6"/>
              </a:rPr>
              <a:t>://goosebumps.scholastic.com</a:t>
            </a:r>
            <a:r>
              <a:rPr lang="en-US" sz="2000" dirty="0" smtClean="0">
                <a:hlinkClick r:id="rId6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smtClean="0"/>
              <a:t>My </a:t>
            </a:r>
            <a:r>
              <a:rPr lang="en-US" sz="2000" dirty="0"/>
              <a:t>Weird </a:t>
            </a:r>
            <a:r>
              <a:rPr lang="en-US" sz="2000" dirty="0" smtClean="0"/>
              <a:t>School </a:t>
            </a:r>
            <a:r>
              <a:rPr lang="en-US" sz="2000" dirty="0" smtClean="0">
                <a:hlinkClick r:id="rId7"/>
              </a:rPr>
              <a:t>http</a:t>
            </a:r>
            <a:r>
              <a:rPr lang="en-US" sz="2000" dirty="0">
                <a:hlinkClick r:id="rId7"/>
              </a:rPr>
              <a:t>://</a:t>
            </a:r>
            <a:r>
              <a:rPr lang="en-US" sz="2000" dirty="0" smtClean="0">
                <a:hlinkClick r:id="rId7"/>
              </a:rPr>
              <a:t>www.myweirdclassroomclub.com</a:t>
            </a:r>
            <a:endParaRPr lang="en-US" sz="2000" dirty="0" smtClean="0"/>
          </a:p>
          <a:p>
            <a:r>
              <a:rPr lang="en-US" sz="2000" dirty="0" smtClean="0"/>
              <a:t>Stink  </a:t>
            </a:r>
            <a:r>
              <a:rPr lang="en-US" sz="2000" dirty="0" smtClean="0">
                <a:hlinkClick r:id="rId8"/>
              </a:rPr>
              <a:t>http</a:t>
            </a:r>
            <a:r>
              <a:rPr lang="en-US" sz="2000" dirty="0">
                <a:hlinkClick r:id="rId8"/>
              </a:rPr>
              <a:t>://www.stinkmoody.com</a:t>
            </a:r>
            <a:r>
              <a:rPr lang="en-US" sz="2000" dirty="0" smtClean="0">
                <a:hlinkClick r:id="rId8"/>
              </a:rPr>
              <a:t>/</a:t>
            </a:r>
            <a:endParaRPr lang="en-US" sz="2000" dirty="0" smtClean="0"/>
          </a:p>
          <a:p>
            <a:r>
              <a:rPr lang="en-US" sz="2000" dirty="0"/>
              <a:t>Captain Awesome </a:t>
            </a:r>
            <a:r>
              <a:rPr lang="en-US" sz="2000" dirty="0">
                <a:hlinkClick r:id="rId9"/>
              </a:rPr>
              <a:t>http://</a:t>
            </a:r>
            <a:r>
              <a:rPr lang="en-US" sz="2000" dirty="0" smtClean="0">
                <a:hlinkClick r:id="rId9"/>
              </a:rPr>
              <a:t>www.simonandschuster.com/series/Captain-Awesome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Roscoe </a:t>
            </a:r>
            <a:r>
              <a:rPr lang="en-US" sz="2000" dirty="0"/>
              <a:t>Riley Rules </a:t>
            </a:r>
            <a:r>
              <a:rPr lang="en-US" sz="2000" dirty="0">
                <a:hlinkClick r:id="rId10"/>
              </a:rPr>
              <a:t>http://www.kidsbookseries.com/series/roscoerileyrules</a:t>
            </a:r>
            <a:r>
              <a:rPr lang="en-US" sz="2000" dirty="0" smtClean="0">
                <a:hlinkClick r:id="rId10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Galaxy </a:t>
            </a:r>
            <a:r>
              <a:rPr lang="en-US" sz="2000" dirty="0"/>
              <a:t>Zach </a:t>
            </a:r>
            <a:r>
              <a:rPr lang="en-US" sz="2000" dirty="0">
                <a:hlinkClick r:id="rId11"/>
              </a:rPr>
              <a:t>http://</a:t>
            </a:r>
            <a:r>
              <a:rPr lang="en-US" sz="2000" dirty="0" smtClean="0">
                <a:hlinkClick r:id="rId11"/>
              </a:rPr>
              <a:t>pages.simonandschuster.com/galaxyzack</a:t>
            </a:r>
            <a:r>
              <a:rPr lang="en-US" sz="2000" dirty="0" smtClean="0"/>
              <a:t>  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High Interest </a:t>
            </a:r>
            <a:r>
              <a:rPr lang="en-US" sz="4400" dirty="0" smtClean="0"/>
              <a:t>Series</a:t>
            </a:r>
            <a:br>
              <a:rPr lang="en-US" sz="4400" dirty="0" smtClean="0"/>
            </a:br>
            <a:r>
              <a:rPr lang="en-US" sz="4000" dirty="0" smtClean="0"/>
              <a:t>Boys Gr.  2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-3048000" y="762000"/>
            <a:ext cx="762000" cy="99060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http://www.frannykstein.com/</a:t>
            </a:r>
          </a:p>
        </p:txBody>
      </p:sp>
    </p:spTree>
    <p:extLst>
      <p:ext uri="{BB962C8B-B14F-4D97-AF65-F5344CB8AC3E}">
        <p14:creationId xmlns:p14="http://schemas.microsoft.com/office/powerpoint/2010/main" val="263741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Reluctant Readers:</a:t>
            </a:r>
            <a:br>
              <a:rPr lang="en-US" dirty="0" smtClean="0"/>
            </a:br>
            <a:r>
              <a:rPr lang="en-US" dirty="0" smtClean="0"/>
              <a:t>Motivating Kids to Read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Jenna </a:t>
            </a:r>
            <a:r>
              <a:rPr lang="en-US" dirty="0" err="1" smtClean="0"/>
              <a:t>Hawkswell</a:t>
            </a:r>
            <a:r>
              <a:rPr lang="en-US" dirty="0" smtClean="0"/>
              <a:t>: Making Reading Enjoyable  </a:t>
            </a:r>
          </a:p>
          <a:p>
            <a:r>
              <a:rPr lang="en-US" dirty="0" smtClean="0"/>
              <a:t>Pamela Lawrence: Ways to Read at Home</a:t>
            </a:r>
          </a:p>
          <a:p>
            <a:r>
              <a:rPr lang="en-US" dirty="0" smtClean="0"/>
              <a:t>Sloane </a:t>
            </a:r>
            <a:r>
              <a:rPr lang="en-US" dirty="0" err="1" smtClean="0"/>
              <a:t>Castleman</a:t>
            </a:r>
            <a:r>
              <a:rPr lang="en-US" dirty="0" smtClean="0"/>
              <a:t>: High-Interest Books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2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Melvin </a:t>
            </a:r>
            <a:r>
              <a:rPr lang="en-US" dirty="0" err="1" smtClean="0"/>
              <a:t>Beederman</a:t>
            </a:r>
            <a:r>
              <a:rPr lang="en-US" dirty="0" smtClean="0"/>
              <a:t>, Superhero </a:t>
            </a:r>
            <a:r>
              <a:rPr lang="en-US" dirty="0">
                <a:hlinkClick r:id="rId2"/>
              </a:rPr>
              <a:t>http://www.melvinbeederman.com/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 I Survived </a:t>
            </a:r>
            <a:r>
              <a:rPr lang="en-US" dirty="0"/>
              <a:t>series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www.laurentarshis.com/i-survived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Jake Maddox </a:t>
            </a:r>
            <a:r>
              <a:rPr lang="en-US" dirty="0"/>
              <a:t>Sports Series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www.capstonekids.com/characters/Jake-Maddox/index.html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39 </a:t>
            </a:r>
            <a:r>
              <a:rPr lang="en-US" dirty="0"/>
              <a:t>Clues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www.rickriordan.com/my-books/childrens-books/the-39-clues.aspx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Spiderwick</a:t>
            </a:r>
            <a:r>
              <a:rPr lang="en-US" dirty="0" smtClean="0"/>
              <a:t> Chronicles </a:t>
            </a:r>
            <a:r>
              <a:rPr lang="en-US" dirty="0">
                <a:hlinkClick r:id="rId6"/>
              </a:rPr>
              <a:t>http://pages.simonandschuster.com/spiderwick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Series of </a:t>
            </a:r>
            <a:r>
              <a:rPr lang="en-US" dirty="0"/>
              <a:t>Unfortunate Events </a:t>
            </a:r>
            <a:r>
              <a:rPr lang="en-US" dirty="0">
                <a:hlinkClick r:id="rId7"/>
              </a:rPr>
              <a:t>http://www.lemonysnicket.com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Charlie </a:t>
            </a:r>
            <a:r>
              <a:rPr lang="en-US" dirty="0"/>
              <a:t>Bone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www.jennynimmo.me.uk/books02.html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Dragon Slayers </a:t>
            </a:r>
            <a:r>
              <a:rPr lang="en-US" dirty="0"/>
              <a:t>Academy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www.katemcmullan.com/dsa01.htm</a:t>
            </a:r>
            <a:r>
              <a:rPr lang="en-US" dirty="0" smtClean="0"/>
              <a:t> </a:t>
            </a:r>
          </a:p>
          <a:p>
            <a:r>
              <a:rPr lang="en-US" dirty="0"/>
              <a:t>Geronimo Stilton </a:t>
            </a:r>
            <a:r>
              <a:rPr lang="en-US" dirty="0">
                <a:hlinkClick r:id="rId10"/>
              </a:rPr>
              <a:t>http://geronimostilton.com/portal/US/en/home</a:t>
            </a:r>
            <a:r>
              <a:rPr lang="en-US" dirty="0" smtClean="0">
                <a:hlinkClick r:id="rId10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Time Warp Trio </a:t>
            </a:r>
            <a:r>
              <a:rPr lang="en-US" dirty="0">
                <a:hlinkClick r:id="rId11"/>
              </a:rPr>
              <a:t>http://www.timewarptrio.com/adventures/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 Secret Series  </a:t>
            </a:r>
            <a:r>
              <a:rPr lang="en-US" dirty="0" smtClean="0">
                <a:hlinkClick r:id="rId12"/>
              </a:rPr>
              <a:t>http</a:t>
            </a:r>
            <a:r>
              <a:rPr lang="en-US" dirty="0">
                <a:hlinkClick r:id="rId12"/>
              </a:rPr>
              <a:t>://thenameofthiswebsiteissecret.com</a:t>
            </a:r>
            <a:r>
              <a:rPr lang="en-US" dirty="0" smtClean="0">
                <a:hlinkClick r:id="rId12"/>
              </a:rPr>
              <a:t>/</a:t>
            </a:r>
            <a:endParaRPr lang="en-US" dirty="0" smtClean="0"/>
          </a:p>
          <a:p>
            <a:r>
              <a:rPr lang="en-US" dirty="0" smtClean="0"/>
              <a:t>Baseball Card </a:t>
            </a:r>
            <a:r>
              <a:rPr lang="en-US" dirty="0"/>
              <a:t>Adventure series </a:t>
            </a:r>
            <a:r>
              <a:rPr lang="en-US" dirty="0">
                <a:hlinkClick r:id="rId13"/>
              </a:rPr>
              <a:t>http://</a:t>
            </a:r>
            <a:r>
              <a:rPr lang="en-US" dirty="0" smtClean="0">
                <a:hlinkClick r:id="rId13"/>
              </a:rPr>
              <a:t>www.dangutman.com/pages/books.html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High </a:t>
            </a:r>
            <a:r>
              <a:rPr lang="en-US" sz="4000" dirty="0"/>
              <a:t>Interest Series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Boys Grades </a:t>
            </a:r>
            <a:r>
              <a:rPr lang="en-US" sz="4000" dirty="0"/>
              <a:t>3 - </a:t>
            </a:r>
            <a:r>
              <a:rPr lang="en-US" sz="4000" dirty="0" smtClean="0"/>
              <a:t>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2943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Judy Moody </a:t>
            </a:r>
            <a:r>
              <a:rPr lang="en-US" dirty="0">
                <a:hlinkClick r:id="rId2"/>
              </a:rPr>
              <a:t>http://www.judymoody.com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Magic Tree House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://www.magictreehouse.com/#</a:t>
            </a:r>
            <a:r>
              <a:rPr lang="en-US" dirty="0"/>
              <a:t> </a:t>
            </a:r>
          </a:p>
          <a:p>
            <a:r>
              <a:rPr lang="en-US" dirty="0" smtClean="0"/>
              <a:t>Rainbow </a:t>
            </a:r>
            <a:r>
              <a:rPr lang="en-US" dirty="0"/>
              <a:t>Magic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www.rainbowmagiconline.com/books/books_rainbow.html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Clementine </a:t>
            </a:r>
            <a:r>
              <a:rPr lang="en-US" dirty="0">
                <a:hlinkClick r:id="rId5"/>
              </a:rPr>
              <a:t>http://www.sarapennypacker.com/pennypacker-clementine.htm</a:t>
            </a:r>
            <a:r>
              <a:rPr lang="en-US" dirty="0"/>
              <a:t> </a:t>
            </a:r>
          </a:p>
          <a:p>
            <a:r>
              <a:rPr lang="en-US" dirty="0"/>
              <a:t>Mercy Watson </a:t>
            </a:r>
            <a:r>
              <a:rPr lang="en-US" dirty="0">
                <a:hlinkClick r:id="rId6"/>
              </a:rPr>
              <a:t>http://www.mercywatson.com/</a:t>
            </a:r>
            <a:r>
              <a:rPr lang="en-US" dirty="0"/>
              <a:t> </a:t>
            </a:r>
          </a:p>
          <a:p>
            <a:r>
              <a:rPr lang="en-US" dirty="0" smtClean="0"/>
              <a:t>Junie </a:t>
            </a:r>
            <a:r>
              <a:rPr lang="en-US" dirty="0"/>
              <a:t>B. Jones </a:t>
            </a:r>
            <a:r>
              <a:rPr lang="en-US" dirty="0">
                <a:hlinkClick r:id="rId7"/>
              </a:rPr>
              <a:t>http://juniebjones.com/</a:t>
            </a:r>
            <a:r>
              <a:rPr lang="en-US" dirty="0"/>
              <a:t> </a:t>
            </a:r>
          </a:p>
          <a:p>
            <a:r>
              <a:rPr lang="en-US" dirty="0"/>
              <a:t>Cam Jansen </a:t>
            </a:r>
            <a:r>
              <a:rPr lang="en-US" dirty="0">
                <a:hlinkClick r:id="rId8"/>
              </a:rPr>
              <a:t>http://www.camjansen.com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The Secret Kingdom </a:t>
            </a:r>
            <a:r>
              <a:rPr lang="en-US" dirty="0">
                <a:hlinkClick r:id="rId9"/>
              </a:rPr>
              <a:t>http://www.secretkingdombooks.com/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Franny </a:t>
            </a:r>
            <a:r>
              <a:rPr lang="en-US" dirty="0"/>
              <a:t>K Stein </a:t>
            </a:r>
            <a:r>
              <a:rPr lang="en-US" dirty="0">
                <a:hlinkClick r:id="rId10"/>
              </a:rPr>
              <a:t>http://www.frannykstein.com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r>
              <a:rPr lang="en-US" dirty="0" smtClean="0"/>
              <a:t>The Baby Sitter’s </a:t>
            </a:r>
            <a:r>
              <a:rPr lang="en-US" dirty="0"/>
              <a:t>Club </a:t>
            </a:r>
            <a:r>
              <a:rPr lang="en-US" dirty="0">
                <a:hlinkClick r:id="rId11"/>
              </a:rPr>
              <a:t>http://www.scholastic.com/thebabysittersclub</a:t>
            </a:r>
            <a:r>
              <a:rPr lang="en-US" dirty="0" smtClean="0">
                <a:hlinkClick r:id="rId11"/>
              </a:rPr>
              <a:t>/</a:t>
            </a:r>
            <a:r>
              <a:rPr lang="en-US" dirty="0" smtClean="0"/>
              <a:t>   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High Interest Series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/>
              <a:t>Girls Gr.  2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45817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600" dirty="0" smtClean="0"/>
              <a:t>After Happily Ever After </a:t>
            </a:r>
            <a:r>
              <a:rPr lang="en-US" sz="2600" dirty="0">
                <a:hlinkClick r:id="rId2"/>
              </a:rPr>
              <a:t>https://</a:t>
            </a:r>
            <a:r>
              <a:rPr lang="en-US" sz="2600" dirty="0" smtClean="0">
                <a:hlinkClick r:id="rId2"/>
              </a:rPr>
              <a:t>www.goodreads.com/series/71098-after-happily-ever-after</a:t>
            </a:r>
            <a:r>
              <a:rPr lang="en-US" sz="2600" dirty="0" smtClean="0"/>
              <a:t> </a:t>
            </a:r>
            <a:endParaRPr lang="en-US" sz="2600" dirty="0"/>
          </a:p>
          <a:p>
            <a:r>
              <a:rPr lang="en-US" sz="2600" dirty="0" smtClean="0"/>
              <a:t>I survived </a:t>
            </a:r>
            <a:r>
              <a:rPr lang="en-US" sz="2600" dirty="0">
                <a:hlinkClick r:id="rId3"/>
              </a:rPr>
              <a:t>http://</a:t>
            </a:r>
            <a:r>
              <a:rPr lang="en-US" sz="2600" dirty="0" smtClean="0">
                <a:hlinkClick r:id="rId3"/>
              </a:rPr>
              <a:t>www.laurentarshis.com/i-survived</a:t>
            </a:r>
            <a:r>
              <a:rPr lang="en-US" sz="2600" dirty="0" smtClean="0"/>
              <a:t> </a:t>
            </a:r>
          </a:p>
          <a:p>
            <a:r>
              <a:rPr lang="en-US" sz="2600" dirty="0" smtClean="0"/>
              <a:t>The Amazing Days of Abbey </a:t>
            </a:r>
            <a:r>
              <a:rPr lang="en-US" sz="2600" dirty="0"/>
              <a:t>Hayes </a:t>
            </a:r>
            <a:r>
              <a:rPr lang="en-US" sz="2600" dirty="0">
                <a:hlinkClick r:id="rId4"/>
              </a:rPr>
              <a:t>http://www.scholastic.ca/titles/abbyhayes</a:t>
            </a:r>
            <a:r>
              <a:rPr lang="en-US" sz="2600" dirty="0" smtClean="0">
                <a:hlinkClick r:id="rId4"/>
              </a:rPr>
              <a:t>/</a:t>
            </a:r>
            <a:r>
              <a:rPr lang="en-US" sz="2600" dirty="0" smtClean="0"/>
              <a:t> </a:t>
            </a:r>
          </a:p>
          <a:p>
            <a:r>
              <a:rPr lang="en-US" sz="2600" dirty="0" smtClean="0"/>
              <a:t>American Girl </a:t>
            </a:r>
            <a:r>
              <a:rPr lang="en-US" sz="2600" dirty="0"/>
              <a:t>Mysteries </a:t>
            </a:r>
            <a:r>
              <a:rPr lang="en-US" sz="2600" dirty="0">
                <a:hlinkClick r:id="rId5"/>
              </a:rPr>
              <a:t>http://</a:t>
            </a:r>
            <a:r>
              <a:rPr lang="en-US" sz="2600" dirty="0" smtClean="0">
                <a:hlinkClick r:id="rId5"/>
              </a:rPr>
              <a:t>store.americangirl.com/agshop/html/thumbnail/id/254/uid/715</a:t>
            </a:r>
            <a:r>
              <a:rPr lang="en-US" sz="2600" dirty="0" smtClean="0"/>
              <a:t> </a:t>
            </a:r>
          </a:p>
          <a:p>
            <a:r>
              <a:rPr lang="en-US" sz="2600" dirty="0" smtClean="0"/>
              <a:t>Animal </a:t>
            </a:r>
            <a:r>
              <a:rPr lang="en-US" sz="2600" dirty="0"/>
              <a:t>Ark </a:t>
            </a:r>
            <a:r>
              <a:rPr lang="en-US" sz="2600" dirty="0">
                <a:hlinkClick r:id="rId6"/>
              </a:rPr>
              <a:t>http://www.barnesandnoble.com/s/?</a:t>
            </a:r>
            <a:r>
              <a:rPr lang="en-US" sz="2600" dirty="0" smtClean="0">
                <a:hlinkClick r:id="rId6"/>
              </a:rPr>
              <a:t>series_id=146066</a:t>
            </a:r>
            <a:r>
              <a:rPr lang="en-US" sz="2600" dirty="0" smtClean="0"/>
              <a:t> </a:t>
            </a:r>
          </a:p>
          <a:p>
            <a:r>
              <a:rPr lang="en-US" sz="2600" dirty="0" smtClean="0"/>
              <a:t>Little House on the Prairie</a:t>
            </a:r>
          </a:p>
          <a:p>
            <a:r>
              <a:rPr lang="en-US" sz="2600" dirty="0"/>
              <a:t>Ramona </a:t>
            </a:r>
            <a:r>
              <a:rPr lang="en-US" sz="2600" dirty="0">
                <a:hlinkClick r:id="rId7"/>
              </a:rPr>
              <a:t>http://www.beverlycleary.com</a:t>
            </a:r>
            <a:r>
              <a:rPr lang="en-US" sz="2600" dirty="0" smtClean="0">
                <a:hlinkClick r:id="rId7"/>
              </a:rPr>
              <a:t>/</a:t>
            </a:r>
            <a:r>
              <a:rPr lang="en-US" sz="2600" dirty="0" smtClean="0"/>
              <a:t> </a:t>
            </a:r>
          </a:p>
          <a:p>
            <a:r>
              <a:rPr lang="en-US" sz="2600" dirty="0"/>
              <a:t>Goddess Girls </a:t>
            </a:r>
            <a:r>
              <a:rPr lang="en-US" sz="2600" dirty="0">
                <a:hlinkClick r:id="rId8"/>
              </a:rPr>
              <a:t>http://www.joanholub.com</a:t>
            </a:r>
            <a:r>
              <a:rPr lang="en-US" sz="2600" dirty="0" smtClean="0">
                <a:hlinkClick r:id="rId8"/>
              </a:rPr>
              <a:t>/</a:t>
            </a:r>
            <a:r>
              <a:rPr lang="en-US" sz="2600" dirty="0" smtClean="0"/>
              <a:t> 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Never Girls </a:t>
            </a:r>
            <a:r>
              <a:rPr lang="en-US" sz="2600" dirty="0">
                <a:hlinkClick r:id="rId9"/>
              </a:rPr>
              <a:t>http://</a:t>
            </a:r>
            <a:r>
              <a:rPr lang="en-US" sz="2600" dirty="0" smtClean="0">
                <a:hlinkClick r:id="rId9"/>
              </a:rPr>
              <a:t>www.barnesandnoble.com/w/in-a-blink-kiki-thorpe/1114148154?ean=9780736427944</a:t>
            </a:r>
            <a:r>
              <a:rPr lang="en-US" sz="2600" dirty="0" smtClean="0"/>
              <a:t> </a:t>
            </a:r>
          </a:p>
          <a:p>
            <a:r>
              <a:rPr lang="en-US" sz="2600" dirty="0" smtClean="0"/>
              <a:t>Princess </a:t>
            </a:r>
            <a:r>
              <a:rPr lang="en-US" sz="2600" dirty="0"/>
              <a:t>Academy </a:t>
            </a:r>
            <a:r>
              <a:rPr lang="en-US" sz="2600" dirty="0">
                <a:hlinkClick r:id="rId10"/>
              </a:rPr>
              <a:t>http://</a:t>
            </a:r>
            <a:r>
              <a:rPr lang="en-US" sz="2600" dirty="0" smtClean="0">
                <a:hlinkClick r:id="rId10"/>
              </a:rPr>
              <a:t>www.squeetus.com/stage/books_academy.html</a:t>
            </a:r>
            <a:r>
              <a:rPr lang="en-US" sz="2600" dirty="0" smtClean="0"/>
              <a:t> </a:t>
            </a:r>
          </a:p>
          <a:p>
            <a:r>
              <a:rPr lang="en-US" sz="2600" dirty="0"/>
              <a:t>Mallory </a:t>
            </a:r>
            <a:r>
              <a:rPr lang="en-US" sz="2600" dirty="0">
                <a:hlinkClick r:id="rId11"/>
              </a:rPr>
              <a:t>http://www.mallorymcdonald.com</a:t>
            </a:r>
            <a:r>
              <a:rPr lang="en-US" sz="2600" dirty="0" smtClean="0">
                <a:hlinkClick r:id="rId11"/>
              </a:rPr>
              <a:t>/</a:t>
            </a:r>
            <a:r>
              <a:rPr lang="en-US" sz="2600" dirty="0" smtClean="0"/>
              <a:t> 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Sisters Grimm </a:t>
            </a:r>
            <a:r>
              <a:rPr lang="en-US" sz="2600" dirty="0">
                <a:hlinkClick r:id="rId12"/>
              </a:rPr>
              <a:t>http://sistersgrimm.com</a:t>
            </a:r>
            <a:r>
              <a:rPr lang="en-US" sz="2600" dirty="0" smtClean="0">
                <a:hlinkClick r:id="rId12"/>
              </a:rPr>
              <a:t>/</a:t>
            </a:r>
            <a:r>
              <a:rPr lang="en-US" sz="2600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High Interest </a:t>
            </a:r>
            <a:r>
              <a:rPr lang="en-US" sz="4000" dirty="0" smtClean="0"/>
              <a:t>Series</a:t>
            </a:r>
            <a:br>
              <a:rPr lang="en-US" sz="4000" dirty="0" smtClean="0"/>
            </a:br>
            <a:r>
              <a:rPr lang="en-US" sz="4000" dirty="0" smtClean="0"/>
              <a:t> Girls Grades 3 -5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50858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8139953" cy="387781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Books of Ember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www.jeanneduprau.com/books.shtml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Percy Jackson and </a:t>
            </a:r>
            <a:r>
              <a:rPr lang="en-US" dirty="0"/>
              <a:t>the Olympians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www.rickriordan.com/my-books/percy-jackson/percy-jackson-olympians.aspx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Tale of Emily </a:t>
            </a:r>
            <a:r>
              <a:rPr lang="en-US" dirty="0" err="1" smtClean="0"/>
              <a:t>Windsnap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http://www.candlewick.com/EmilyWindsnap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Divergent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veronicarothbooks.blogspot.com/p/books.html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Eragon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http://www.alagaesia.com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Heroes of </a:t>
            </a:r>
            <a:r>
              <a:rPr lang="en-US" dirty="0"/>
              <a:t>Olympus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www.rickriordan.com/my-books/percy-jackson/heroes-of-olympus.aspx</a:t>
            </a:r>
            <a:r>
              <a:rPr lang="en-US" dirty="0" smtClean="0"/>
              <a:t> </a:t>
            </a:r>
          </a:p>
          <a:p>
            <a:r>
              <a:rPr lang="en-US" dirty="0"/>
              <a:t>Kane Chronicles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www.rickriordan.com/my-books/kane-chronicles.aspx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Inkheart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hlinkClick r:id="rId9"/>
              </a:rPr>
              <a:t>http</a:t>
            </a:r>
            <a:r>
              <a:rPr lang="en-US" dirty="0">
                <a:hlinkClick r:id="rId9"/>
              </a:rPr>
              <a:t>://www.scholastic.com/inkheart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Fablehaven</a:t>
            </a:r>
            <a:r>
              <a:rPr lang="en-US" dirty="0"/>
              <a:t> </a:t>
            </a:r>
            <a:r>
              <a:rPr lang="en-US" dirty="0">
                <a:hlinkClick r:id="rId10"/>
              </a:rPr>
              <a:t>http://brandonmull.com/site</a:t>
            </a:r>
            <a:r>
              <a:rPr lang="en-US" dirty="0" smtClean="0">
                <a:hlinkClick r:id="rId10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Warriors </a:t>
            </a:r>
            <a:r>
              <a:rPr lang="en-US" dirty="0">
                <a:hlinkClick r:id="rId11"/>
              </a:rPr>
              <a:t>http://www.barnesandnoble.com/s/?</a:t>
            </a:r>
            <a:r>
              <a:rPr lang="en-US" dirty="0" smtClean="0">
                <a:hlinkClick r:id="rId11"/>
              </a:rPr>
              <a:t>series_id=319895</a:t>
            </a: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High Interest Series – Grade 6+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3506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Dav</a:t>
            </a:r>
            <a:r>
              <a:rPr lang="en-US" dirty="0" smtClean="0"/>
              <a:t> </a:t>
            </a:r>
            <a:r>
              <a:rPr lang="en-US" dirty="0" err="1" smtClean="0"/>
              <a:t>Pilkey</a:t>
            </a:r>
            <a:r>
              <a:rPr lang="en-US" dirty="0" smtClean="0"/>
              <a:t>			JK Rowling 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Gutman</a:t>
            </a:r>
            <a:r>
              <a:rPr lang="en-US" dirty="0" smtClean="0"/>
              <a:t>		Beverly Cleary</a:t>
            </a:r>
          </a:p>
          <a:p>
            <a:r>
              <a:rPr lang="en-US" dirty="0" err="1" smtClean="0"/>
              <a:t>Avi</a:t>
            </a:r>
            <a:r>
              <a:rPr lang="en-US" dirty="0" smtClean="0"/>
              <a:t>				Kate </a:t>
            </a:r>
            <a:r>
              <a:rPr lang="en-US" dirty="0" err="1" smtClean="0"/>
              <a:t>DiCamillo</a:t>
            </a:r>
            <a:endParaRPr lang="en-US" dirty="0" smtClean="0"/>
          </a:p>
          <a:p>
            <a:r>
              <a:rPr lang="en-US" dirty="0" smtClean="0"/>
              <a:t>Bruce </a:t>
            </a:r>
            <a:r>
              <a:rPr lang="en-US" dirty="0" err="1" smtClean="0"/>
              <a:t>Coville</a:t>
            </a:r>
            <a:r>
              <a:rPr lang="en-US" dirty="0" smtClean="0"/>
              <a:t>		Judy </a:t>
            </a:r>
            <a:r>
              <a:rPr lang="en-US" dirty="0" err="1" smtClean="0"/>
              <a:t>Blume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Roald Dahl			Sharon Creech</a:t>
            </a:r>
          </a:p>
          <a:p>
            <a:r>
              <a:rPr lang="en-US" dirty="0" smtClean="0"/>
              <a:t>Matt Christopher		Jan Brett</a:t>
            </a:r>
          </a:p>
          <a:p>
            <a:r>
              <a:rPr lang="en-US" dirty="0" smtClean="0"/>
              <a:t>Jerry </a:t>
            </a:r>
            <a:r>
              <a:rPr lang="en-US" dirty="0" err="1" smtClean="0"/>
              <a:t>Spinelli</a:t>
            </a:r>
            <a:r>
              <a:rPr lang="en-US" dirty="0" smtClean="0"/>
              <a:t>		</a:t>
            </a:r>
            <a:r>
              <a:rPr lang="en-US" dirty="0" err="1" smtClean="0"/>
              <a:t>Tomie</a:t>
            </a:r>
            <a:r>
              <a:rPr lang="en-US" dirty="0" smtClean="0"/>
              <a:t> </a:t>
            </a:r>
            <a:r>
              <a:rPr lang="en-US" dirty="0" err="1" smtClean="0"/>
              <a:t>DePaola</a:t>
            </a:r>
            <a:endParaRPr lang="en-US" dirty="0" smtClean="0"/>
          </a:p>
          <a:p>
            <a:r>
              <a:rPr lang="en-US" dirty="0" smtClean="0"/>
              <a:t>Ralph Fletcher		Jon </a:t>
            </a:r>
            <a:r>
              <a:rPr lang="en-US" dirty="0" err="1" smtClean="0"/>
              <a:t>Scieszka</a:t>
            </a:r>
            <a:r>
              <a:rPr lang="en-US" dirty="0" smtClean="0"/>
              <a:t> </a:t>
            </a:r>
          </a:p>
          <a:p>
            <a:r>
              <a:rPr lang="en-US" dirty="0" smtClean="0"/>
              <a:t>Gary Paulsen		Lois Lowry</a:t>
            </a:r>
          </a:p>
          <a:p>
            <a:r>
              <a:rPr lang="en-US" dirty="0" smtClean="0"/>
              <a:t>Andrew Clements               Cynthia </a:t>
            </a:r>
            <a:r>
              <a:rPr lang="en-US" dirty="0" err="1" smtClean="0"/>
              <a:t>Rylant</a:t>
            </a:r>
            <a:r>
              <a:rPr lang="en-US" dirty="0" smtClean="0"/>
              <a:t>	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 Worth Reading!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79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754713" cy="1286773"/>
          </a:xfrm>
        </p:spPr>
        <p:txBody>
          <a:bodyPr/>
          <a:lstStyle/>
          <a:p>
            <a:r>
              <a:rPr lang="en-US" dirty="0" smtClean="0"/>
              <a:t>Whatever you do…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9" y="3657600"/>
            <a:ext cx="7682752" cy="2667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 the time spent cuddled up with books </a:t>
            </a:r>
          </a:p>
          <a:p>
            <a:r>
              <a:rPr lang="en-US" sz="3200" dirty="0" smtClean="0"/>
              <a:t>enjoyable </a:t>
            </a:r>
          </a:p>
          <a:p>
            <a:r>
              <a:rPr lang="en-US" dirty="0" smtClean="0"/>
              <a:t>so that your child learns</a:t>
            </a:r>
          </a:p>
          <a:p>
            <a:r>
              <a:rPr lang="en-US" i="1" dirty="0" smtClean="0"/>
              <a:t>* To LOVE reading</a:t>
            </a:r>
          </a:p>
          <a:p>
            <a:pPr marL="342900" indent="-342900">
              <a:buFont typeface="Arial" charset="0"/>
              <a:buChar char="•"/>
            </a:pPr>
            <a:r>
              <a:rPr lang="en-US" i="1" dirty="0" smtClean="0"/>
              <a:t>To VIEW THEMSELVES as a reader</a:t>
            </a:r>
          </a:p>
          <a:p>
            <a:pPr marL="342900" indent="-342900">
              <a:buFont typeface="Arial" charset="0"/>
              <a:buChar char="•"/>
            </a:pPr>
            <a:r>
              <a:rPr lang="en-US" i="1" dirty="0" smtClean="0"/>
              <a:t>To LIVE like a reader…with a book on every flat surface and a recommendation for anyone who asks!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56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 WITH 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New LCS Initiative promoting a vibrant and dynamic home-school partnership in support of family literacy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4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is a fundamental need. As concerned parents, we are doing our best to help our children become independent readers. You might be asking yourself, </a:t>
            </a:r>
            <a:r>
              <a:rPr lang="en-US" i="1" dirty="0"/>
              <a:t>what exactly should I be doing</a:t>
            </a:r>
            <a:r>
              <a:rPr lang="en-US" dirty="0"/>
              <a:t>?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Making </a:t>
            </a:r>
            <a:r>
              <a:rPr lang="en-US" sz="2800" dirty="0"/>
              <a:t>Reading Enjoyable and Successful for your Child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4191000"/>
            <a:ext cx="20955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18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INSTEAD: Be patient and try not to interrupt the momentum. Remember the three P’s (Pause, Prompt, and Praise).</a:t>
            </a:r>
          </a:p>
          <a:p>
            <a:pPr lvl="1"/>
            <a:r>
              <a:rPr lang="en-US" sz="1800" dirty="0"/>
              <a:t>Wait 10-20 seconds to give your child a chance to use strategies independently.</a:t>
            </a:r>
          </a:p>
          <a:p>
            <a:pPr lvl="1"/>
            <a:r>
              <a:rPr lang="en-US" sz="1800" dirty="0"/>
              <a:t>Ask: What would look right? What would sound right? What would make sense?</a:t>
            </a:r>
          </a:p>
          <a:p>
            <a:pPr lvl="1"/>
            <a:r>
              <a:rPr lang="en-US" sz="1800" dirty="0"/>
              <a:t>“Well done! You made it look and sound right!”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DON’T </a:t>
            </a:r>
            <a:r>
              <a:rPr lang="en-US" sz="2800" dirty="0"/>
              <a:t>stress! Getting visibly frustrated about resistance will only make matters worse.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409642"/>
            <a:ext cx="1333738" cy="200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50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INSTEAD, model how a sentence or paragraph sounds with good fluency and have the child “echo read” to match your intonation, expression, and phrasing.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258644"/>
          </a:xfrm>
        </p:spPr>
        <p:txBody>
          <a:bodyPr/>
          <a:lstStyle/>
          <a:p>
            <a:pPr lvl="0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Don’t say, “Read faster” or “Read slower”.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906548"/>
            <a:ext cx="2038199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12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INSTEAD, have him or her refer to the Beanie Baby Strategy bookmark and choose a reading strategy to solve the word. If they are still having trouble, tell them the word so that they don’t lose track of meaning in the story.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Don’t </a:t>
            </a:r>
            <a:r>
              <a:rPr lang="en-US" sz="2800" dirty="0"/>
              <a:t>say, “You know that word” or cover the pictures as your child is reading.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43400"/>
            <a:ext cx="2727614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39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INSTEAD, allow your child to choose topics and books that interest </a:t>
            </a:r>
            <a:r>
              <a:rPr lang="en-US" dirty="0" smtClean="0"/>
              <a:t>him or her. </a:t>
            </a:r>
          </a:p>
          <a:p>
            <a:r>
              <a:rPr lang="en-US" dirty="0" smtClean="0"/>
              <a:t>Mix </a:t>
            </a:r>
            <a:r>
              <a:rPr lang="en-US" dirty="0"/>
              <a:t>it up every so often and make it authentic. Read craft books and do a craft. Read a recipe book and try out a new recipe.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Don’t </a:t>
            </a:r>
            <a:r>
              <a:rPr lang="en-US" sz="4400" dirty="0"/>
              <a:t>choose </a:t>
            </a:r>
            <a:r>
              <a:rPr lang="en-US" sz="4400" dirty="0" smtClean="0"/>
              <a:t>books </a:t>
            </a:r>
            <a:r>
              <a:rPr lang="en-US" sz="4400" dirty="0"/>
              <a:t>for your child.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267200"/>
            <a:ext cx="22669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24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INSTEAD, have an enjoyable book talk with them. Don’t forget to share your own thoughts and opinions about the book.</a:t>
            </a:r>
          </a:p>
          <a:p>
            <a:pPr lvl="1"/>
            <a:r>
              <a:rPr lang="en-US" sz="1600" dirty="0"/>
              <a:t>Why do you think the character acted the way he or she did? </a:t>
            </a:r>
          </a:p>
          <a:p>
            <a:pPr lvl="1"/>
            <a:r>
              <a:rPr lang="en-US" sz="1600" dirty="0"/>
              <a:t>What would you do if you were the character in the book? </a:t>
            </a:r>
          </a:p>
          <a:p>
            <a:pPr lvl="1"/>
            <a:r>
              <a:rPr lang="en-US" sz="1600" dirty="0"/>
              <a:t>Did this book remind you of anything?</a:t>
            </a:r>
          </a:p>
          <a:p>
            <a:pPr lvl="1"/>
            <a:r>
              <a:rPr lang="en-US" sz="1600" dirty="0"/>
              <a:t>Why do you think the author wrote this book?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Don’t </a:t>
            </a:r>
            <a:r>
              <a:rPr lang="en-US" sz="3600" dirty="0"/>
              <a:t>quiz your child after reading.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800600"/>
            <a:ext cx="18288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84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 Read to…</a:t>
            </a:r>
          </a:p>
          <a:p>
            <a:r>
              <a:rPr lang="en-US" sz="4000" dirty="0" smtClean="0">
                <a:solidFill>
                  <a:schemeClr val="accent1"/>
                </a:solidFill>
              </a:rPr>
              <a:t> Read with…</a:t>
            </a:r>
          </a:p>
          <a:p>
            <a:r>
              <a:rPr lang="en-US" sz="4000" dirty="0" smtClean="0">
                <a:solidFill>
                  <a:schemeClr val="accent1"/>
                </a:solidFill>
              </a:rPr>
              <a:t> Read by…</a:t>
            </a:r>
          </a:p>
          <a:p>
            <a:pPr marL="0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0" indent="0" algn="r"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…Your Child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Ways to Read at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95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487</TotalTime>
  <Words>1058</Words>
  <Application>Microsoft Office PowerPoint</Application>
  <PresentationFormat>On-screen Show (4:3)</PresentationFormat>
  <Paragraphs>175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Hardcover</vt:lpstr>
      <vt:lpstr>Reluctant Readers: Motivating Kids to Read</vt:lpstr>
      <vt:lpstr>Reluctant Readers: Motivating Kids to Read</vt:lpstr>
      <vt:lpstr>  Making Reading Enjoyable and Successful for your Child </vt:lpstr>
      <vt:lpstr>  DON’T stress! Getting visibly frustrated about resistance will only make matters worse. </vt:lpstr>
      <vt:lpstr> Don’t say, “Read faster” or “Read slower”.  </vt:lpstr>
      <vt:lpstr>  Don’t say, “You know that word” or cover the pictures as your child is reading.  </vt:lpstr>
      <vt:lpstr> Don’t choose books for your child.  </vt:lpstr>
      <vt:lpstr> Don’t quiz your child after reading.  </vt:lpstr>
      <vt:lpstr>3 Ways to Read at Home</vt:lpstr>
      <vt:lpstr>3 Ways to Read at Home</vt:lpstr>
      <vt:lpstr>3 Ways to Read at Home</vt:lpstr>
      <vt:lpstr>3 Ways to Read at Home</vt:lpstr>
      <vt:lpstr>3 Ways to Read at Home</vt:lpstr>
      <vt:lpstr>3 Ways to Read at Home</vt:lpstr>
      <vt:lpstr>3 Ways to Read at Home</vt:lpstr>
      <vt:lpstr>5-Finger Rule</vt:lpstr>
      <vt:lpstr>PowerPoint Presentation</vt:lpstr>
      <vt:lpstr>High Interest Series - Grade 1</vt:lpstr>
      <vt:lpstr>High Interest Series Boys Gr.  2</vt:lpstr>
      <vt:lpstr>High Interest Series  Boys Grades 3 - 5</vt:lpstr>
      <vt:lpstr>High Interest Series  Girls Gr.  2 </vt:lpstr>
      <vt:lpstr>High Interest Series  Girls Grades 3 -5</vt:lpstr>
      <vt:lpstr>High Interest Series – Grade 6+</vt:lpstr>
      <vt:lpstr>Authors Worth Reading!</vt:lpstr>
      <vt:lpstr>Whatever you do…</vt:lpstr>
      <vt:lpstr>READ WITH 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Reluctant Readers: Motivating Kids to Read</dc:title>
  <dc:creator>Jenna Hawkswell</dc:creator>
  <cp:lastModifiedBy>Becca</cp:lastModifiedBy>
  <cp:revision>56</cp:revision>
  <dcterms:created xsi:type="dcterms:W3CDTF">2014-10-14T15:39:20Z</dcterms:created>
  <dcterms:modified xsi:type="dcterms:W3CDTF">2014-10-16T17:18:13Z</dcterms:modified>
</cp:coreProperties>
</file>