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B97473-31F0-48DE-B330-4CC3805E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3DEA04-80AE-4E84-8838-143B4638A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DCCB35-2A67-41BE-BCD3-C0543860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D922E8-B66D-4DC8-9888-9A12B5AD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CE2A6E-8432-4C10-8F13-6F6B09C0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0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B5C75-A7BB-4A1C-8FF6-EB656F25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8B079C-7229-4639-9186-66073C171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BB2D1F-7328-4297-A39B-188419CF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8229D0-BF8D-4970-B351-960B661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43A261-2AC8-4D40-9114-4C5D5D70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7877C49-396D-4071-A954-88AB48AAA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A53F5B-9950-4320-8047-0521B6339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B0B282-917F-4EB6-9856-3ECFA7F4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22182D-15C1-4FF0-88E6-F591C355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83F3AD-C408-4477-BDBF-7C5DDED0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0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3DB63-4748-422B-B228-E7030176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AB564E-FFA2-4154-AB11-2C0B5C58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1F5117-27AD-43CC-BAD6-5088B3C0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E4684E-9735-46BE-A0F9-6E0E8516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761597-2C2B-46E4-A07A-7E1D3F11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8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529E48-DFE8-4C48-9D45-6D436673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BE1D36-28BD-4C4D-A821-A8AA51E3C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A9A22C-E613-4AAA-B36C-5012BC37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36F42C-317E-4FAD-A33E-5366A801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3602D1-4EF1-49E4-821D-5B0D415A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525F4-B042-47CE-A213-6B70C65F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625ED4-0CED-4A8E-9E57-ABD8627E6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CDF21-181D-4C17-A8CE-098E4CAA7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8AB0A7-D1DA-4B5B-B14C-7FB78C18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6F8D40-C8AD-4AA2-A01B-D240DFFC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B82B42-A4B6-4009-AFB6-6DB34A8B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0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08700C-F376-4A5E-91D4-4E9A9745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2FFCA6-3A31-496A-8F38-75014F865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9A68E1-EA35-4347-81D7-3C366463B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077B322-C0EE-43B1-B213-D5DB97C22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2BC7E1F-C644-49EB-BAB8-46A3E5014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5065788-99FD-4FC8-B25B-5ADE50F7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25091BB-CF70-4F25-BB97-6E16D479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CAA22B8-88E4-4A82-9152-3BFD5A86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5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CA78E-493F-4845-A1F2-CC64BC0A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2A6390-667F-4DCA-99CA-7513D39D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4C6216-A284-49D5-9B9D-2EABA331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4902D4-C820-49C1-B4B5-28D21747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1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AE7D94-08D1-4EBF-8592-AC04CAA1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D1CA11B-2085-4183-BDFB-5BF681D8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6A0645-95B9-4A55-9DEF-065ECCB4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6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6BDC8-BA0B-4F86-A87E-B5740AF9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2683E4-5C50-40E8-A6EF-118317C9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BD4B17-8029-45B9-9FBF-D745575B5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DB2E65-858E-4099-821A-918B0E92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EB7081-62DC-41E5-8884-8E82AD2B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4FB7DF-F3D7-4622-8428-B811531E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9783A-A4F0-42C0-B3DC-AF1F71CA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3F300F-852A-4E71-BD28-4C6E47DD0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87970A-F90C-4DCC-80B5-50310CA1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210BD3-5390-489D-9FEF-87788838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C19949-44A7-4CB7-81FA-ECA75516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9FCEEC-96AF-42F1-8295-FF972907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89DE88D-0CC5-4A4B-8651-8DF79778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7D80F2-ECBF-4759-BBD1-C9B672A13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5EEB21-FE6C-4787-88AC-70B869AD3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9C5A1E-0C33-4C92-90B4-A8421F34E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A70549-1FD7-4D9A-B2CB-1863A2ACD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8BB77-B255-482D-9E3B-BC4FBAC21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b="1" cap="none" dirty="0">
                <a:solidFill>
                  <a:schemeClr val="bg1"/>
                </a:solidFill>
              </a:rPr>
              <a:t>Classifying Pseudoknots in RNA Using Graph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1F1685-49C6-41FE-B358-D4279276C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sz="2000" cap="none" dirty="0">
                <a:solidFill>
                  <a:schemeClr val="bg1"/>
                </a:solidFill>
              </a:rPr>
              <a:t>REU Summer 2018</a:t>
            </a:r>
          </a:p>
          <a:p>
            <a:r>
              <a:rPr lang="en-US" sz="2000" cap="none" dirty="0">
                <a:solidFill>
                  <a:schemeClr val="bg1"/>
                </a:solidFill>
              </a:rPr>
              <a:t>Benjamin </a:t>
            </a:r>
            <a:r>
              <a:rPr lang="en-US" sz="2000" cap="none" dirty="0" err="1">
                <a:solidFill>
                  <a:schemeClr val="bg1"/>
                </a:solidFill>
              </a:rPr>
              <a:t>Hermus</a:t>
            </a:r>
            <a:endParaRPr lang="en-US" sz="2000" cap="none" dirty="0">
              <a:solidFill>
                <a:schemeClr val="bg1"/>
              </a:solidFill>
            </a:endParaRPr>
          </a:p>
          <a:p>
            <a:r>
              <a:rPr lang="en-US" sz="2000" cap="none" dirty="0" smtClean="0">
                <a:solidFill>
                  <a:schemeClr val="bg1"/>
                </a:solidFill>
              </a:rPr>
              <a:t>Mentor: </a:t>
            </a:r>
            <a:r>
              <a:rPr lang="en-US" sz="2000" cap="none" dirty="0">
                <a:solidFill>
                  <a:schemeClr val="bg1"/>
                </a:solidFill>
              </a:rPr>
              <a:t>Louis </a:t>
            </a:r>
            <a:r>
              <a:rPr lang="en-US" sz="2000" cap="none" dirty="0" err="1">
                <a:solidFill>
                  <a:schemeClr val="bg1"/>
                </a:solidFill>
              </a:rPr>
              <a:t>Petingi</a:t>
            </a:r>
            <a:endParaRPr lang="en-US" sz="2000" cap="none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nsf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6456"/>
            <a:ext cx="1812073" cy="182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le:United States Department of Defense Sea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83" y="5231613"/>
            <a:ext cx="1558344" cy="155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788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44471-EBFE-437C-A31B-7C8F095B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Function </a:t>
            </a:r>
            <a:r>
              <a:rPr lang="en-US" sz="3600" b="1" dirty="0" err="1" smtClean="0">
                <a:solidFill>
                  <a:schemeClr val="bg1"/>
                </a:solidFill>
              </a:rPr>
              <a:t>isRecursive</a:t>
            </a:r>
            <a:r>
              <a:rPr lang="en-US" sz="3600" b="1" dirty="0" smtClean="0">
                <a:solidFill>
                  <a:schemeClr val="bg1"/>
                </a:solidFill>
              </a:rPr>
              <a:t>()</a:t>
            </a:r>
            <a:endParaRPr lang="en-US" sz="3600" b="1" cap="non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2AAAA83-3AFD-44AC-BB2F-664DC0612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178050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</a:rPr>
                  <a:t>Begin with pseudoknot</a:t>
                </a:r>
              </a:p>
              <a:p>
                <a:r>
                  <a:rPr lang="en-US" sz="3200" dirty="0" smtClean="0">
                    <a:solidFill>
                      <a:schemeClr val="bg1"/>
                    </a:solidFill>
                  </a:rPr>
                  <a:t>Create subgraphs by removing two edges</a:t>
                </a:r>
              </a:p>
              <a:p>
                <a:r>
                  <a:rPr lang="en-US" sz="3200" dirty="0" smtClean="0">
                    <a:solidFill>
                      <a:schemeClr val="bg1"/>
                    </a:solidFill>
                  </a:rPr>
                  <a:t>For pseudoknot with </a:t>
                </a:r>
                <a:r>
                  <a:rPr lang="en-US" sz="3200" i="1" dirty="0" smtClean="0">
                    <a:solidFill>
                      <a:schemeClr val="bg1"/>
                    </a:solidFill>
                  </a:rPr>
                  <a:t>e</a:t>
                </a:r>
                <a:r>
                  <a:rPr lang="en-US" sz="3200" dirty="0" smtClean="0">
                    <a:solidFill>
                      <a:schemeClr val="bg1"/>
                    </a:solidFill>
                  </a:rPr>
                  <a:t> edges, there are </a:t>
                </a:r>
                <a:br>
                  <a:rPr lang="en-US" sz="3200" dirty="0" smtClean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3200" dirty="0" smtClean="0">
                    <a:solidFill>
                      <a:schemeClr val="bg1"/>
                    </a:solidFill>
                  </a:rPr>
                  <a:t> subgraphs</a:t>
                </a:r>
              </a:p>
              <a:p>
                <a:r>
                  <a:rPr lang="en-US" sz="3200" dirty="0" smtClean="0">
                    <a:solidFill>
                      <a:schemeClr val="bg1"/>
                    </a:solidFill>
                  </a:rPr>
                  <a:t>If any subgraph has more components than</a:t>
                </a:r>
                <a:br>
                  <a:rPr lang="en-US" sz="3200" dirty="0" smtClean="0">
                    <a:solidFill>
                      <a:schemeClr val="bg1"/>
                    </a:solidFill>
                  </a:rPr>
                </a:br>
                <a:r>
                  <a:rPr lang="en-US" sz="3200" dirty="0" smtClean="0">
                    <a:solidFill>
                      <a:schemeClr val="bg1"/>
                    </a:solidFill>
                  </a:rPr>
                  <a:t>the initial pseudoknot, it is recursive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2AAAA83-3AFD-44AC-BB2F-664DC0612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178050"/>
                <a:ext cx="7886700" cy="4351338"/>
              </a:xfrm>
              <a:blipFill rotWithShape="0">
                <a:blip r:embed="rId2"/>
                <a:stretch>
                  <a:fillRect l="-177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81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44471-EBFE-437C-A31B-7C8F095B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Function </a:t>
            </a:r>
            <a:r>
              <a:rPr lang="en-US" sz="3600" b="1" dirty="0" err="1" smtClean="0">
                <a:solidFill>
                  <a:schemeClr val="bg1"/>
                </a:solidFill>
              </a:rPr>
              <a:t>isRecursive</a:t>
            </a:r>
            <a:r>
              <a:rPr lang="en-US" sz="3600" b="1" dirty="0" smtClean="0">
                <a:solidFill>
                  <a:schemeClr val="bg1"/>
                </a:solidFill>
              </a:rPr>
              <a:t>()</a:t>
            </a:r>
            <a:endParaRPr lang="en-US" sz="3600" b="1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AAAA83-3AFD-44AC-BB2F-664DC061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0501" b="676"/>
          <a:stretch/>
        </p:blipFill>
        <p:spPr>
          <a:xfrm>
            <a:off x="85725" y="1225468"/>
            <a:ext cx="8982075" cy="55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44471-EBFE-437C-A31B-7C8F095B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Function </a:t>
            </a:r>
            <a:r>
              <a:rPr lang="en-US" sz="3600" b="1" dirty="0" err="1" smtClean="0">
                <a:solidFill>
                  <a:schemeClr val="bg1"/>
                </a:solidFill>
              </a:rPr>
              <a:t>isRecursive</a:t>
            </a:r>
            <a:r>
              <a:rPr lang="en-US" sz="3600" b="1" dirty="0" smtClean="0">
                <a:solidFill>
                  <a:schemeClr val="bg1"/>
                </a:solidFill>
              </a:rPr>
              <a:t>()</a:t>
            </a:r>
            <a:endParaRPr lang="en-US" sz="3600" b="1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AAAA83-3AFD-44AC-BB2F-664DC061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0501" b="676"/>
          <a:stretch/>
        </p:blipFill>
        <p:spPr>
          <a:xfrm>
            <a:off x="85725" y="1225468"/>
            <a:ext cx="8982075" cy="55516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37959" y="1204446"/>
            <a:ext cx="29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Choose a first edge to remove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7959" y="1504658"/>
            <a:ext cx="32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Choose a second edge to remove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5329" y="1806937"/>
            <a:ext cx="273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Create a new, empty 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5329" y="2186139"/>
            <a:ext cx="350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 edge only if not to be removed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7075" y="2695963"/>
            <a:ext cx="423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edge is to be removed but has weight &gt;1,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add it anyways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5199" y="3678128"/>
            <a:ext cx="4244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Perform depth first search, keeping track of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number of connected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357" y="4744335"/>
            <a:ext cx="386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number of components has changed,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pseudoknot is recursive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9125" y="2085881"/>
            <a:ext cx="108395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}</a:t>
            </a:r>
            <a:endParaRPr lang="en-US" sz="239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>
            <a:off x="3686178" y="1540670"/>
            <a:ext cx="1209673" cy="135730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>
            <a:off x="3095626" y="1695450"/>
            <a:ext cx="1800225" cy="285750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257550" y="1370062"/>
            <a:ext cx="159945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>
            <a:off x="2714626" y="2046487"/>
            <a:ext cx="2180853" cy="325255"/>
          </a:xfrm>
          <a:prstGeom prst="bentConnector3">
            <a:avLst>
              <a:gd name="adj1" fmla="val 1724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>
            <a:off x="4386264" y="2436787"/>
            <a:ext cx="432384" cy="423715"/>
          </a:xfrm>
          <a:prstGeom prst="bentConnector3">
            <a:avLst>
              <a:gd name="adj1" fmla="val 3678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0800000" flipV="1">
            <a:off x="5600705" y="5238749"/>
            <a:ext cx="1743071" cy="535537"/>
          </a:xfrm>
          <a:prstGeom prst="bentConnector3">
            <a:avLst>
              <a:gd name="adj1" fmla="val -1612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1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44471-EBFE-437C-A31B-7C8F095B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70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References</a:t>
            </a:r>
            <a:endParaRPr lang="en-US" sz="3600" b="1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AAAA83-3AFD-44AC-BB2F-664DC061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Petingi</a:t>
            </a:r>
            <a:r>
              <a:rPr lang="en-US" sz="2800" dirty="0">
                <a:solidFill>
                  <a:schemeClr val="bg1"/>
                </a:solidFill>
              </a:rPr>
              <a:t>, Louis, and Tamar </a:t>
            </a:r>
            <a:r>
              <a:rPr lang="en-US" sz="2800" dirty="0" err="1">
                <a:solidFill>
                  <a:schemeClr val="bg1"/>
                </a:solidFill>
              </a:rPr>
              <a:t>Schlick</a:t>
            </a:r>
            <a:r>
              <a:rPr lang="en-US" sz="2800" dirty="0">
                <a:solidFill>
                  <a:schemeClr val="bg1"/>
                </a:solidFill>
              </a:rPr>
              <a:t>. “Partitioning RNAs into </a:t>
            </a:r>
            <a:r>
              <a:rPr lang="en-US" sz="2800" dirty="0" err="1">
                <a:solidFill>
                  <a:schemeClr val="bg1"/>
                </a:solidFill>
              </a:rPr>
              <a:t>Pseudonotted</a:t>
            </a:r>
            <a:r>
              <a:rPr lang="en-US" sz="2800" dirty="0">
                <a:solidFill>
                  <a:schemeClr val="bg1"/>
                </a:solidFill>
              </a:rPr>
              <a:t> and Pseudoknot-Free Regions Modeled as Dual Graphs.” Jan. 2016.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8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44471-EBFE-437C-A31B-7C8F095B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bg1"/>
                </a:solidFill>
              </a:rPr>
              <a:t>RNA </a:t>
            </a:r>
            <a:r>
              <a:rPr lang="en-US" sz="3600" b="1" cap="none" dirty="0" smtClean="0">
                <a:solidFill>
                  <a:schemeClr val="bg1"/>
                </a:solidFill>
              </a:rPr>
              <a:t>Definition</a:t>
            </a:r>
            <a:endParaRPr lang="en-US" sz="3600" b="1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AAAA83-3AFD-44AC-BB2F-664DC061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Strands of genetic data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Used in numerous biological processes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Found in every living organism</a:t>
            </a:r>
          </a:p>
          <a:p>
            <a:r>
              <a:rPr lang="en-US" sz="2800" dirty="0">
                <a:solidFill>
                  <a:schemeClr val="bg1"/>
                </a:solidFill>
              </a:rPr>
              <a:t>Sequence of nitrogenous bases adenine, cytosine, guanine, and uracil.</a:t>
            </a:r>
          </a:p>
        </p:txBody>
      </p:sp>
      <p:pic>
        <p:nvPicPr>
          <p:cNvPr id="5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xmlns="" id="{AE683FB7-A8FE-40B9-88BA-0DDE7A854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3" b="88974"/>
          <a:stretch/>
        </p:blipFill>
        <p:spPr>
          <a:xfrm>
            <a:off x="934310" y="4413739"/>
            <a:ext cx="7451226" cy="141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8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44471-EBFE-437C-A31B-7C8F095B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bg1"/>
                </a:solidFill>
              </a:rPr>
              <a:t>RNA Secondary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AAAA83-3AFD-44AC-BB2F-664DC061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8157"/>
            <a:ext cx="8207618" cy="15503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Nitrogenous bases within RNA bond with one another</a:t>
            </a:r>
          </a:p>
          <a:p>
            <a:r>
              <a:rPr lang="en-US" sz="2800" dirty="0">
                <a:solidFill>
                  <a:schemeClr val="bg1"/>
                </a:solidFill>
              </a:rPr>
              <a:t>RNA folds over itself</a:t>
            </a:r>
          </a:p>
          <a:p>
            <a:r>
              <a:rPr lang="en-US" sz="2800" dirty="0">
                <a:solidFill>
                  <a:schemeClr val="bg1"/>
                </a:solidFill>
              </a:rPr>
              <a:t>Connections between bases form secondary structure</a:t>
            </a:r>
          </a:p>
        </p:txBody>
      </p:sp>
      <p:pic>
        <p:nvPicPr>
          <p:cNvPr id="1026" name="Picture 2" descr="Image result for rna secondary structure">
            <a:extLst>
              <a:ext uri="{FF2B5EF4-FFF2-40B4-BE49-F238E27FC236}">
                <a16:creationId xmlns:a16="http://schemas.microsoft.com/office/drawing/2014/main" xmlns="" id="{D3D5DFB8-633C-4E56-BEB7-51AF69B1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308556"/>
            <a:ext cx="4132385" cy="309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6EC42D-28A5-4868-BE3A-2EFACBF3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501" y="3308556"/>
            <a:ext cx="3337849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5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44471-EBFE-437C-A31B-7C8F095B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bg1"/>
                </a:solidFill>
              </a:rPr>
              <a:t>Representation Using Dual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AAAA83-3AFD-44AC-BB2F-664DC061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825625"/>
            <a:ext cx="8608291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Create dual graph representation using RNA arc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75A969-159B-49E5-B927-1BD5BD4A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3282833"/>
            <a:ext cx="3423322" cy="20847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045C0CF-22C5-4158-84E0-2BB0A666087A}"/>
              </a:ext>
            </a:extLst>
          </p:cNvPr>
          <p:cNvCxnSpPr/>
          <p:nvPr/>
        </p:nvCxnSpPr>
        <p:spPr>
          <a:xfrm>
            <a:off x="3990109" y="4357780"/>
            <a:ext cx="1163782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74" y="3215365"/>
            <a:ext cx="3446352" cy="21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7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44471-EBFE-437C-A31B-7C8F095B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623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cap="none" dirty="0" err="1">
                <a:solidFill>
                  <a:schemeClr val="bg1"/>
                </a:solidFill>
              </a:rPr>
              <a:t>Tarjan</a:t>
            </a:r>
            <a:r>
              <a:rPr lang="en-US" sz="3600" b="1" cap="none" dirty="0">
                <a:solidFill>
                  <a:schemeClr val="bg1"/>
                </a:solidFill>
              </a:rPr>
              <a:t> </a:t>
            </a:r>
            <a:r>
              <a:rPr lang="en-US" sz="3600" b="1" cap="none" dirty="0" err="1">
                <a:solidFill>
                  <a:schemeClr val="bg1"/>
                </a:solidFill>
              </a:rPr>
              <a:t>Biconnectivity</a:t>
            </a:r>
            <a:r>
              <a:rPr lang="en-US" sz="3600" b="1" cap="none" dirty="0">
                <a:solidFill>
                  <a:schemeClr val="bg1"/>
                </a:solidFill>
              </a:rPr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AAAA83-3AFD-44AC-BB2F-664DC061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37" y="1412387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Divides graph into blocks using articulation points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C8BD7DA-7AEF-4828-BE93-B68555990310}"/>
              </a:ext>
            </a:extLst>
          </p:cNvPr>
          <p:cNvGrpSpPr/>
          <p:nvPr/>
        </p:nvGrpSpPr>
        <p:grpSpPr>
          <a:xfrm>
            <a:off x="279840" y="3259568"/>
            <a:ext cx="4292160" cy="2376301"/>
            <a:chOff x="475058" y="2072606"/>
            <a:chExt cx="7657164" cy="42392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3F29833A-9D83-4549-AEAF-0F31A3B8E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058" y="2072606"/>
              <a:ext cx="7657164" cy="4239293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7CDE54BA-D341-45FA-A790-1FCABC77CDFD}"/>
                </a:ext>
              </a:extLst>
            </p:cNvPr>
            <p:cNvCxnSpPr/>
            <p:nvPr/>
          </p:nvCxnSpPr>
          <p:spPr>
            <a:xfrm flipH="1" flipV="1">
              <a:off x="2391508" y="4712677"/>
              <a:ext cx="729761" cy="1494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4A9C58D9-F95B-4B4A-A24A-18BC60FC4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877" y="3666392"/>
              <a:ext cx="211015" cy="10462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D5DE97E0-5D39-48D9-9EB4-FC5992EDA4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0866" y="4123592"/>
              <a:ext cx="679303" cy="73855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ABCA542-4A8D-4C5D-B933-C7D5AA5AA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59" y="2010042"/>
            <a:ext cx="1600480" cy="15353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4D7464B-A9D7-42B3-9614-5920F3FA8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785" y="3375374"/>
            <a:ext cx="1232952" cy="582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2B53CA6-C9B5-4998-9CFC-BF6B1F9D2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194" y="4371030"/>
            <a:ext cx="2113359" cy="15073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E46F465C-18D7-416C-8DB1-8DEDE01CD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202" y="5709343"/>
            <a:ext cx="1072263" cy="88997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D9EDE719-344B-4D2A-B4F7-5FCDDECF8B2B}"/>
              </a:ext>
            </a:extLst>
          </p:cNvPr>
          <p:cNvCxnSpPr>
            <a:cxnSpLocks/>
          </p:cNvCxnSpPr>
          <p:nvPr/>
        </p:nvCxnSpPr>
        <p:spPr>
          <a:xfrm flipV="1">
            <a:off x="4379613" y="3259568"/>
            <a:ext cx="789709" cy="2858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8217784-5C26-46F6-B584-7DA6D4214C79}"/>
              </a:ext>
            </a:extLst>
          </p:cNvPr>
          <p:cNvCxnSpPr>
            <a:cxnSpLocks/>
          </p:cNvCxnSpPr>
          <p:nvPr/>
        </p:nvCxnSpPr>
        <p:spPr>
          <a:xfrm flipV="1">
            <a:off x="4476883" y="3780692"/>
            <a:ext cx="2766902" cy="1775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7D0CB6AF-8A11-4581-A1B9-FFF3E6DADD5B}"/>
              </a:ext>
            </a:extLst>
          </p:cNvPr>
          <p:cNvCxnSpPr>
            <a:cxnSpLocks/>
          </p:cNvCxnSpPr>
          <p:nvPr/>
        </p:nvCxnSpPr>
        <p:spPr>
          <a:xfrm>
            <a:off x="4536276" y="4739438"/>
            <a:ext cx="1970032" cy="30734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034AAD5B-D0AD-4C8D-8C6B-8B8C86D590AE}"/>
              </a:ext>
            </a:extLst>
          </p:cNvPr>
          <p:cNvCxnSpPr>
            <a:cxnSpLocks/>
          </p:cNvCxnSpPr>
          <p:nvPr/>
        </p:nvCxnSpPr>
        <p:spPr>
          <a:xfrm>
            <a:off x="4230698" y="5537286"/>
            <a:ext cx="938624" cy="3338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4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44471-EBFE-437C-A31B-7C8F095B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58" y="297188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bg1"/>
                </a:solidFill>
              </a:rPr>
              <a:t>Identifying Blocks as Pseudoknots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AAAA83-3AFD-44AC-BB2F-664DC061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62" y="1825625"/>
            <a:ext cx="9258300" cy="4351338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Any block with </a:t>
            </a:r>
            <a:r>
              <a:rPr lang="en-US" sz="2600" dirty="0" smtClean="0">
                <a:solidFill>
                  <a:schemeClr val="bg1"/>
                </a:solidFill>
              </a:rPr>
              <a:t>a vertex of degree </a:t>
            </a:r>
            <a:r>
              <a:rPr lang="en-US" sz="2600" dirty="0">
                <a:solidFill>
                  <a:schemeClr val="bg1"/>
                </a:solidFill>
              </a:rPr>
              <a:t>3 or greater indicates a </a:t>
            </a:r>
            <a:r>
              <a:rPr lang="en-US" sz="2600" dirty="0" smtClean="0">
                <a:solidFill>
                  <a:schemeClr val="bg1"/>
                </a:solidFill>
              </a:rPr>
              <a:t>pseudoknot (self </a:t>
            </a:r>
            <a:r>
              <a:rPr lang="en-US" sz="2600" dirty="0">
                <a:solidFill>
                  <a:schemeClr val="bg1"/>
                </a:solidFill>
              </a:rPr>
              <a:t>loops are discounted)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38AFD21-050B-44E5-88D9-6163C210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3" y="3398365"/>
            <a:ext cx="2222402" cy="213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20A5FA-B0E0-4E83-819E-484E1C920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069" y="4051291"/>
            <a:ext cx="1643939" cy="777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052685-12AE-47E4-9016-9618F1B04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08" y="3373858"/>
            <a:ext cx="2989050" cy="21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1D6D51-0A8D-4834-B6C7-CE0BD755D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458" y="3808682"/>
            <a:ext cx="1540285" cy="1278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9E840A-BB9A-46CB-8C2A-089F902D59FC}"/>
              </a:ext>
            </a:extLst>
          </p:cNvPr>
          <p:cNvSpPr txBox="1"/>
          <p:nvPr/>
        </p:nvSpPr>
        <p:spPr>
          <a:xfrm>
            <a:off x="621882" y="5668998"/>
            <a:ext cx="129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Pseudoknot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B69C74E-D513-41A7-870D-BFF207B23433}"/>
              </a:ext>
            </a:extLst>
          </p:cNvPr>
          <p:cNvSpPr txBox="1"/>
          <p:nvPr/>
        </p:nvSpPr>
        <p:spPr>
          <a:xfrm>
            <a:off x="5086151" y="5656744"/>
            <a:ext cx="129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Pseudoknot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4E59C8B-D6C3-44A1-BA17-D275965DD0FF}"/>
              </a:ext>
            </a:extLst>
          </p:cNvPr>
          <p:cNvSpPr txBox="1"/>
          <p:nvPr/>
        </p:nvSpPr>
        <p:spPr>
          <a:xfrm>
            <a:off x="2862153" y="4859527"/>
            <a:ext cx="895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Regular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E7E857-C9EA-4F0E-BD88-0BCE6B5D21D0}"/>
              </a:ext>
            </a:extLst>
          </p:cNvPr>
          <p:cNvSpPr txBox="1"/>
          <p:nvPr/>
        </p:nvSpPr>
        <p:spPr>
          <a:xfrm>
            <a:off x="7709747" y="5087120"/>
            <a:ext cx="895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Regular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102227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44471-EBFE-437C-A31B-7C8F095B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Identifying Recursive Pseudoknots</a:t>
            </a:r>
            <a:endParaRPr lang="en-US" sz="3600" b="1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AAAA83-3AFD-44AC-BB2F-664DC061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Extended program functionality to identify which pseudoknots are recursive</a:t>
            </a:r>
          </a:p>
          <a:p>
            <a:r>
              <a:rPr lang="en-US" sz="2800" dirty="0">
                <a:solidFill>
                  <a:schemeClr val="bg1"/>
                </a:solidFill>
              </a:rPr>
              <a:t>If removing two edges disconnects the block, the block is recursive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854A74-A01B-43BE-AB36-A8157D369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48" y="3732821"/>
            <a:ext cx="3215919" cy="2293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F38E2F-9883-47D9-A7EF-E9E52772BAD2}"/>
              </a:ext>
            </a:extLst>
          </p:cNvPr>
          <p:cNvSpPr txBox="1"/>
          <p:nvPr/>
        </p:nvSpPr>
        <p:spPr>
          <a:xfrm>
            <a:off x="1146757" y="5906075"/>
            <a:ext cx="22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Recursive pseudoknot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EEF8A85-3B02-4610-AF3F-E144BC5D27C2}"/>
              </a:ext>
            </a:extLst>
          </p:cNvPr>
          <p:cNvSpPr txBox="1"/>
          <p:nvPr/>
        </p:nvSpPr>
        <p:spPr>
          <a:xfrm>
            <a:off x="5477608" y="6001089"/>
            <a:ext cx="22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Recursive pseudoknot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2C7518C-75D1-4234-AA00-90B7FC1D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09" y="3732821"/>
            <a:ext cx="2248095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8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44471-EBFE-437C-A31B-7C8F095B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Example – RF00622</a:t>
            </a:r>
            <a:endParaRPr lang="en-US" sz="3600" b="1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AAAA83-3AFD-44AC-BB2F-664DC061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Program takes adjacency matrix as input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275A969-159B-49E5-B927-1BD5BD4A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80" y="3309456"/>
            <a:ext cx="2781541" cy="1693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298" y="3388485"/>
            <a:ext cx="1411041" cy="16148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47" y="3278812"/>
            <a:ext cx="3044825" cy="19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7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44471-EBFE-437C-A31B-7C8F095B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Example – RF00622</a:t>
            </a:r>
            <a:endParaRPr lang="en-US" sz="3600" b="1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AAAA83-3AFD-44AC-BB2F-664DC061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Outputs details of the motif into file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Additional information is returned via the console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32"/>
          <a:stretch/>
        </p:blipFill>
        <p:spPr>
          <a:xfrm>
            <a:off x="4910064" y="2962275"/>
            <a:ext cx="4071196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68" y="3202780"/>
            <a:ext cx="4444007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9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</TotalTime>
  <Words>290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Baskerville Old Face</vt:lpstr>
      <vt:lpstr>Calibri</vt:lpstr>
      <vt:lpstr>Calibri Light</vt:lpstr>
      <vt:lpstr>Cambria Math</vt:lpstr>
      <vt:lpstr>Office Theme</vt:lpstr>
      <vt:lpstr>Classifying Pseudoknots in RNA Using Graph Theory</vt:lpstr>
      <vt:lpstr>RNA Definition</vt:lpstr>
      <vt:lpstr>RNA Secondary Structure</vt:lpstr>
      <vt:lpstr>Representation Using Dual Graphs</vt:lpstr>
      <vt:lpstr>Tarjan Biconnectivity Algorithm</vt:lpstr>
      <vt:lpstr>Identifying Blocks as Pseudoknots</vt:lpstr>
      <vt:lpstr>Identifying Recursive Pseudoknots</vt:lpstr>
      <vt:lpstr>Example – RF00622</vt:lpstr>
      <vt:lpstr>Example – RF00622</vt:lpstr>
      <vt:lpstr>Function isRecursive()</vt:lpstr>
      <vt:lpstr>Function isRecursive()</vt:lpstr>
      <vt:lpstr>Function isRecursive()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Pseudoknots in RNA Using Graph Theory</dc:title>
  <dc:creator>Amanda.Schettini2</dc:creator>
  <cp:lastModifiedBy>Ben</cp:lastModifiedBy>
  <cp:revision>37</cp:revision>
  <dcterms:created xsi:type="dcterms:W3CDTF">2018-08-15T17:06:23Z</dcterms:created>
  <dcterms:modified xsi:type="dcterms:W3CDTF">2018-08-16T07:08:16Z</dcterms:modified>
</cp:coreProperties>
</file>