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67" r:id="rId5"/>
    <p:sldId id="266" r:id="rId6"/>
    <p:sldId id="268" r:id="rId7"/>
    <p:sldId id="269"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843"/>
    <p:restoredTop sz="94558"/>
  </p:normalViewPr>
  <p:slideViewPr>
    <p:cSldViewPr snapToGrid="0" snapToObjects="1">
      <p:cViewPr>
        <p:scale>
          <a:sx n="96" d="100"/>
          <a:sy n="96" d="100"/>
        </p:scale>
        <p:origin x="144" y="6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7FD3EF84-3FC8-DE4E-B8F2-FD008532D653}" type="datetimeFigureOut">
              <a:rPr lang="en-US" smtClean="0"/>
              <a:t>5/17/20</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0869203E-9239-394D-8C08-9C12D5861DB5}" type="slidenum">
              <a:rPr lang="en-US" smtClean="0"/>
              <a:t>‹#›</a:t>
            </a:fld>
            <a:endParaRPr lang="en-US"/>
          </a:p>
        </p:txBody>
      </p:sp>
    </p:spTree>
    <p:extLst>
      <p:ext uri="{BB962C8B-B14F-4D97-AF65-F5344CB8AC3E}">
        <p14:creationId xmlns:p14="http://schemas.microsoft.com/office/powerpoint/2010/main" val="4193654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D3EF84-3FC8-DE4E-B8F2-FD008532D653}" type="datetimeFigureOut">
              <a:rPr lang="en-US" smtClean="0"/>
              <a:t>5/17/20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69203E-9239-394D-8C08-9C12D5861DB5}" type="slidenum">
              <a:rPr lang="en-US" smtClean="0"/>
              <a:t>‹#›</a:t>
            </a:fld>
            <a:endParaRPr lang="en-US"/>
          </a:p>
        </p:txBody>
      </p:sp>
    </p:spTree>
    <p:extLst>
      <p:ext uri="{BB962C8B-B14F-4D97-AF65-F5344CB8AC3E}">
        <p14:creationId xmlns:p14="http://schemas.microsoft.com/office/powerpoint/2010/main" val="1708385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FD3EF84-3FC8-DE4E-B8F2-FD008532D653}" type="datetimeFigureOut">
              <a:rPr lang="en-US" smtClean="0"/>
              <a:t>5/17/20</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0869203E-9239-394D-8C08-9C12D5861DB5}" type="slidenum">
              <a:rPr lang="en-US" smtClean="0"/>
              <a:t>‹#›</a:t>
            </a:fld>
            <a:endParaRPr lang="en-US"/>
          </a:p>
        </p:txBody>
      </p:sp>
    </p:spTree>
    <p:extLst>
      <p:ext uri="{BB962C8B-B14F-4D97-AF65-F5344CB8AC3E}">
        <p14:creationId xmlns:p14="http://schemas.microsoft.com/office/powerpoint/2010/main" val="31942653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FD3EF84-3FC8-DE4E-B8F2-FD008532D653}" type="datetimeFigureOut">
              <a:rPr lang="en-US" smtClean="0"/>
              <a:t>5/17/20</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0869203E-9239-394D-8C08-9C12D5861DB5}"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19019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7FD3EF84-3FC8-DE4E-B8F2-FD008532D653}" type="datetimeFigureOut">
              <a:rPr lang="en-US" smtClean="0"/>
              <a:t>5/17/20</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0869203E-9239-394D-8C08-9C12D5861DB5}" type="slidenum">
              <a:rPr lang="en-US" smtClean="0"/>
              <a:t>‹#›</a:t>
            </a:fld>
            <a:endParaRPr lang="en-US"/>
          </a:p>
        </p:txBody>
      </p:sp>
    </p:spTree>
    <p:extLst>
      <p:ext uri="{BB962C8B-B14F-4D97-AF65-F5344CB8AC3E}">
        <p14:creationId xmlns:p14="http://schemas.microsoft.com/office/powerpoint/2010/main" val="37421370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FD3EF84-3FC8-DE4E-B8F2-FD008532D653}" type="datetimeFigureOut">
              <a:rPr lang="en-US" smtClean="0"/>
              <a:t>5/17/20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69203E-9239-394D-8C08-9C12D5861DB5}" type="slidenum">
              <a:rPr lang="en-US" smtClean="0"/>
              <a:t>‹#›</a:t>
            </a:fld>
            <a:endParaRPr lang="en-US"/>
          </a:p>
        </p:txBody>
      </p:sp>
    </p:spTree>
    <p:extLst>
      <p:ext uri="{BB962C8B-B14F-4D97-AF65-F5344CB8AC3E}">
        <p14:creationId xmlns:p14="http://schemas.microsoft.com/office/powerpoint/2010/main" val="12372946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FD3EF84-3FC8-DE4E-B8F2-FD008532D653}" type="datetimeFigureOut">
              <a:rPr lang="en-US" smtClean="0"/>
              <a:t>5/17/20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69203E-9239-394D-8C08-9C12D5861DB5}" type="slidenum">
              <a:rPr lang="en-US" smtClean="0"/>
              <a:t>‹#›</a:t>
            </a:fld>
            <a:endParaRPr lang="en-US"/>
          </a:p>
        </p:txBody>
      </p:sp>
    </p:spTree>
    <p:extLst>
      <p:ext uri="{BB962C8B-B14F-4D97-AF65-F5344CB8AC3E}">
        <p14:creationId xmlns:p14="http://schemas.microsoft.com/office/powerpoint/2010/main" val="22741570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D3EF84-3FC8-DE4E-B8F2-FD008532D653}" type="datetimeFigureOut">
              <a:rPr lang="en-US" smtClean="0"/>
              <a:t>5/17/20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9203E-9239-394D-8C08-9C12D5861DB5}" type="slidenum">
              <a:rPr lang="en-US" smtClean="0"/>
              <a:t>‹#›</a:t>
            </a:fld>
            <a:endParaRPr lang="en-US"/>
          </a:p>
        </p:txBody>
      </p:sp>
    </p:spTree>
    <p:extLst>
      <p:ext uri="{BB962C8B-B14F-4D97-AF65-F5344CB8AC3E}">
        <p14:creationId xmlns:p14="http://schemas.microsoft.com/office/powerpoint/2010/main" val="24290652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7FD3EF84-3FC8-DE4E-B8F2-FD008532D653}" type="datetimeFigureOut">
              <a:rPr lang="en-US" smtClean="0"/>
              <a:t>5/17/20</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0869203E-9239-394D-8C08-9C12D5861DB5}" type="slidenum">
              <a:rPr lang="en-US" smtClean="0"/>
              <a:t>‹#›</a:t>
            </a:fld>
            <a:endParaRPr lang="en-US"/>
          </a:p>
        </p:txBody>
      </p:sp>
    </p:spTree>
    <p:extLst>
      <p:ext uri="{BB962C8B-B14F-4D97-AF65-F5344CB8AC3E}">
        <p14:creationId xmlns:p14="http://schemas.microsoft.com/office/powerpoint/2010/main" val="3041190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D3EF84-3FC8-DE4E-B8F2-FD008532D653}" type="datetimeFigureOut">
              <a:rPr lang="en-US" smtClean="0"/>
              <a:t>5/17/20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9203E-9239-394D-8C08-9C12D5861DB5}" type="slidenum">
              <a:rPr lang="en-US" smtClean="0"/>
              <a:t>‹#›</a:t>
            </a:fld>
            <a:endParaRPr lang="en-US"/>
          </a:p>
        </p:txBody>
      </p:sp>
    </p:spTree>
    <p:extLst>
      <p:ext uri="{BB962C8B-B14F-4D97-AF65-F5344CB8AC3E}">
        <p14:creationId xmlns:p14="http://schemas.microsoft.com/office/powerpoint/2010/main" val="1957001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FD3EF84-3FC8-DE4E-B8F2-FD008532D653}" type="datetimeFigureOut">
              <a:rPr lang="en-US" smtClean="0"/>
              <a:t>5/17/20</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0869203E-9239-394D-8C08-9C12D5861DB5}" type="slidenum">
              <a:rPr lang="en-US" smtClean="0"/>
              <a:t>‹#›</a:t>
            </a:fld>
            <a:endParaRPr lang="en-US"/>
          </a:p>
        </p:txBody>
      </p:sp>
    </p:spTree>
    <p:extLst>
      <p:ext uri="{BB962C8B-B14F-4D97-AF65-F5344CB8AC3E}">
        <p14:creationId xmlns:p14="http://schemas.microsoft.com/office/powerpoint/2010/main" val="229826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D3EF84-3FC8-DE4E-B8F2-FD008532D653}" type="datetimeFigureOut">
              <a:rPr lang="en-US" smtClean="0"/>
              <a:t>5/17/20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69203E-9239-394D-8C08-9C12D5861DB5}" type="slidenum">
              <a:rPr lang="en-US" smtClean="0"/>
              <a:t>‹#›</a:t>
            </a:fld>
            <a:endParaRPr lang="en-US"/>
          </a:p>
        </p:txBody>
      </p:sp>
    </p:spTree>
    <p:extLst>
      <p:ext uri="{BB962C8B-B14F-4D97-AF65-F5344CB8AC3E}">
        <p14:creationId xmlns:p14="http://schemas.microsoft.com/office/powerpoint/2010/main" val="2888145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D3EF84-3FC8-DE4E-B8F2-FD008532D653}" type="datetimeFigureOut">
              <a:rPr lang="en-US" smtClean="0"/>
              <a:t>5/17/20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69203E-9239-394D-8C08-9C12D5861DB5}" type="slidenum">
              <a:rPr lang="en-US" smtClean="0"/>
              <a:t>‹#›</a:t>
            </a:fld>
            <a:endParaRPr lang="en-US"/>
          </a:p>
        </p:txBody>
      </p:sp>
    </p:spTree>
    <p:extLst>
      <p:ext uri="{BB962C8B-B14F-4D97-AF65-F5344CB8AC3E}">
        <p14:creationId xmlns:p14="http://schemas.microsoft.com/office/powerpoint/2010/main" val="2439301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D3EF84-3FC8-DE4E-B8F2-FD008532D653}" type="datetimeFigureOut">
              <a:rPr lang="en-US" smtClean="0"/>
              <a:t>5/17/20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69203E-9239-394D-8C08-9C12D5861DB5}" type="slidenum">
              <a:rPr lang="en-US" smtClean="0"/>
              <a:t>‹#›</a:t>
            </a:fld>
            <a:endParaRPr lang="en-US"/>
          </a:p>
        </p:txBody>
      </p:sp>
    </p:spTree>
    <p:extLst>
      <p:ext uri="{BB962C8B-B14F-4D97-AF65-F5344CB8AC3E}">
        <p14:creationId xmlns:p14="http://schemas.microsoft.com/office/powerpoint/2010/main" val="128345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D3EF84-3FC8-DE4E-B8F2-FD008532D653}" type="datetimeFigureOut">
              <a:rPr lang="en-US" smtClean="0"/>
              <a:t>5/17/20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69203E-9239-394D-8C08-9C12D5861DB5}" type="slidenum">
              <a:rPr lang="en-US" smtClean="0"/>
              <a:t>‹#›</a:t>
            </a:fld>
            <a:endParaRPr lang="en-US"/>
          </a:p>
        </p:txBody>
      </p:sp>
    </p:spTree>
    <p:extLst>
      <p:ext uri="{BB962C8B-B14F-4D97-AF65-F5344CB8AC3E}">
        <p14:creationId xmlns:p14="http://schemas.microsoft.com/office/powerpoint/2010/main" val="645669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D3EF84-3FC8-DE4E-B8F2-FD008532D653}" type="datetimeFigureOut">
              <a:rPr lang="en-US" smtClean="0"/>
              <a:t>5/17/20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69203E-9239-394D-8C08-9C12D5861DB5}" type="slidenum">
              <a:rPr lang="en-US" smtClean="0"/>
              <a:t>‹#›</a:t>
            </a:fld>
            <a:endParaRPr lang="en-US"/>
          </a:p>
        </p:txBody>
      </p:sp>
    </p:spTree>
    <p:extLst>
      <p:ext uri="{BB962C8B-B14F-4D97-AF65-F5344CB8AC3E}">
        <p14:creationId xmlns:p14="http://schemas.microsoft.com/office/powerpoint/2010/main" val="1691813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D3EF84-3FC8-DE4E-B8F2-FD008532D653}" type="datetimeFigureOut">
              <a:rPr lang="en-US" smtClean="0"/>
              <a:t>5/17/20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69203E-9239-394D-8C08-9C12D5861DB5}" type="slidenum">
              <a:rPr lang="en-US" smtClean="0"/>
              <a:t>‹#›</a:t>
            </a:fld>
            <a:endParaRPr lang="en-US"/>
          </a:p>
        </p:txBody>
      </p:sp>
    </p:spTree>
    <p:extLst>
      <p:ext uri="{BB962C8B-B14F-4D97-AF65-F5344CB8AC3E}">
        <p14:creationId xmlns:p14="http://schemas.microsoft.com/office/powerpoint/2010/main" val="2481949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FD3EF84-3FC8-DE4E-B8F2-FD008532D653}" type="datetimeFigureOut">
              <a:rPr lang="en-US" smtClean="0"/>
              <a:t>5/17/20</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869203E-9239-394D-8C08-9C12D5861DB5}" type="slidenum">
              <a:rPr lang="en-US" smtClean="0"/>
              <a:t>‹#›</a:t>
            </a:fld>
            <a:endParaRPr lang="en-US"/>
          </a:p>
        </p:txBody>
      </p:sp>
    </p:spTree>
    <p:extLst>
      <p:ext uri="{BB962C8B-B14F-4D97-AF65-F5344CB8AC3E}">
        <p14:creationId xmlns:p14="http://schemas.microsoft.com/office/powerpoint/2010/main" val="388577037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B650A-E58F-DC46-BEF8-164320111C7B}"/>
              </a:ext>
            </a:extLst>
          </p:cNvPr>
          <p:cNvSpPr>
            <a:spLocks noGrp="1"/>
          </p:cNvSpPr>
          <p:nvPr>
            <p:ph type="ctrTitle"/>
          </p:nvPr>
        </p:nvSpPr>
        <p:spPr/>
        <p:txBody>
          <a:bodyPr/>
          <a:lstStyle/>
          <a:p>
            <a:r>
              <a:rPr lang="en-US" dirty="0"/>
              <a:t>Restaurants in New York, NY</a:t>
            </a:r>
          </a:p>
        </p:txBody>
      </p:sp>
      <p:sp>
        <p:nvSpPr>
          <p:cNvPr id="3" name="Subtitle 2">
            <a:extLst>
              <a:ext uri="{FF2B5EF4-FFF2-40B4-BE49-F238E27FC236}">
                <a16:creationId xmlns:a16="http://schemas.microsoft.com/office/drawing/2014/main" id="{8D6C1AC3-C3D8-0E47-95B7-868D4E2C5981}"/>
              </a:ext>
            </a:extLst>
          </p:cNvPr>
          <p:cNvSpPr>
            <a:spLocks noGrp="1"/>
          </p:cNvSpPr>
          <p:nvPr>
            <p:ph type="subTitle" idx="1"/>
          </p:nvPr>
        </p:nvSpPr>
        <p:spPr/>
        <p:txBody>
          <a:bodyPr>
            <a:normAutofit fontScale="92500" lnSpcReduction="10000"/>
          </a:bodyPr>
          <a:lstStyle/>
          <a:p>
            <a:r>
              <a:rPr lang="en-US" dirty="0"/>
              <a:t>Bryan J. Hernandez</a:t>
            </a:r>
          </a:p>
          <a:p>
            <a:r>
              <a:rPr lang="en-US" dirty="0"/>
              <a:t>May 17, 2020</a:t>
            </a:r>
          </a:p>
        </p:txBody>
      </p:sp>
    </p:spTree>
    <p:extLst>
      <p:ext uri="{BB962C8B-B14F-4D97-AF65-F5344CB8AC3E}">
        <p14:creationId xmlns:p14="http://schemas.microsoft.com/office/powerpoint/2010/main" val="1064825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4C633-472D-C74A-BFD5-2854131E9806}"/>
              </a:ext>
            </a:extLst>
          </p:cNvPr>
          <p:cNvSpPr>
            <a:spLocks noGrp="1"/>
          </p:cNvSpPr>
          <p:nvPr>
            <p:ph type="title"/>
          </p:nvPr>
        </p:nvSpPr>
        <p:spPr/>
        <p:txBody>
          <a:bodyPr/>
          <a:lstStyle/>
          <a:p>
            <a:r>
              <a:rPr lang="en-US" dirty="0"/>
              <a:t>General information</a:t>
            </a:r>
          </a:p>
        </p:txBody>
      </p:sp>
      <p:sp>
        <p:nvSpPr>
          <p:cNvPr id="3" name="Content Placeholder 2">
            <a:extLst>
              <a:ext uri="{FF2B5EF4-FFF2-40B4-BE49-F238E27FC236}">
                <a16:creationId xmlns:a16="http://schemas.microsoft.com/office/drawing/2014/main" id="{5BE2AD61-3FB9-1548-996A-01777A6C799D}"/>
              </a:ext>
            </a:extLst>
          </p:cNvPr>
          <p:cNvSpPr>
            <a:spLocks noGrp="1"/>
          </p:cNvSpPr>
          <p:nvPr>
            <p:ph idx="1"/>
          </p:nvPr>
        </p:nvSpPr>
        <p:spPr/>
        <p:txBody>
          <a:bodyPr/>
          <a:lstStyle/>
          <a:p>
            <a:r>
              <a:rPr lang="en-US" dirty="0"/>
              <a:t>Description</a:t>
            </a:r>
          </a:p>
          <a:p>
            <a:pPr lvl="1"/>
            <a:r>
              <a:rPr lang="en-US" dirty="0"/>
              <a:t>The location is in New York, NY. The problem is to analyze the market within New York city. Specifically to focus on the Italian restaurants and the higher end of the venues. </a:t>
            </a:r>
          </a:p>
          <a:p>
            <a:r>
              <a:rPr lang="en-US" dirty="0"/>
              <a:t>Audience</a:t>
            </a:r>
          </a:p>
          <a:p>
            <a:pPr lvl="1"/>
            <a:r>
              <a:rPr lang="en-US" dirty="0"/>
              <a:t>The target audience of this presentation is for either an owner trying to expand into a new market or a market researcher analyzing the climate of the venues within New York city.</a:t>
            </a:r>
          </a:p>
        </p:txBody>
      </p:sp>
    </p:spTree>
    <p:extLst>
      <p:ext uri="{BB962C8B-B14F-4D97-AF65-F5344CB8AC3E}">
        <p14:creationId xmlns:p14="http://schemas.microsoft.com/office/powerpoint/2010/main" val="825250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C6338-3EF2-D048-A5F6-A0432419A2C6}"/>
              </a:ext>
            </a:extLst>
          </p:cNvPr>
          <p:cNvSpPr>
            <a:spLocks noGrp="1"/>
          </p:cNvSpPr>
          <p:nvPr>
            <p:ph type="title"/>
          </p:nvPr>
        </p:nvSpPr>
        <p:spPr/>
        <p:txBody>
          <a:bodyPr/>
          <a:lstStyle/>
          <a:p>
            <a:r>
              <a:rPr lang="en-US" dirty="0"/>
              <a:t>Data acquisition and cleaning</a:t>
            </a:r>
          </a:p>
        </p:txBody>
      </p:sp>
      <p:sp>
        <p:nvSpPr>
          <p:cNvPr id="3" name="Content Placeholder 2">
            <a:extLst>
              <a:ext uri="{FF2B5EF4-FFF2-40B4-BE49-F238E27FC236}">
                <a16:creationId xmlns:a16="http://schemas.microsoft.com/office/drawing/2014/main" id="{45E533A1-E55D-8341-98DA-B52C9BD62025}"/>
              </a:ext>
            </a:extLst>
          </p:cNvPr>
          <p:cNvSpPr>
            <a:spLocks noGrp="1"/>
          </p:cNvSpPr>
          <p:nvPr>
            <p:ph idx="1"/>
          </p:nvPr>
        </p:nvSpPr>
        <p:spPr/>
        <p:txBody>
          <a:bodyPr>
            <a:normAutofit lnSpcReduction="10000"/>
          </a:bodyPr>
          <a:lstStyle/>
          <a:p>
            <a:r>
              <a:rPr lang="en-US" dirty="0"/>
              <a:t>Data Acquisition: Foursquare API</a:t>
            </a:r>
          </a:p>
          <a:p>
            <a:pPr lvl="1"/>
            <a:r>
              <a:rPr lang="en-US" dirty="0"/>
              <a:t>Base dataset</a:t>
            </a:r>
          </a:p>
          <a:p>
            <a:pPr lvl="2"/>
            <a:r>
              <a:rPr lang="en-US" dirty="0"/>
              <a:t>Location data for Italian venues within a 25-mile radius of New York City</a:t>
            </a:r>
          </a:p>
          <a:p>
            <a:pPr lvl="2"/>
            <a:r>
              <a:rPr lang="en-US" dirty="0"/>
              <a:t>Includes longitude and latitude, distance and category</a:t>
            </a:r>
          </a:p>
          <a:p>
            <a:pPr lvl="1"/>
            <a:r>
              <a:rPr lang="en-US" dirty="0"/>
              <a:t>Additional dataset</a:t>
            </a:r>
          </a:p>
          <a:p>
            <a:pPr lvl="2"/>
            <a:r>
              <a:rPr lang="en-US" dirty="0"/>
              <a:t>Adding features such as</a:t>
            </a:r>
          </a:p>
          <a:p>
            <a:pPr lvl="3"/>
            <a:r>
              <a:rPr lang="en-US" dirty="0"/>
              <a:t>Distance</a:t>
            </a:r>
          </a:p>
          <a:p>
            <a:pPr lvl="3"/>
            <a:r>
              <a:rPr lang="en-US" dirty="0"/>
              <a:t>Rating</a:t>
            </a:r>
          </a:p>
          <a:p>
            <a:pPr lvl="3"/>
            <a:r>
              <a:rPr lang="en-US" dirty="0"/>
              <a:t>Likes</a:t>
            </a:r>
          </a:p>
          <a:p>
            <a:pPr lvl="3"/>
            <a:r>
              <a:rPr lang="en-US" dirty="0"/>
              <a:t>Tier</a:t>
            </a:r>
          </a:p>
          <a:p>
            <a:pPr lvl="3"/>
            <a:r>
              <a:rPr lang="en-US" dirty="0"/>
              <a:t>Tips</a:t>
            </a:r>
          </a:p>
          <a:p>
            <a:pPr lvl="1"/>
            <a:r>
              <a:rPr lang="en-US" dirty="0"/>
              <a:t>Data Cleaning</a:t>
            </a:r>
          </a:p>
          <a:p>
            <a:pPr lvl="2"/>
            <a:r>
              <a:rPr lang="en-US" dirty="0"/>
              <a:t>Cleaning out features with null values, </a:t>
            </a:r>
            <a:r>
              <a:rPr lang="en-US" dirty="0" err="1"/>
              <a:t>na</a:t>
            </a:r>
            <a:r>
              <a:rPr lang="en-US" dirty="0"/>
              <a:t> values and non applicable categories</a:t>
            </a:r>
          </a:p>
          <a:p>
            <a:pPr lvl="2"/>
            <a:endParaRPr lang="en-US" dirty="0"/>
          </a:p>
        </p:txBody>
      </p:sp>
    </p:spTree>
    <p:extLst>
      <p:ext uri="{BB962C8B-B14F-4D97-AF65-F5344CB8AC3E}">
        <p14:creationId xmlns:p14="http://schemas.microsoft.com/office/powerpoint/2010/main" val="1363532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26A03-5105-D145-A488-F147BBE91DA7}"/>
              </a:ext>
            </a:extLst>
          </p:cNvPr>
          <p:cNvSpPr>
            <a:spLocks noGrp="1"/>
          </p:cNvSpPr>
          <p:nvPr>
            <p:ph type="title"/>
          </p:nvPr>
        </p:nvSpPr>
        <p:spPr/>
        <p:txBody>
          <a:bodyPr/>
          <a:lstStyle/>
          <a:p>
            <a:r>
              <a:rPr lang="en-US" dirty="0"/>
              <a:t>Exploratory Data Analysis</a:t>
            </a:r>
          </a:p>
        </p:txBody>
      </p:sp>
      <p:sp>
        <p:nvSpPr>
          <p:cNvPr id="3" name="Content Placeholder 2">
            <a:extLst>
              <a:ext uri="{FF2B5EF4-FFF2-40B4-BE49-F238E27FC236}">
                <a16:creationId xmlns:a16="http://schemas.microsoft.com/office/drawing/2014/main" id="{A4D88CFE-CBC4-3E4D-BAD9-6152AD0018D1}"/>
              </a:ext>
            </a:extLst>
          </p:cNvPr>
          <p:cNvSpPr>
            <a:spLocks noGrp="1"/>
          </p:cNvSpPr>
          <p:nvPr>
            <p:ph idx="1"/>
          </p:nvPr>
        </p:nvSpPr>
        <p:spPr>
          <a:xfrm>
            <a:off x="685800" y="2194561"/>
            <a:ext cx="10820400" cy="1572768"/>
          </a:xfrm>
        </p:spPr>
        <p:txBody>
          <a:bodyPr/>
          <a:lstStyle/>
          <a:p>
            <a:r>
              <a:rPr lang="en-US" dirty="0"/>
              <a:t>The methods to analysis the datasets included</a:t>
            </a:r>
          </a:p>
          <a:p>
            <a:pPr lvl="1"/>
            <a:r>
              <a:rPr lang="en-US" dirty="0"/>
              <a:t>Histograms</a:t>
            </a:r>
          </a:p>
          <a:p>
            <a:pPr lvl="1"/>
            <a:r>
              <a:rPr lang="en-US" dirty="0"/>
              <a:t>Scatterplots</a:t>
            </a:r>
          </a:p>
          <a:p>
            <a:pPr lvl="1"/>
            <a:r>
              <a:rPr lang="en-US" dirty="0"/>
              <a:t>Pearson’s Correlation test</a:t>
            </a:r>
          </a:p>
          <a:p>
            <a:endParaRPr lang="en-US" dirty="0"/>
          </a:p>
        </p:txBody>
      </p:sp>
    </p:spTree>
    <p:extLst>
      <p:ext uri="{BB962C8B-B14F-4D97-AF65-F5344CB8AC3E}">
        <p14:creationId xmlns:p14="http://schemas.microsoft.com/office/powerpoint/2010/main" val="1437396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56322-964D-6349-8A98-1622BEEF0A01}"/>
              </a:ext>
            </a:extLst>
          </p:cNvPr>
          <p:cNvSpPr>
            <a:spLocks noGrp="1"/>
          </p:cNvSpPr>
          <p:nvPr>
            <p:ph type="title"/>
          </p:nvPr>
        </p:nvSpPr>
        <p:spPr>
          <a:xfrm>
            <a:off x="685800" y="1524000"/>
            <a:ext cx="3995928" cy="1600200"/>
          </a:xfrm>
        </p:spPr>
        <p:txBody>
          <a:bodyPr/>
          <a:lstStyle/>
          <a:p>
            <a:r>
              <a:rPr lang="en-US" dirty="0"/>
              <a:t>Frequency by Tier</a:t>
            </a:r>
          </a:p>
        </p:txBody>
      </p:sp>
      <p:pic>
        <p:nvPicPr>
          <p:cNvPr id="6" name="Picture Placeholder 5" descr="A screenshot of a cell phone&#10;&#10;Description automatically generated">
            <a:extLst>
              <a:ext uri="{FF2B5EF4-FFF2-40B4-BE49-F238E27FC236}">
                <a16:creationId xmlns:a16="http://schemas.microsoft.com/office/drawing/2014/main" id="{0A621E90-1E2F-DF40-9B6D-53438F2129D9}"/>
              </a:ext>
            </a:extLst>
          </p:cNvPr>
          <p:cNvPicPr>
            <a:picLocks noGrp="1" noChangeAspect="1"/>
          </p:cNvPicPr>
          <p:nvPr>
            <p:ph type="pic" idx="1"/>
          </p:nvPr>
        </p:nvPicPr>
        <p:blipFill>
          <a:blip r:embed="rId2"/>
          <a:srcRect l="9180" r="9180"/>
          <a:stretch>
            <a:fillRect/>
          </a:stretch>
        </p:blipFill>
        <p:spPr>
          <a:xfrm>
            <a:off x="4803775" y="750888"/>
            <a:ext cx="6702425" cy="5467350"/>
          </a:xfrm>
        </p:spPr>
      </p:pic>
      <p:sp>
        <p:nvSpPr>
          <p:cNvPr id="4" name="Text Placeholder 3">
            <a:extLst>
              <a:ext uri="{FF2B5EF4-FFF2-40B4-BE49-F238E27FC236}">
                <a16:creationId xmlns:a16="http://schemas.microsoft.com/office/drawing/2014/main" id="{C5397C34-2575-A748-8282-AF29F283C28E}"/>
              </a:ext>
            </a:extLst>
          </p:cNvPr>
          <p:cNvSpPr>
            <a:spLocks noGrp="1"/>
          </p:cNvSpPr>
          <p:nvPr>
            <p:ph type="body" sz="half" idx="2"/>
          </p:nvPr>
        </p:nvSpPr>
        <p:spPr>
          <a:xfrm>
            <a:off x="685800" y="3124199"/>
            <a:ext cx="3995928" cy="3094485"/>
          </a:xfrm>
        </p:spPr>
        <p:txBody>
          <a:bodyPr/>
          <a:lstStyle/>
          <a:p>
            <a:r>
              <a:rPr lang="en-US" dirty="0"/>
              <a:t>The distribution of the tiers is centered around 2 suggesting that the majority of the locations are of a low-mid tier rating. </a:t>
            </a:r>
          </a:p>
          <a:p>
            <a:endParaRPr lang="en-US" dirty="0"/>
          </a:p>
          <a:p>
            <a:r>
              <a:rPr lang="en-US" dirty="0"/>
              <a:t>This implies that the market is open for a higher tier restaurant to come into the market.</a:t>
            </a:r>
          </a:p>
        </p:txBody>
      </p:sp>
    </p:spTree>
    <p:extLst>
      <p:ext uri="{BB962C8B-B14F-4D97-AF65-F5344CB8AC3E}">
        <p14:creationId xmlns:p14="http://schemas.microsoft.com/office/powerpoint/2010/main" val="1390048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2F744-7F14-0943-9C73-1E2CDA5A7E99}"/>
              </a:ext>
            </a:extLst>
          </p:cNvPr>
          <p:cNvSpPr>
            <a:spLocks noGrp="1"/>
          </p:cNvSpPr>
          <p:nvPr>
            <p:ph type="title"/>
          </p:nvPr>
        </p:nvSpPr>
        <p:spPr>
          <a:xfrm>
            <a:off x="685800" y="1524000"/>
            <a:ext cx="3374136" cy="1600200"/>
          </a:xfrm>
        </p:spPr>
        <p:txBody>
          <a:bodyPr/>
          <a:lstStyle/>
          <a:p>
            <a:r>
              <a:rPr lang="en-US" dirty="0"/>
              <a:t>Frequency by distance</a:t>
            </a:r>
          </a:p>
        </p:txBody>
      </p:sp>
      <p:pic>
        <p:nvPicPr>
          <p:cNvPr id="6" name="Picture Placeholder 5" descr="A screenshot of a cell phone&#10;&#10;Description automatically generated">
            <a:extLst>
              <a:ext uri="{FF2B5EF4-FFF2-40B4-BE49-F238E27FC236}">
                <a16:creationId xmlns:a16="http://schemas.microsoft.com/office/drawing/2014/main" id="{B12BFD8F-30EB-804E-91A5-5273CE170819}"/>
              </a:ext>
            </a:extLst>
          </p:cNvPr>
          <p:cNvPicPr>
            <a:picLocks noGrp="1" noChangeAspect="1"/>
          </p:cNvPicPr>
          <p:nvPr>
            <p:ph type="pic" idx="1"/>
          </p:nvPr>
        </p:nvPicPr>
        <p:blipFill>
          <a:blip r:embed="rId2"/>
          <a:srcRect l="11083" r="11083"/>
          <a:stretch>
            <a:fillRect/>
          </a:stretch>
        </p:blipFill>
        <p:spPr>
          <a:xfrm>
            <a:off x="4059238" y="750888"/>
            <a:ext cx="7446962" cy="5467350"/>
          </a:xfrm>
        </p:spPr>
      </p:pic>
      <p:sp>
        <p:nvSpPr>
          <p:cNvPr id="4" name="Text Placeholder 3">
            <a:extLst>
              <a:ext uri="{FF2B5EF4-FFF2-40B4-BE49-F238E27FC236}">
                <a16:creationId xmlns:a16="http://schemas.microsoft.com/office/drawing/2014/main" id="{41517A03-8230-344E-91B0-5A02E3D66439}"/>
              </a:ext>
            </a:extLst>
          </p:cNvPr>
          <p:cNvSpPr>
            <a:spLocks noGrp="1"/>
          </p:cNvSpPr>
          <p:nvPr>
            <p:ph type="body" sz="half" idx="2"/>
          </p:nvPr>
        </p:nvSpPr>
        <p:spPr>
          <a:xfrm>
            <a:off x="685800" y="3124199"/>
            <a:ext cx="3374136" cy="3094485"/>
          </a:xfrm>
        </p:spPr>
        <p:txBody>
          <a:bodyPr/>
          <a:lstStyle/>
          <a:p>
            <a:r>
              <a:rPr lang="en-US" dirty="0"/>
              <a:t>This histogram shows that there is an increased amount of restaurants that are above 3.5 miles from the epicenter.</a:t>
            </a:r>
          </a:p>
          <a:p>
            <a:endParaRPr lang="en-US" dirty="0"/>
          </a:p>
          <a:p>
            <a:r>
              <a:rPr lang="en-US" dirty="0"/>
              <a:t>This might be an opportunity for a Italian restaurant within a closer proximity</a:t>
            </a:r>
          </a:p>
        </p:txBody>
      </p:sp>
    </p:spTree>
    <p:extLst>
      <p:ext uri="{BB962C8B-B14F-4D97-AF65-F5344CB8AC3E}">
        <p14:creationId xmlns:p14="http://schemas.microsoft.com/office/powerpoint/2010/main" val="3052197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4DEA-0619-D842-890B-1A07F7C1C84D}"/>
              </a:ext>
            </a:extLst>
          </p:cNvPr>
          <p:cNvSpPr>
            <a:spLocks noGrp="1"/>
          </p:cNvSpPr>
          <p:nvPr>
            <p:ph type="title"/>
          </p:nvPr>
        </p:nvSpPr>
        <p:spPr>
          <a:xfrm>
            <a:off x="685800" y="1524000"/>
            <a:ext cx="3799936" cy="1600200"/>
          </a:xfrm>
        </p:spPr>
        <p:txBody>
          <a:bodyPr/>
          <a:lstStyle/>
          <a:p>
            <a:r>
              <a:rPr lang="en-US" dirty="0"/>
              <a:t>Rating by distance</a:t>
            </a:r>
          </a:p>
        </p:txBody>
      </p:sp>
      <p:pic>
        <p:nvPicPr>
          <p:cNvPr id="12" name="Picture Placeholder 11" descr="A close up of a device&#10;&#10;Description automatically generated">
            <a:extLst>
              <a:ext uri="{FF2B5EF4-FFF2-40B4-BE49-F238E27FC236}">
                <a16:creationId xmlns:a16="http://schemas.microsoft.com/office/drawing/2014/main" id="{368C4C42-6B03-B943-B8BB-2FC09525CA6C}"/>
              </a:ext>
            </a:extLst>
          </p:cNvPr>
          <p:cNvPicPr>
            <a:picLocks noGrp="1" noChangeAspect="1"/>
          </p:cNvPicPr>
          <p:nvPr>
            <p:ph type="pic" idx="1"/>
          </p:nvPr>
        </p:nvPicPr>
        <p:blipFill>
          <a:blip r:embed="rId2"/>
          <a:srcRect l="11946" r="11946"/>
          <a:stretch>
            <a:fillRect/>
          </a:stretch>
        </p:blipFill>
        <p:spPr>
          <a:xfrm>
            <a:off x="4486275" y="750888"/>
            <a:ext cx="7019925" cy="5467350"/>
          </a:xfrm>
        </p:spPr>
      </p:pic>
      <p:sp>
        <p:nvSpPr>
          <p:cNvPr id="4" name="Text Placeholder 3">
            <a:extLst>
              <a:ext uri="{FF2B5EF4-FFF2-40B4-BE49-F238E27FC236}">
                <a16:creationId xmlns:a16="http://schemas.microsoft.com/office/drawing/2014/main" id="{4500CF4A-D4AB-E142-8353-1EDDA4041B4E}"/>
              </a:ext>
            </a:extLst>
          </p:cNvPr>
          <p:cNvSpPr>
            <a:spLocks noGrp="1"/>
          </p:cNvSpPr>
          <p:nvPr>
            <p:ph type="body" sz="half" idx="2"/>
          </p:nvPr>
        </p:nvSpPr>
        <p:spPr>
          <a:xfrm>
            <a:off x="685800" y="3124199"/>
            <a:ext cx="3799936" cy="3094485"/>
          </a:xfrm>
        </p:spPr>
        <p:txBody>
          <a:bodyPr/>
          <a:lstStyle/>
          <a:p>
            <a:r>
              <a:rPr lang="en-US" dirty="0"/>
              <a:t>This locations within a distance of 3.5 miles are varying between 6-8 rating.</a:t>
            </a:r>
          </a:p>
          <a:p>
            <a:endParaRPr lang="en-US" dirty="0"/>
          </a:p>
          <a:p>
            <a:r>
              <a:rPr lang="en-US" dirty="0"/>
              <a:t>This might be an indication of consumers being open to new restaurants as there aren’t many high rated restaurants in the close- proximity</a:t>
            </a:r>
          </a:p>
        </p:txBody>
      </p:sp>
    </p:spTree>
    <p:extLst>
      <p:ext uri="{BB962C8B-B14F-4D97-AF65-F5344CB8AC3E}">
        <p14:creationId xmlns:p14="http://schemas.microsoft.com/office/powerpoint/2010/main" val="3007604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C6338-3EF2-D048-A5F6-A0432419A2C6}"/>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45E533A1-E55D-8341-98DA-B52C9BD62025}"/>
              </a:ext>
            </a:extLst>
          </p:cNvPr>
          <p:cNvSpPr>
            <a:spLocks noGrp="1"/>
          </p:cNvSpPr>
          <p:nvPr>
            <p:ph idx="1"/>
          </p:nvPr>
        </p:nvSpPr>
        <p:spPr/>
        <p:txBody>
          <a:bodyPr/>
          <a:lstStyle/>
          <a:p>
            <a:r>
              <a:rPr lang="en-US" dirty="0"/>
              <a:t>In conclusion the location of New York, NY has an opportunity for the following restaurants</a:t>
            </a:r>
          </a:p>
          <a:p>
            <a:pPr lvl="1"/>
            <a:r>
              <a:rPr lang="en-US" dirty="0"/>
              <a:t>High Tier</a:t>
            </a:r>
          </a:p>
          <a:p>
            <a:pPr lvl="1"/>
            <a:r>
              <a:rPr lang="en-US" dirty="0"/>
              <a:t>&lt; 3.5 miles</a:t>
            </a:r>
          </a:p>
          <a:p>
            <a:r>
              <a:rPr lang="en-US" dirty="0"/>
              <a:t>Further analysis</a:t>
            </a:r>
          </a:p>
          <a:p>
            <a:pPr lvl="1"/>
            <a:r>
              <a:rPr lang="en-US" dirty="0"/>
              <a:t>More information that would supplement the dataset and add a lot more value to the analysis would be</a:t>
            </a:r>
          </a:p>
          <a:p>
            <a:pPr lvl="2"/>
            <a:r>
              <a:rPr lang="en-US" dirty="0"/>
              <a:t>Rent dataset</a:t>
            </a:r>
          </a:p>
          <a:p>
            <a:pPr lvl="2"/>
            <a:r>
              <a:rPr lang="en-US" dirty="0"/>
              <a:t>Consumer traffic dataset</a:t>
            </a:r>
          </a:p>
          <a:p>
            <a:pPr lvl="2"/>
            <a:r>
              <a:rPr lang="en-US" dirty="0"/>
              <a:t>Market capture projection dataset</a:t>
            </a:r>
          </a:p>
        </p:txBody>
      </p:sp>
    </p:spTree>
    <p:extLst>
      <p:ext uri="{BB962C8B-B14F-4D97-AF65-F5344CB8AC3E}">
        <p14:creationId xmlns:p14="http://schemas.microsoft.com/office/powerpoint/2010/main" val="3146070503"/>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{4A2A7450-AECA-8246-A02E-83AE7013965C}tf10001079</Template>
  <TotalTime>24</TotalTime>
  <Words>331</Words>
  <Application>Microsoft Macintosh PowerPoint</Application>
  <PresentationFormat>Widescreen</PresentationFormat>
  <Paragraphs>48</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Century Gothic</vt:lpstr>
      <vt:lpstr>Vapor Trail</vt:lpstr>
      <vt:lpstr>Restaurants in New York, NY</vt:lpstr>
      <vt:lpstr>General information</vt:lpstr>
      <vt:lpstr>Data acquisition and cleaning</vt:lpstr>
      <vt:lpstr>Exploratory Data Analysis</vt:lpstr>
      <vt:lpstr>Frequency by Tier</vt:lpstr>
      <vt:lpstr>Frequency by distance</vt:lpstr>
      <vt:lpstr>Rating by distance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Restaurants in New York, NY</dc:title>
  <dc:creator>bryan hernandez</dc:creator>
  <cp:lastModifiedBy>bryan hernandez</cp:lastModifiedBy>
  <cp:revision>5</cp:revision>
  <dcterms:created xsi:type="dcterms:W3CDTF">2020-05-18T05:33:46Z</dcterms:created>
  <dcterms:modified xsi:type="dcterms:W3CDTF">2020-05-18T06:00:52Z</dcterms:modified>
</cp:coreProperties>
</file>