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4"/>
  </p:normalViewPr>
  <p:slideViewPr>
    <p:cSldViewPr snapToGrid="0" snapToObjects="1">
      <p:cViewPr varScale="1">
        <p:scale>
          <a:sx n="105" d="100"/>
          <a:sy n="105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CDC0-60D3-9046-8B66-D2CD95777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9C46F-727C-C241-89F7-E7A0FA67C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55016-0DC9-CF46-8159-DAAE8D6E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0B98-A332-104B-82BF-F23C0D73BDF9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A6BEF-5900-9B47-AB00-BFAAD9D2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DBE6-7708-A546-8AEF-884B4763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9C7A-0515-704A-B759-5B957CE2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E871-E133-1D4A-BB6A-7E13A7D7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4C88A-DB5C-234C-87B3-92A84F320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6265E-2DE8-4440-98F9-706A9532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0B98-A332-104B-82BF-F23C0D73BDF9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88F3B-13E6-E149-83D6-EBC6FF17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52CBE-F504-404E-9909-CA5BCE13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9C7A-0515-704A-B759-5B957CE2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6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EE3E1-B533-274D-9E04-F7DCA23A4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AA89A-37B2-0C4F-A44B-C251BA9E9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2DB2C-F58A-9845-8798-B7762352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0B98-A332-104B-82BF-F23C0D73BDF9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D803-FAF5-2849-A525-F2E9FA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ED2E4-0C8A-9E4F-90F2-D53C756C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9C7A-0515-704A-B759-5B957CE2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9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597C-DBE0-4045-9E36-95DE76FF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2A596-EDFC-7F4F-8BBE-249907CA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C1183-A159-0043-A8D0-DE20E442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0B98-A332-104B-82BF-F23C0D73BDF9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B34EF-ABA0-F440-A019-156338D7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EF770-DAB0-9847-9CA1-72C89968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9C7A-0515-704A-B759-5B957CE2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2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7470-0991-6B4B-89C8-BF6086BEA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9CFF1-DC85-5448-BDB4-66FB06B29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5613-6F00-514B-8F23-2497CF11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0B98-A332-104B-82BF-F23C0D73BDF9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24D90-860D-8740-ABA5-1AF8DA61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9D615-19B4-5444-85D2-514BAFEB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9C7A-0515-704A-B759-5B957CE2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0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BF6A-494D-F246-9235-5DDBC970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5BEB7-6BA9-6F40-ABC7-8EFE94E6E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B5E12-5D15-2E44-8200-CE75270BC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62144-4F35-E140-9D98-55083CD1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0B98-A332-104B-82BF-F23C0D73BDF9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ED4C3-E6F0-1F4F-9D1D-F19AA0C5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3C277-E22A-854A-9B5A-FCE6BCE4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9C7A-0515-704A-B759-5B957CE2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3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ABBD-FA63-D14E-A630-F24E2D6E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90EB1-DAD1-344E-A542-2C5A466E0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B50FF-5669-BD49-ADA1-570017B2B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2AF29-8929-EB4B-8DEB-EBE902DA9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0D50E-2F3A-DB4E-9041-126C98A7C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C688C-5185-4148-8B40-D98A6D94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0B98-A332-104B-82BF-F23C0D73BDF9}" type="datetimeFigureOut">
              <a:rPr lang="en-US" smtClean="0"/>
              <a:t>7/18/20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67A03-9D39-4F4C-9E42-26DAFD7B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15820-BB25-6D46-AB28-4DD6350D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9C7A-0515-704A-B759-5B957CE2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0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102C-7112-3F47-A22D-C382A4DC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D2746-8E3A-1443-B54C-10DD3171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0B98-A332-104B-82BF-F23C0D73BDF9}" type="datetimeFigureOut">
              <a:rPr lang="en-US" smtClean="0"/>
              <a:t>7/18/20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93C50-5309-3544-AA42-7268EB84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E6098-1494-0443-B478-A25B2CEF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9C7A-0515-704A-B759-5B957CE2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95599-BCE8-A045-A937-0A0706A8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0B98-A332-104B-82BF-F23C0D73BDF9}" type="datetimeFigureOut">
              <a:rPr lang="en-US" smtClean="0"/>
              <a:t>7/18/20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0EFF0-98BA-D747-89D9-5D70FBC8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74ACB-3BB4-4C4F-B0D0-46FA85B1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9C7A-0515-704A-B759-5B957CE2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434E-9478-B546-BEAA-AFACCAF6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FFBFF-176F-3A43-8825-CD055C7EA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5BC8E-387A-8F42-916D-57DA1F0FA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FF4A8-294D-7D48-8892-D48F11C6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0B98-A332-104B-82BF-F23C0D73BDF9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AFC41-3CCC-A84E-B026-A0E8C14B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347FD-8E34-454F-8425-A4B059E2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9C7A-0515-704A-B759-5B957CE2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4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A927-5D09-0A42-80F0-3C757C4CA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A712D-E52B-5D42-81CF-A72213F6B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90450-2E0A-5D4F-AFCB-C5BF2FC58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57E1B-6366-CA43-8EE6-5F84E638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0B98-A332-104B-82BF-F23C0D73BDF9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E2E63-9B5B-0844-9B02-078147FE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F33A1-54C9-EF42-859C-1ECFB808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9C7A-0515-704A-B759-5B957CE2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3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C0C17-246C-2E46-ABB5-AA413397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89420-61BD-E945-A394-CB2A346B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40363-3EDD-1447-85CF-AAD9DB54B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F0B98-A332-104B-82BF-F23C0D73BDF9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B75A0-A6F2-EE40-B745-98C59CE66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BEAE5-4C61-884F-BD3E-481D1FCDB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39C7A-0515-704A-B759-5B957CE2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6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2DE829-77FE-B944-A275-45CFD2F5140A}"/>
              </a:ext>
            </a:extLst>
          </p:cNvPr>
          <p:cNvSpPr txBox="1"/>
          <p:nvPr/>
        </p:nvSpPr>
        <p:spPr>
          <a:xfrm>
            <a:off x="1914144" y="792480"/>
            <a:ext cx="25237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Desirables</a:t>
            </a:r>
          </a:p>
          <a:p>
            <a:pPr marL="342900" indent="-342900">
              <a:buAutoNum type="arabicPeriod"/>
            </a:pPr>
            <a:r>
              <a:rPr lang="en-US" dirty="0"/>
              <a:t>Historical Data per day</a:t>
            </a:r>
          </a:p>
          <a:p>
            <a:pPr marL="342900" indent="-342900">
              <a:buAutoNum type="arabicPeriod"/>
            </a:pPr>
            <a:r>
              <a:rPr lang="en-US" dirty="0"/>
              <a:t>Other Indicators…ratios, </a:t>
            </a:r>
            <a:r>
              <a:rPr lang="en-US" dirty="0" err="1"/>
              <a:t>mrkt</a:t>
            </a:r>
            <a:r>
              <a:rPr lang="en-US" dirty="0"/>
              <a:t> cap…</a:t>
            </a:r>
            <a:r>
              <a:rPr lang="en-US" dirty="0" err="1"/>
              <a:t>etc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Build Model </a:t>
            </a:r>
            <a:r>
              <a:rPr lang="en-US" dirty="0">
                <a:sym typeface="Wingdings" pitchFamily="2" charset="2"/>
              </a:rPr>
              <a:t> Output Predicted value and other info</a:t>
            </a:r>
          </a:p>
          <a:p>
            <a:pPr marL="800100" lvl="1" indent="-342900">
              <a:buAutoNum type="arabicPeriod"/>
            </a:pPr>
            <a:r>
              <a:rPr lang="en-US" dirty="0"/>
              <a:t>Whether day is going to be positive or negative (some CI)</a:t>
            </a:r>
          </a:p>
          <a:p>
            <a:pPr marL="342900" indent="-342900">
              <a:buAutoNum type="arabicPeriod"/>
            </a:pPr>
            <a:r>
              <a:rPr lang="en-US" dirty="0"/>
              <a:t>Making trades off of output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2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FB8A98C7-1CC2-794E-899E-242F56CAFF47}"/>
              </a:ext>
            </a:extLst>
          </p:cNvPr>
          <p:cNvSpPr/>
          <p:nvPr/>
        </p:nvSpPr>
        <p:spPr>
          <a:xfrm>
            <a:off x="8372385" y="329016"/>
            <a:ext cx="2500403" cy="52002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4E21A9-0C3A-9443-A19D-2A956E313B47}"/>
              </a:ext>
            </a:extLst>
          </p:cNvPr>
          <p:cNvSpPr/>
          <p:nvPr/>
        </p:nvSpPr>
        <p:spPr>
          <a:xfrm>
            <a:off x="687311" y="2730252"/>
            <a:ext cx="1516128" cy="1397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85CCA2-6329-4B40-8C72-138EE917A789}"/>
              </a:ext>
            </a:extLst>
          </p:cNvPr>
          <p:cNvSpPr/>
          <p:nvPr/>
        </p:nvSpPr>
        <p:spPr>
          <a:xfrm>
            <a:off x="687311" y="647165"/>
            <a:ext cx="1516128" cy="1397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4AE71A-CB5C-934F-90B9-6CC5F91BA9B5}"/>
              </a:ext>
            </a:extLst>
          </p:cNvPr>
          <p:cNvSpPr/>
          <p:nvPr/>
        </p:nvSpPr>
        <p:spPr>
          <a:xfrm>
            <a:off x="6403684" y="984766"/>
            <a:ext cx="1428750" cy="17811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5EBA5C-76C2-3C4A-8C14-7C917743E427}"/>
              </a:ext>
            </a:extLst>
          </p:cNvPr>
          <p:cNvSpPr/>
          <p:nvPr/>
        </p:nvSpPr>
        <p:spPr>
          <a:xfrm>
            <a:off x="3929269" y="984766"/>
            <a:ext cx="1428750" cy="17811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Money">
            <a:extLst>
              <a:ext uri="{FF2B5EF4-FFF2-40B4-BE49-F238E27FC236}">
                <a16:creationId xmlns:a16="http://schemas.microsoft.com/office/drawing/2014/main" id="{FBFDD8EE-5162-AB40-8542-B899D3277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925" y="942975"/>
            <a:ext cx="914400" cy="914400"/>
          </a:xfrm>
          <a:prstGeom prst="rect">
            <a:avLst/>
          </a:prstGeom>
        </p:spPr>
      </p:pic>
      <p:pic>
        <p:nvPicPr>
          <p:cNvPr id="6" name="Graphic 5" descr="Money">
            <a:extLst>
              <a:ext uri="{FF2B5EF4-FFF2-40B4-BE49-F238E27FC236}">
                <a16:creationId xmlns:a16="http://schemas.microsoft.com/office/drawing/2014/main" id="{AF4FC012-1016-D14A-BBEB-3F33F7F8B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175" y="3099583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44D304-571D-DF4D-B72B-6A7520B53B5B}"/>
              </a:ext>
            </a:extLst>
          </p:cNvPr>
          <p:cNvSpPr txBox="1"/>
          <p:nvPr/>
        </p:nvSpPr>
        <p:spPr>
          <a:xfrm>
            <a:off x="743905" y="329016"/>
            <a:ext cx="15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Yahoo Finance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F5D0B-2841-8A4D-8E2C-58D888369618}"/>
              </a:ext>
            </a:extLst>
          </p:cNvPr>
          <p:cNvSpPr txBox="1"/>
          <p:nvPr/>
        </p:nvSpPr>
        <p:spPr>
          <a:xfrm>
            <a:off x="697339" y="2413992"/>
            <a:ext cx="149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???Inquire???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E45E86-5F1D-E94B-A009-BBCD990823ED}"/>
              </a:ext>
            </a:extLst>
          </p:cNvPr>
          <p:cNvSpPr txBox="1"/>
          <p:nvPr/>
        </p:nvSpPr>
        <p:spPr>
          <a:xfrm>
            <a:off x="6404240" y="101917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Model</a:t>
            </a:r>
          </a:p>
        </p:txBody>
      </p:sp>
      <p:pic>
        <p:nvPicPr>
          <p:cNvPr id="18" name="Graphic 17" descr="Database">
            <a:extLst>
              <a:ext uri="{FF2B5EF4-FFF2-40B4-BE49-F238E27FC236}">
                <a16:creationId xmlns:a16="http://schemas.microsoft.com/office/drawing/2014/main" id="{F335CC90-E083-194F-8E99-72607F0B36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9471" y="158746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744F70-A63D-6240-B428-F1C68D1C820F}"/>
              </a:ext>
            </a:extLst>
          </p:cNvPr>
          <p:cNvSpPr txBox="1"/>
          <p:nvPr/>
        </p:nvSpPr>
        <p:spPr>
          <a:xfrm>
            <a:off x="4136934" y="121812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CSV Files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A280BB-8B9D-3C41-A72F-E11230D0C2F0}"/>
              </a:ext>
            </a:extLst>
          </p:cNvPr>
          <p:cNvSpPr txBox="1"/>
          <p:nvPr/>
        </p:nvSpPr>
        <p:spPr>
          <a:xfrm>
            <a:off x="4189471" y="533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2927B7-6013-0C46-AB5F-2E540CAED819}"/>
              </a:ext>
            </a:extLst>
          </p:cNvPr>
          <p:cNvCxnSpPr>
            <a:cxnSpLocks/>
          </p:cNvCxnSpPr>
          <p:nvPr/>
        </p:nvCxnSpPr>
        <p:spPr>
          <a:xfrm>
            <a:off x="5333304" y="1897618"/>
            <a:ext cx="1079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C30631AA-91CD-8640-B918-E163233DEFB5}"/>
              </a:ext>
            </a:extLst>
          </p:cNvPr>
          <p:cNvCxnSpPr>
            <a:stCxn id="28" idx="3"/>
            <a:endCxn id="21" idx="1"/>
          </p:cNvCxnSpPr>
          <p:nvPr/>
        </p:nvCxnSpPr>
        <p:spPr>
          <a:xfrm flipV="1">
            <a:off x="2203439" y="1875354"/>
            <a:ext cx="1725830" cy="15536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05AFA0E-2010-5048-9500-4E4F99F79361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2203439" y="1345913"/>
            <a:ext cx="1725830" cy="5294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8C45761-39AB-9247-9035-BC3CE37831CD}"/>
              </a:ext>
            </a:extLst>
          </p:cNvPr>
          <p:cNvSpPr txBox="1"/>
          <p:nvPr/>
        </p:nvSpPr>
        <p:spPr>
          <a:xfrm>
            <a:off x="654779" y="745092"/>
            <a:ext cx="15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Historical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E0EC80-577C-5847-87FE-7A19A77CF129}"/>
              </a:ext>
            </a:extLst>
          </p:cNvPr>
          <p:cNvSpPr txBox="1"/>
          <p:nvPr/>
        </p:nvSpPr>
        <p:spPr>
          <a:xfrm>
            <a:off x="626341" y="2886936"/>
            <a:ext cx="172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Ratios and Measures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9F7DAD-9E92-F241-B24C-ED6B49FF18D1}"/>
              </a:ext>
            </a:extLst>
          </p:cNvPr>
          <p:cNvSpPr txBox="1"/>
          <p:nvPr/>
        </p:nvSpPr>
        <p:spPr>
          <a:xfrm>
            <a:off x="6669570" y="533400"/>
            <a:ext cx="89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Script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553C95-D8B3-9A41-8E1E-2CB09D441A44}"/>
              </a:ext>
            </a:extLst>
          </p:cNvPr>
          <p:cNvSpPr txBox="1"/>
          <p:nvPr/>
        </p:nvSpPr>
        <p:spPr>
          <a:xfrm>
            <a:off x="2546817" y="104234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</p:txBody>
      </p:sp>
      <p:pic>
        <p:nvPicPr>
          <p:cNvPr id="39" name="Graphic 38" descr="Close">
            <a:extLst>
              <a:ext uri="{FF2B5EF4-FFF2-40B4-BE49-F238E27FC236}">
                <a16:creationId xmlns:a16="http://schemas.microsoft.com/office/drawing/2014/main" id="{DD57ACFF-7165-F547-84A9-6D89E474DB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0737" y="2550451"/>
            <a:ext cx="491234" cy="49123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0528E26-7AD6-3B44-A1BD-377A6908B7FE}"/>
              </a:ext>
            </a:extLst>
          </p:cNvPr>
          <p:cNvSpPr/>
          <p:nvPr/>
        </p:nvSpPr>
        <p:spPr>
          <a:xfrm>
            <a:off x="8930808" y="1014893"/>
            <a:ext cx="1428750" cy="17811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3985068-0C4A-414E-B79B-C455EE79E1CF}"/>
              </a:ext>
            </a:extLst>
          </p:cNvPr>
          <p:cNvCxnSpPr>
            <a:cxnSpLocks/>
          </p:cNvCxnSpPr>
          <p:nvPr/>
        </p:nvCxnSpPr>
        <p:spPr>
          <a:xfrm>
            <a:off x="7832434" y="1874996"/>
            <a:ext cx="1079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0AA9624-0C1F-BF46-BA69-A01DA4C3DC1F}"/>
              </a:ext>
            </a:extLst>
          </p:cNvPr>
          <p:cNvSpPr txBox="1"/>
          <p:nvPr/>
        </p:nvSpPr>
        <p:spPr>
          <a:xfrm>
            <a:off x="9289087" y="1203841"/>
            <a:ext cx="78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Trade!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83DB88-90C4-A44B-BB0F-7C5AA5C3DDD7}"/>
              </a:ext>
            </a:extLst>
          </p:cNvPr>
          <p:cNvSpPr txBox="1"/>
          <p:nvPr/>
        </p:nvSpPr>
        <p:spPr>
          <a:xfrm>
            <a:off x="9060600" y="673015"/>
            <a:ext cx="128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Robin Hood</a:t>
            </a:r>
          </a:p>
        </p:txBody>
      </p:sp>
      <p:pic>
        <p:nvPicPr>
          <p:cNvPr id="45" name="Graphic 44" descr="Statistics">
            <a:extLst>
              <a:ext uri="{FF2B5EF4-FFF2-40B4-BE49-F238E27FC236}">
                <a16:creationId xmlns:a16="http://schemas.microsoft.com/office/drawing/2014/main" id="{F7B72EEA-644C-5A40-8844-8229E7C762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97531" y="1667946"/>
            <a:ext cx="914400" cy="9144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238083-7CB5-AF4D-862A-1E415A6BBC46}"/>
              </a:ext>
            </a:extLst>
          </p:cNvPr>
          <p:cNvSpPr txBox="1"/>
          <p:nvPr/>
        </p:nvSpPr>
        <p:spPr>
          <a:xfrm>
            <a:off x="119042" y="4538453"/>
            <a:ext cx="45772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Beta ratio (how it moves with market 1 </a:t>
            </a:r>
            <a:r>
              <a:rPr lang="en-US" dirty="0">
                <a:sym typeface="Wingdings" pitchFamily="2" charset="2"/>
              </a:rPr>
              <a:t>1 </a:t>
            </a:r>
            <a:r>
              <a:rPr lang="en-US" dirty="0"/>
              <a:t>)</a:t>
            </a:r>
          </a:p>
          <a:p>
            <a:r>
              <a:rPr lang="en-US" dirty="0"/>
              <a:t>SP500 and </a:t>
            </a:r>
          </a:p>
          <a:p>
            <a:endParaRPr lang="en-US" dirty="0"/>
          </a:p>
          <a:p>
            <a:r>
              <a:rPr lang="en-US" dirty="0"/>
              <a:t>Derive Market measure +/- </a:t>
            </a:r>
            <a:r>
              <a:rPr lang="en-US" dirty="0">
                <a:sym typeface="Wingdings" pitchFamily="2" charset="2"/>
              </a:rPr>
              <a:t>.01%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Company x* (beta)  company x value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7BDF439-1122-8E41-A7D8-A401ADED4F70}"/>
              </a:ext>
            </a:extLst>
          </p:cNvPr>
          <p:cNvSpPr/>
          <p:nvPr/>
        </p:nvSpPr>
        <p:spPr>
          <a:xfrm>
            <a:off x="8940356" y="3511063"/>
            <a:ext cx="1428750" cy="17811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FE1DB2-3C84-D948-9AAF-B2327B7C6D10}"/>
              </a:ext>
            </a:extLst>
          </p:cNvPr>
          <p:cNvCxnSpPr>
            <a:stCxn id="40" idx="2"/>
            <a:endCxn id="47" idx="0"/>
          </p:cNvCxnSpPr>
          <p:nvPr/>
        </p:nvCxnSpPr>
        <p:spPr>
          <a:xfrm>
            <a:off x="9645183" y="2796068"/>
            <a:ext cx="9548" cy="71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5B78D53A-7801-3144-BA15-7DD310EAD2C5}"/>
              </a:ext>
            </a:extLst>
          </p:cNvPr>
          <p:cNvCxnSpPr>
            <a:stCxn id="47" idx="1"/>
            <a:endCxn id="25" idx="2"/>
          </p:cNvCxnSpPr>
          <p:nvPr/>
        </p:nvCxnSpPr>
        <p:spPr>
          <a:xfrm rot="10800000">
            <a:off x="7118060" y="2765941"/>
            <a:ext cx="1822297" cy="16357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EBC5971-F8DB-0848-9368-0577CDEEC39F}"/>
              </a:ext>
            </a:extLst>
          </p:cNvPr>
          <p:cNvSpPr txBox="1"/>
          <p:nvPr/>
        </p:nvSpPr>
        <p:spPr>
          <a:xfrm>
            <a:off x="8891386" y="3616040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Iterate model</a:t>
            </a:r>
          </a:p>
        </p:txBody>
      </p:sp>
      <p:pic>
        <p:nvPicPr>
          <p:cNvPr id="56" name="Graphic 55" descr="Gauge">
            <a:extLst>
              <a:ext uri="{FF2B5EF4-FFF2-40B4-BE49-F238E27FC236}">
                <a16:creationId xmlns:a16="http://schemas.microsoft.com/office/drawing/2014/main" id="{2E4F1EF4-C89A-E64C-ACE9-2B0AEAF7DA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60858" y="1474703"/>
            <a:ext cx="914400" cy="914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F3EE23F-C515-8B47-BF17-306B586BDFBE}"/>
              </a:ext>
            </a:extLst>
          </p:cNvPr>
          <p:cNvSpPr txBox="1"/>
          <p:nvPr/>
        </p:nvSpPr>
        <p:spPr>
          <a:xfrm>
            <a:off x="6542000" y="2357552"/>
            <a:ext cx="110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Train/Test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2622F4-0E71-6E49-AB33-3A3D65381E02}"/>
              </a:ext>
            </a:extLst>
          </p:cNvPr>
          <p:cNvSpPr txBox="1"/>
          <p:nvPr/>
        </p:nvSpPr>
        <p:spPr>
          <a:xfrm>
            <a:off x="8912337" y="24019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</a:p>
        </p:txBody>
      </p:sp>
      <p:pic>
        <p:nvPicPr>
          <p:cNvPr id="61" name="Graphic 60" descr="Head with gears">
            <a:extLst>
              <a:ext uri="{FF2B5EF4-FFF2-40B4-BE49-F238E27FC236}">
                <a16:creationId xmlns:a16="http://schemas.microsoft.com/office/drawing/2014/main" id="{A7828CA1-1D28-AC4D-BBA0-4452D67973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87983" y="39444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2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102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hernandez</dc:creator>
  <cp:lastModifiedBy>bryan hernandez</cp:lastModifiedBy>
  <cp:revision>4</cp:revision>
  <dcterms:created xsi:type="dcterms:W3CDTF">2020-07-18T18:03:50Z</dcterms:created>
  <dcterms:modified xsi:type="dcterms:W3CDTF">2020-07-18T18:32:43Z</dcterms:modified>
</cp:coreProperties>
</file>