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erriweather" pitchFamily="2" charset="77"/>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8"/>
  </p:normalViewPr>
  <p:slideViewPr>
    <p:cSldViewPr snapToGrid="0">
      <p:cViewPr varScale="1">
        <p:scale>
          <a:sx n="160" d="100"/>
          <a:sy n="160" d="100"/>
        </p:scale>
        <p:origin x="48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1f02dbb68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1f02dbb68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f05a3efe2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1f05a3efe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1f05a3efe2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1f05a3efe2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1f05a3efe2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1f05a3efe2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1f05a3efe2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1f05a3efe2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9fa864c1d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9fa864c1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this study, we aim to primarily focus on metropolitan areas in Texas and compare the walkability indexes of different major cities in the state. We also want to examine the counties within the Dallas-Fort Worth (DFW) area. As one of the largest and most rapidly growing metropolitan regions in the U.S., DFW provides a unique opportunity to investigate the relationship between walkability and health outcomes across diverse environments. We can analyze these patterns and trends to find correlations between walkability and the physical and mental health of residents. With these findings, we can provide insights into how urban design and infrastructure in Dallas and other cities can be optimized.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f9fa864c1d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f9fa864c1d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1f02dbb6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f02dbb6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f9fa864c1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f9fa864c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Scores for all cities are below-average per the Walkability Index.</a:t>
            </a:r>
            <a:endParaRPr sz="10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1f05a3efe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1f05a3efe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1f05a3efe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1f05a3e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1f02dbb68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1f02dbb68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Austin: 26% - 28%</a:t>
            </a:r>
            <a:endParaRPr/>
          </a:p>
          <a:p>
            <a:pPr marL="0" lvl="0" indent="0" algn="l" rtl="0">
              <a:spcBef>
                <a:spcPts val="0"/>
              </a:spcBef>
              <a:spcAft>
                <a:spcPts val="0"/>
              </a:spcAft>
              <a:buNone/>
            </a:pPr>
            <a:r>
              <a:rPr lang="en"/>
              <a:t>Dallas: 28% to 30%</a:t>
            </a:r>
            <a:endParaRPr/>
          </a:p>
          <a:p>
            <a:pPr marL="0" lvl="0" indent="0" algn="l" rtl="0">
              <a:spcBef>
                <a:spcPts val="0"/>
              </a:spcBef>
              <a:spcAft>
                <a:spcPts val="0"/>
              </a:spcAft>
              <a:buNone/>
            </a:pPr>
            <a:r>
              <a:rPr lang="en"/>
              <a:t>Houston: 28% to 30%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1f05a3efe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1f05a3efe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impact of walkable cities in Texas on the mental health of its residents</a:t>
            </a:r>
            <a:endParaRPr/>
          </a:p>
        </p:txBody>
      </p:sp>
      <p:sp>
        <p:nvSpPr>
          <p:cNvPr id="65" name="Google Shape;65;p13"/>
          <p:cNvSpPr txBox="1">
            <a:spLocks noGrp="1"/>
          </p:cNvSpPr>
          <p:nvPr>
            <p:ph type="subTitle" idx="1"/>
          </p:nvPr>
        </p:nvSpPr>
        <p:spPr>
          <a:xfrm>
            <a:off x="101600" y="2440999"/>
            <a:ext cx="4727700" cy="81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Malawika Gopinath, Raquel Luna, Richa Gandhi, and Bheshta Shahim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Findings/Summary &amp; Limitations</a:t>
            </a:r>
            <a:endParaRPr/>
          </a:p>
        </p:txBody>
      </p:sp>
      <p:sp>
        <p:nvSpPr>
          <p:cNvPr id="123" name="Google Shape;123;p22"/>
          <p:cNvSpPr txBox="1">
            <a:spLocks noGrp="1"/>
          </p:cNvSpPr>
          <p:nvPr>
            <p:ph type="body" idx="1"/>
          </p:nvPr>
        </p:nvSpPr>
        <p:spPr>
          <a:xfrm>
            <a:off x="4644675" y="500925"/>
            <a:ext cx="4337400" cy="4328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latin typeface="Merriweather" pitchFamily="2" charset="77"/>
              </a:rPr>
              <a:t>Variables </a:t>
            </a:r>
            <a:endParaRPr dirty="0">
              <a:latin typeface="Merriweather" pitchFamily="2" charset="77"/>
            </a:endParaRPr>
          </a:p>
          <a:p>
            <a:pPr marL="457200" lvl="0" indent="-304958" algn="l" rtl="0">
              <a:spcBef>
                <a:spcPts val="1200"/>
              </a:spcBef>
              <a:spcAft>
                <a:spcPts val="0"/>
              </a:spcAft>
              <a:buSzPct val="100000"/>
              <a:buChar char="●"/>
            </a:pPr>
            <a:r>
              <a:rPr lang="en" dirty="0">
                <a:latin typeface="Merriweather" pitchFamily="2" charset="77"/>
              </a:rPr>
              <a:t>Walkability - National Walkability Index (X- Independent)</a:t>
            </a:r>
            <a:endParaRPr dirty="0">
              <a:latin typeface="Merriweather" pitchFamily="2" charset="77"/>
            </a:endParaRPr>
          </a:p>
          <a:p>
            <a:pPr marL="457200" lvl="0" indent="-304958" algn="l" rtl="0">
              <a:spcBef>
                <a:spcPts val="0"/>
              </a:spcBef>
              <a:spcAft>
                <a:spcPts val="0"/>
              </a:spcAft>
              <a:buSzPct val="100000"/>
              <a:buChar char="●"/>
            </a:pPr>
            <a:r>
              <a:rPr lang="en" dirty="0">
                <a:latin typeface="Merriweather" pitchFamily="2" charset="77"/>
              </a:rPr>
              <a:t>Mental Health Outcomes - Depression (Y-dependent)</a:t>
            </a:r>
            <a:endParaRPr dirty="0">
              <a:latin typeface="Merriweather" pitchFamily="2" charset="77"/>
            </a:endParaRPr>
          </a:p>
          <a:p>
            <a:pPr marL="0" lvl="0" indent="0" algn="l" rtl="0">
              <a:spcBef>
                <a:spcPts val="1200"/>
              </a:spcBef>
              <a:spcAft>
                <a:spcPts val="0"/>
              </a:spcAft>
              <a:buNone/>
            </a:pPr>
            <a:r>
              <a:rPr lang="en" dirty="0">
                <a:latin typeface="Merriweather" pitchFamily="2" charset="77"/>
              </a:rPr>
              <a:t>Mental Health Data</a:t>
            </a:r>
            <a:endParaRPr dirty="0">
              <a:latin typeface="Merriweather" pitchFamily="2" charset="77"/>
            </a:endParaRPr>
          </a:p>
          <a:p>
            <a:pPr marL="457200" lvl="0" indent="-304958" algn="l" rtl="0">
              <a:spcBef>
                <a:spcPts val="1200"/>
              </a:spcBef>
              <a:spcAft>
                <a:spcPts val="0"/>
              </a:spcAft>
              <a:buSzPct val="100000"/>
              <a:buChar char="●"/>
            </a:pPr>
            <a:r>
              <a:rPr lang="en" dirty="0">
                <a:latin typeface="Merriweather" pitchFamily="2" charset="77"/>
              </a:rPr>
              <a:t>Raw data was inaccessible, hard to find</a:t>
            </a:r>
            <a:endParaRPr dirty="0">
              <a:latin typeface="Merriweather" pitchFamily="2" charset="77"/>
            </a:endParaRPr>
          </a:p>
          <a:p>
            <a:pPr marL="457200" lvl="0" indent="-304958" algn="l" rtl="0">
              <a:spcBef>
                <a:spcPts val="0"/>
              </a:spcBef>
              <a:spcAft>
                <a:spcPts val="0"/>
              </a:spcAft>
              <a:buSzPct val="100000"/>
              <a:buChar char="●"/>
            </a:pPr>
            <a:r>
              <a:rPr lang="en" dirty="0">
                <a:latin typeface="Merriweather" pitchFamily="2" charset="77"/>
              </a:rPr>
              <a:t>Other factors that affect mental health (income levels/social and economic factors) </a:t>
            </a:r>
            <a:endParaRPr dirty="0">
              <a:latin typeface="Merriweather" pitchFamily="2" charset="77"/>
            </a:endParaRPr>
          </a:p>
          <a:p>
            <a:pPr marL="0" lvl="0" indent="0" algn="l" rtl="0">
              <a:spcBef>
                <a:spcPts val="1200"/>
              </a:spcBef>
              <a:spcAft>
                <a:spcPts val="0"/>
              </a:spcAft>
              <a:buNone/>
            </a:pPr>
            <a:r>
              <a:rPr lang="en" dirty="0">
                <a:latin typeface="Merriweather" pitchFamily="2" charset="77"/>
              </a:rPr>
              <a:t>Walkability</a:t>
            </a:r>
            <a:endParaRPr dirty="0">
              <a:latin typeface="Merriweather" pitchFamily="2" charset="77"/>
            </a:endParaRPr>
          </a:p>
          <a:p>
            <a:pPr marL="457200" lvl="0" indent="-304958" algn="l" rtl="0">
              <a:spcBef>
                <a:spcPts val="1200"/>
              </a:spcBef>
              <a:spcAft>
                <a:spcPts val="0"/>
              </a:spcAft>
              <a:buSzPct val="100000"/>
              <a:buChar char="●"/>
            </a:pPr>
            <a:r>
              <a:rPr lang="en" dirty="0">
                <a:latin typeface="Merriweather" pitchFamily="2" charset="77"/>
              </a:rPr>
              <a:t>Difficult to measure walkability (Ex: population and intersection density and public transit access)</a:t>
            </a:r>
            <a:endParaRPr dirty="0">
              <a:latin typeface="Merriweather" pitchFamily="2" charset="77"/>
            </a:endParaRPr>
          </a:p>
          <a:p>
            <a:pPr marL="457200" lvl="0" indent="-304958" algn="l" rtl="0">
              <a:spcBef>
                <a:spcPts val="0"/>
              </a:spcBef>
              <a:spcAft>
                <a:spcPts val="0"/>
              </a:spcAft>
              <a:buSzPct val="100000"/>
              <a:buChar char="●"/>
            </a:pPr>
            <a:r>
              <a:rPr lang="en" dirty="0">
                <a:latin typeface="Merriweather" pitchFamily="2" charset="77"/>
              </a:rPr>
              <a:t>We aren’t able to draw conclusions on the strength or extent of the relationship</a:t>
            </a:r>
            <a:endParaRPr dirty="0">
              <a:latin typeface="Merriweather" pitchFamily="2" charset="77"/>
            </a:endParaRPr>
          </a:p>
          <a:p>
            <a:pPr marL="457200" lvl="0" indent="-304958" algn="l" rtl="0">
              <a:spcBef>
                <a:spcPts val="0"/>
              </a:spcBef>
              <a:spcAft>
                <a:spcPts val="0"/>
              </a:spcAft>
              <a:buSzPct val="100000"/>
              <a:buChar char="●"/>
            </a:pPr>
            <a:r>
              <a:rPr lang="en" dirty="0">
                <a:latin typeface="Merriweather" pitchFamily="2" charset="77"/>
              </a:rPr>
              <a:t>Higher walkability index correlates with lower average depression rates, but causation cannot be established </a:t>
            </a:r>
            <a:endParaRPr dirty="0">
              <a:latin typeface="Merriweather" pitchFamily="2" charset="77"/>
            </a:endParaRPr>
          </a:p>
          <a:p>
            <a:pPr marL="457200" lvl="0" indent="-304958" algn="l" rtl="0">
              <a:spcBef>
                <a:spcPts val="0"/>
              </a:spcBef>
              <a:spcAft>
                <a:spcPts val="0"/>
              </a:spcAft>
              <a:buSzPct val="100000"/>
              <a:buChar char="●"/>
            </a:pPr>
            <a:r>
              <a:rPr lang="en" dirty="0">
                <a:latin typeface="Merriweather" pitchFamily="2" charset="77"/>
              </a:rPr>
              <a:t>Illustrates the need for more nuanced/detailed research </a:t>
            </a:r>
            <a:endParaRPr dirty="0">
              <a:latin typeface="Merriweather" pitchFamily="2" charset="77"/>
            </a:endParaRPr>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29" name="Google Shape;129;p2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0" name="Google Shape;130;p23"/>
          <p:cNvPicPr preferRelativeResize="0"/>
          <p:nvPr/>
        </p:nvPicPr>
        <p:blipFill>
          <a:blip r:embed="rId3">
            <a:alphaModFix/>
          </a:blip>
          <a:stretch>
            <a:fillRect/>
          </a:stretch>
        </p:blipFill>
        <p:spPr>
          <a:xfrm>
            <a:off x="-458225" y="-185250"/>
            <a:ext cx="9269299" cy="559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36" name="Google Shape;136;p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7" name="Google Shape;137;p24"/>
          <p:cNvPicPr preferRelativeResize="0"/>
          <p:nvPr/>
        </p:nvPicPr>
        <p:blipFill>
          <a:blip r:embed="rId3">
            <a:alphaModFix/>
          </a:blip>
          <a:stretch>
            <a:fillRect/>
          </a:stretch>
        </p:blipFill>
        <p:spPr>
          <a:xfrm>
            <a:off x="-51625" y="0"/>
            <a:ext cx="8796124" cy="5083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43" name="Google Shape;143;p2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4" name="Google Shape;144;p25"/>
          <p:cNvPicPr preferRelativeResize="0"/>
          <p:nvPr/>
        </p:nvPicPr>
        <p:blipFill>
          <a:blip r:embed="rId3">
            <a:alphaModFix/>
          </a:blip>
          <a:stretch>
            <a:fillRect/>
          </a:stretch>
        </p:blipFill>
        <p:spPr>
          <a:xfrm>
            <a:off x="-295575" y="-67775"/>
            <a:ext cx="9317601" cy="561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50" name="Google Shape;150;p2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1" name="Google Shape;151;p26"/>
          <p:cNvPicPr preferRelativeResize="0"/>
          <p:nvPr/>
        </p:nvPicPr>
        <p:blipFill>
          <a:blip r:embed="rId3">
            <a:alphaModFix/>
          </a:blip>
          <a:stretch>
            <a:fillRect/>
          </a:stretch>
        </p:blipFill>
        <p:spPr>
          <a:xfrm>
            <a:off x="-722800" y="-106550"/>
            <a:ext cx="9667052" cy="5537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Area of Study</a:t>
            </a:r>
            <a:endParaRPr b="1"/>
          </a:p>
          <a:p>
            <a:pPr marL="0" lvl="0" indent="0" algn="l" rtl="0">
              <a:spcBef>
                <a:spcPts val="0"/>
              </a:spcBef>
              <a:spcAft>
                <a:spcPts val="0"/>
              </a:spcAft>
              <a:buNone/>
            </a:pPr>
            <a:endParaRPr/>
          </a:p>
          <a:p>
            <a:pPr marL="457200" lvl="0" indent="-327378" algn="l" rtl="0">
              <a:spcBef>
                <a:spcPts val="0"/>
              </a:spcBef>
              <a:spcAft>
                <a:spcPts val="0"/>
              </a:spcAft>
              <a:buSzPts val="1556"/>
              <a:buChar char="❖"/>
            </a:pPr>
            <a:r>
              <a:rPr lang="en" sz="1555"/>
              <a:t>Metropolitan cities in Texas </a:t>
            </a:r>
            <a:endParaRPr sz="1555"/>
          </a:p>
          <a:p>
            <a:pPr marL="457200" lvl="0" indent="-327378" algn="l" rtl="0">
              <a:spcBef>
                <a:spcPts val="0"/>
              </a:spcBef>
              <a:spcAft>
                <a:spcPts val="0"/>
              </a:spcAft>
              <a:buSzPts val="1556"/>
              <a:buChar char="❖"/>
            </a:pPr>
            <a:r>
              <a:rPr lang="en" sz="1555"/>
              <a:t>Dallas - Fort Worth</a:t>
            </a:r>
            <a:endParaRPr sz="1555"/>
          </a:p>
          <a:p>
            <a:pPr marL="457200" lvl="0" indent="-327378" algn="l" rtl="0">
              <a:spcBef>
                <a:spcPts val="0"/>
              </a:spcBef>
              <a:spcAft>
                <a:spcPts val="0"/>
              </a:spcAft>
              <a:buSzPts val="1556"/>
              <a:buChar char="❖"/>
            </a:pPr>
            <a:r>
              <a:rPr lang="en" sz="1555"/>
              <a:t>Austin</a:t>
            </a:r>
            <a:endParaRPr sz="1555"/>
          </a:p>
          <a:p>
            <a:pPr marL="457200" lvl="0" indent="-327378" algn="l" rtl="0">
              <a:spcBef>
                <a:spcPts val="0"/>
              </a:spcBef>
              <a:spcAft>
                <a:spcPts val="0"/>
              </a:spcAft>
              <a:buSzPts val="1556"/>
              <a:buChar char="❖"/>
            </a:pPr>
            <a:r>
              <a:rPr lang="en" sz="1555"/>
              <a:t>Houston</a:t>
            </a:r>
            <a:endParaRPr sz="1555"/>
          </a:p>
        </p:txBody>
      </p:sp>
      <p:pic>
        <p:nvPicPr>
          <p:cNvPr id="71" name="Google Shape;71;p14"/>
          <p:cNvPicPr preferRelativeResize="0"/>
          <p:nvPr/>
        </p:nvPicPr>
        <p:blipFill rotWithShape="1">
          <a:blip r:embed="rId3">
            <a:alphaModFix/>
          </a:blip>
          <a:srcRect l="4720" t="-9580" r="-4720" b="9580"/>
          <a:stretch/>
        </p:blipFill>
        <p:spPr>
          <a:xfrm>
            <a:off x="4572000" y="280140"/>
            <a:ext cx="4311701" cy="43464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Research Question</a:t>
            </a:r>
            <a:endParaRPr dirty="0"/>
          </a:p>
        </p:txBody>
      </p:sp>
      <p:sp>
        <p:nvSpPr>
          <p:cNvPr id="77" name="Google Shape;77;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latin typeface="Merriweather" pitchFamily="2" charset="77"/>
              </a:rPr>
              <a:t>Do walkable cities improve mental health outcomes for residents?</a:t>
            </a:r>
            <a:endParaRPr sz="1400" dirty="0">
              <a:latin typeface="Merriweather" pitchFamily="2" charset="77"/>
            </a:endParaRPr>
          </a:p>
          <a:p>
            <a:pPr marL="457200" lvl="0" indent="-311150" algn="l" rtl="0">
              <a:spcBef>
                <a:spcPts val="1200"/>
              </a:spcBef>
              <a:spcAft>
                <a:spcPts val="0"/>
              </a:spcAft>
              <a:buSzPts val="1300"/>
              <a:buChar char="●"/>
            </a:pPr>
            <a:r>
              <a:rPr lang="en" sz="1400" dirty="0">
                <a:latin typeface="Merriweather" pitchFamily="2" charset="77"/>
              </a:rPr>
              <a:t>Impact of urban walkability on mental health outcomes.</a:t>
            </a:r>
            <a:endParaRPr sz="1400" dirty="0">
              <a:latin typeface="Merriweather" pitchFamily="2" charset="77"/>
            </a:endParaRPr>
          </a:p>
          <a:p>
            <a:pPr marL="457200" lvl="0" indent="-311150" algn="l" rtl="0">
              <a:spcBef>
                <a:spcPts val="0"/>
              </a:spcBef>
              <a:spcAft>
                <a:spcPts val="0"/>
              </a:spcAft>
              <a:buSzPts val="1300"/>
              <a:buChar char="●"/>
            </a:pPr>
            <a:r>
              <a:rPr lang="en" sz="1400" dirty="0">
                <a:latin typeface="Merriweather" pitchFamily="2" charset="77"/>
              </a:rPr>
              <a:t>Focusing on depression</a:t>
            </a:r>
            <a:endParaRPr sz="1400" dirty="0">
              <a:latin typeface="Merriweather" pitchFamily="2" charset="77"/>
            </a:endParaRPr>
          </a:p>
          <a:p>
            <a:pPr marL="0" lvl="0" indent="0" algn="l" rtl="0">
              <a:spcBef>
                <a:spcPts val="1200"/>
              </a:spcBef>
              <a:spcAft>
                <a:spcPts val="0"/>
              </a:spcAft>
              <a:buNone/>
            </a:pPr>
            <a:r>
              <a:rPr lang="en" sz="1400" dirty="0">
                <a:latin typeface="Merriweather" pitchFamily="2" charset="77"/>
              </a:rPr>
              <a:t>Why is this important?</a:t>
            </a:r>
          </a:p>
          <a:p>
            <a:pPr>
              <a:lnSpc>
                <a:spcPct val="100000"/>
              </a:lnSpc>
              <a:spcBef>
                <a:spcPts val="1200"/>
              </a:spcBef>
            </a:pPr>
            <a:r>
              <a:rPr lang="en" sz="1400" dirty="0">
                <a:latin typeface="Merriweather" pitchFamily="2" charset="77"/>
              </a:rPr>
              <a:t>Gaps in the literature – few studies focusing on depression and walkability in Texas</a:t>
            </a:r>
          </a:p>
          <a:p>
            <a:pPr>
              <a:lnSpc>
                <a:spcPct val="100000"/>
              </a:lnSpc>
              <a:spcBef>
                <a:spcPts val="1200"/>
              </a:spcBef>
            </a:pPr>
            <a:r>
              <a:rPr lang="en" sz="1400" dirty="0">
                <a:latin typeface="Merriweather" pitchFamily="2" charset="77"/>
              </a:rPr>
              <a:t>Preventative measure for mental health illness</a:t>
            </a:r>
          </a:p>
          <a:p>
            <a:pPr marL="457200" lvl="0" indent="-311150" algn="l" rtl="0">
              <a:lnSpc>
                <a:spcPct val="100000"/>
              </a:lnSpc>
              <a:spcBef>
                <a:spcPts val="0"/>
              </a:spcBef>
              <a:spcAft>
                <a:spcPts val="0"/>
              </a:spcAft>
              <a:buSzPts val="1300"/>
              <a:buChar char="●"/>
            </a:pPr>
            <a:r>
              <a:rPr lang="en" sz="1400" dirty="0">
                <a:latin typeface="Merriweather" pitchFamily="2" charset="77"/>
              </a:rPr>
              <a:t>A future where city design can improve mental health.  </a:t>
            </a:r>
            <a:endParaRPr sz="1400" dirty="0">
              <a:latin typeface="Merriweather" pitchFamily="2" charset="77"/>
            </a:endParaRPr>
          </a:p>
          <a:p>
            <a:pPr marL="0" lvl="0" indent="0" algn="l" rtl="0">
              <a:spcBef>
                <a:spcPts val="1200"/>
              </a:spcBef>
              <a:spcAft>
                <a:spcPts val="1200"/>
              </a:spcAft>
              <a:buNone/>
            </a:pPr>
            <a:endParaRPr dirty="0"/>
          </a:p>
        </p:txBody>
      </p:sp>
      <p:pic>
        <p:nvPicPr>
          <p:cNvPr id="78" name="Google Shape;78;p15" descr="00009 Magnifying Glass And Question Mark Free Stock Photo - Public ..."/>
          <p:cNvPicPr preferRelativeResize="0"/>
          <p:nvPr/>
        </p:nvPicPr>
        <p:blipFill>
          <a:blip r:embed="rId3">
            <a:alphaModFix/>
          </a:blip>
          <a:stretch>
            <a:fillRect/>
          </a:stretch>
        </p:blipFill>
        <p:spPr>
          <a:xfrm>
            <a:off x="607500" y="1881650"/>
            <a:ext cx="2743312" cy="182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Measures</a:t>
            </a:r>
            <a:endParaRPr/>
          </a:p>
        </p:txBody>
      </p:sp>
      <p:sp>
        <p:nvSpPr>
          <p:cNvPr id="84" name="Google Shape;84;p16"/>
          <p:cNvSpPr txBox="1">
            <a:spLocks noGrp="1"/>
          </p:cNvSpPr>
          <p:nvPr>
            <p:ph type="body" idx="1"/>
          </p:nvPr>
        </p:nvSpPr>
        <p:spPr>
          <a:xfrm>
            <a:off x="4679775" y="522450"/>
            <a:ext cx="4166400" cy="4098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500" dirty="0">
                <a:latin typeface="Merriweather" pitchFamily="2" charset="77"/>
              </a:rPr>
              <a:t>Independent: Walkability Index (EPA)</a:t>
            </a:r>
            <a:endParaRPr sz="1500" dirty="0">
              <a:latin typeface="Merriweather" pitchFamily="2" charset="77"/>
            </a:endParaRPr>
          </a:p>
          <a:p>
            <a:pPr marL="457200" lvl="0" indent="-311963" algn="l" rtl="0">
              <a:spcBef>
                <a:spcPts val="1200"/>
              </a:spcBef>
              <a:spcAft>
                <a:spcPts val="0"/>
              </a:spcAft>
              <a:buSzPct val="100000"/>
              <a:buChar char="●"/>
            </a:pPr>
            <a:r>
              <a:rPr lang="en" sz="1500" dirty="0">
                <a:latin typeface="Merriweather" pitchFamily="2" charset="77"/>
              </a:rPr>
              <a:t>Gives a quantifiable score for the walkability of a “block” which is smaller than a census block.</a:t>
            </a:r>
            <a:endParaRPr sz="1500" dirty="0">
              <a:latin typeface="Merriweather" pitchFamily="2" charset="77"/>
            </a:endParaRPr>
          </a:p>
          <a:p>
            <a:pPr marL="457200" lvl="0" indent="-311963" algn="l" rtl="0">
              <a:spcBef>
                <a:spcPts val="0"/>
              </a:spcBef>
              <a:spcAft>
                <a:spcPts val="0"/>
              </a:spcAft>
              <a:buSzPct val="100000"/>
              <a:buChar char="●"/>
            </a:pPr>
            <a:r>
              <a:rPr lang="en" sz="1500" dirty="0">
                <a:latin typeface="Merriweather" pitchFamily="2" charset="77"/>
              </a:rPr>
              <a:t>Represents the parts of urban design that may influence mental health outcomes.  </a:t>
            </a:r>
            <a:endParaRPr sz="1500" dirty="0">
              <a:latin typeface="Merriweather" pitchFamily="2" charset="77"/>
            </a:endParaRPr>
          </a:p>
          <a:p>
            <a:pPr marL="0" lvl="0" indent="0" algn="l" rtl="0">
              <a:spcBef>
                <a:spcPts val="1200"/>
              </a:spcBef>
              <a:spcAft>
                <a:spcPts val="0"/>
              </a:spcAft>
              <a:buNone/>
            </a:pPr>
            <a:r>
              <a:rPr lang="en" sz="1500" dirty="0">
                <a:latin typeface="Merriweather" pitchFamily="2" charset="77"/>
              </a:rPr>
              <a:t>Dependent: Depression (CDC)</a:t>
            </a:r>
            <a:endParaRPr sz="1500" dirty="0">
              <a:latin typeface="Merriweather" pitchFamily="2" charset="77"/>
            </a:endParaRPr>
          </a:p>
          <a:p>
            <a:pPr marL="457200" lvl="0" indent="-311963" algn="l" rtl="0">
              <a:spcBef>
                <a:spcPts val="1200"/>
              </a:spcBef>
              <a:spcAft>
                <a:spcPts val="0"/>
              </a:spcAft>
              <a:buSzPct val="100000"/>
              <a:buChar char="●"/>
            </a:pPr>
            <a:r>
              <a:rPr lang="en" sz="1500" dirty="0">
                <a:latin typeface="Merriweather" pitchFamily="2" charset="77"/>
              </a:rPr>
              <a:t>Provides insight in mental well-being of residents. </a:t>
            </a:r>
            <a:endParaRPr sz="1500" dirty="0">
              <a:latin typeface="Merriweather" pitchFamily="2" charset="77"/>
            </a:endParaRPr>
          </a:p>
          <a:p>
            <a:pPr marL="457200" lvl="0" indent="-311963" algn="l" rtl="0">
              <a:spcBef>
                <a:spcPts val="0"/>
              </a:spcBef>
              <a:spcAft>
                <a:spcPts val="0"/>
              </a:spcAft>
              <a:buSzPct val="100000"/>
              <a:buChar char="●"/>
            </a:pPr>
            <a:r>
              <a:rPr lang="en" sz="1500" dirty="0">
                <a:latin typeface="Merriweather" pitchFamily="2" charset="77"/>
              </a:rPr>
              <a:t>Helps us understand the mental health impacts of urban planning.</a:t>
            </a:r>
            <a:endParaRPr sz="1500" dirty="0">
              <a:latin typeface="Merriweather" pitchFamily="2" charset="77"/>
            </a:endParaRPr>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 </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85" name="Google Shape;85;p16"/>
          <p:cNvPicPr preferRelativeResize="0"/>
          <p:nvPr/>
        </p:nvPicPr>
        <p:blipFill>
          <a:blip r:embed="rId3">
            <a:alphaModFix/>
          </a:blip>
          <a:stretch>
            <a:fillRect/>
          </a:stretch>
        </p:blipFill>
        <p:spPr>
          <a:xfrm>
            <a:off x="526575" y="1303025"/>
            <a:ext cx="3048125" cy="1828875"/>
          </a:xfrm>
          <a:prstGeom prst="rect">
            <a:avLst/>
          </a:prstGeom>
          <a:noFill/>
          <a:ln>
            <a:noFill/>
          </a:ln>
        </p:spPr>
      </p:pic>
      <p:pic>
        <p:nvPicPr>
          <p:cNvPr id="86" name="Google Shape;86;p16"/>
          <p:cNvPicPr preferRelativeResize="0"/>
          <p:nvPr/>
        </p:nvPicPr>
        <p:blipFill>
          <a:blip r:embed="rId4">
            <a:alphaModFix/>
          </a:blip>
          <a:stretch>
            <a:fillRect/>
          </a:stretch>
        </p:blipFill>
        <p:spPr>
          <a:xfrm>
            <a:off x="4758312" y="3643413"/>
            <a:ext cx="4009326" cy="11989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idx="4294967295"/>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2" name="Google Shape;92;p17"/>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800"/>
              <a:t>Austin, Dallas, and Houston Average Walkability Score</a:t>
            </a:r>
            <a:endParaRPr sz="1800"/>
          </a:p>
        </p:txBody>
      </p:sp>
      <p:pic>
        <p:nvPicPr>
          <p:cNvPr id="93" name="Google Shape;93;p17"/>
          <p:cNvPicPr preferRelativeResize="0"/>
          <p:nvPr/>
        </p:nvPicPr>
        <p:blipFill>
          <a:blip r:embed="rId3">
            <a:alphaModFix/>
          </a:blip>
          <a:stretch>
            <a:fillRect/>
          </a:stretch>
        </p:blipFill>
        <p:spPr>
          <a:xfrm>
            <a:off x="1785938" y="88900"/>
            <a:ext cx="5572125" cy="3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800"/>
              <a:t>Austin, Dallas, and Houston Average Depression Rates</a:t>
            </a:r>
            <a:endParaRPr sz="1800"/>
          </a:p>
        </p:txBody>
      </p:sp>
      <p:pic>
        <p:nvPicPr>
          <p:cNvPr id="99" name="Google Shape;99;p18"/>
          <p:cNvPicPr preferRelativeResize="0"/>
          <p:nvPr/>
        </p:nvPicPr>
        <p:blipFill>
          <a:blip r:embed="rId3">
            <a:alphaModFix/>
          </a:blip>
          <a:stretch>
            <a:fillRect/>
          </a:stretch>
        </p:blipFill>
        <p:spPr>
          <a:xfrm>
            <a:off x="1501125" y="43975"/>
            <a:ext cx="6141756" cy="4216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800"/>
              <a:t>Austin, Dallas, and Houston Depression Rates by Measure Type</a:t>
            </a:r>
            <a:endParaRPr sz="1800"/>
          </a:p>
        </p:txBody>
      </p:sp>
      <p:pic>
        <p:nvPicPr>
          <p:cNvPr id="105" name="Google Shape;105;p19"/>
          <p:cNvPicPr preferRelativeResize="0"/>
          <p:nvPr/>
        </p:nvPicPr>
        <p:blipFill>
          <a:blip r:embed="rId3">
            <a:alphaModFix/>
          </a:blip>
          <a:stretch>
            <a:fillRect/>
          </a:stretch>
        </p:blipFill>
        <p:spPr>
          <a:xfrm>
            <a:off x="1469750" y="181475"/>
            <a:ext cx="5943600" cy="407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800"/>
              <a:t>Average Depression Rate (%) by County in Texas</a:t>
            </a:r>
            <a:endParaRPr sz="1800"/>
          </a:p>
        </p:txBody>
      </p:sp>
      <p:pic>
        <p:nvPicPr>
          <p:cNvPr id="111" name="Google Shape;111;p20"/>
          <p:cNvPicPr preferRelativeResize="0"/>
          <p:nvPr/>
        </p:nvPicPr>
        <p:blipFill>
          <a:blip r:embed="rId3">
            <a:alphaModFix/>
          </a:blip>
          <a:stretch>
            <a:fillRect/>
          </a:stretch>
        </p:blipFill>
        <p:spPr>
          <a:xfrm>
            <a:off x="1458188" y="67750"/>
            <a:ext cx="5686425" cy="407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sz="1800"/>
              <a:t>Scatter Plot of Average Depression Rates and Average Walkability Index</a:t>
            </a:r>
            <a:endParaRPr sz="1800"/>
          </a:p>
        </p:txBody>
      </p:sp>
      <p:pic>
        <p:nvPicPr>
          <p:cNvPr id="117" name="Google Shape;117;p21"/>
          <p:cNvPicPr preferRelativeResize="0"/>
          <p:nvPr/>
        </p:nvPicPr>
        <p:blipFill>
          <a:blip r:embed="rId3">
            <a:alphaModFix/>
          </a:blip>
          <a:stretch>
            <a:fillRect/>
          </a:stretch>
        </p:blipFill>
        <p:spPr>
          <a:xfrm>
            <a:off x="1711900" y="162075"/>
            <a:ext cx="5943600" cy="407670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472</Words>
  <Application>Microsoft Macintosh PowerPoint</Application>
  <PresentationFormat>On-screen Show (16:9)</PresentationFormat>
  <Paragraphs>50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Roboto</vt:lpstr>
      <vt:lpstr>Arial</vt:lpstr>
      <vt:lpstr>Merriweather</vt:lpstr>
      <vt:lpstr>Paradigm</vt:lpstr>
      <vt:lpstr>The impact of walkable cities in Texas on the mental health of its residents</vt:lpstr>
      <vt:lpstr>Area of Study  Metropolitan cities in Texas  Dallas - Fort Worth Austin Houston</vt:lpstr>
      <vt:lpstr>Research Question</vt:lpstr>
      <vt:lpstr>Measures</vt:lpstr>
      <vt:lpstr>   </vt:lpstr>
      <vt:lpstr>PowerPoint Presentation</vt:lpstr>
      <vt:lpstr>PowerPoint Presentation</vt:lpstr>
      <vt:lpstr>PowerPoint Presentation</vt:lpstr>
      <vt:lpstr>PowerPoint Presentation</vt:lpstr>
      <vt:lpstr>Findings/Summary &amp; Limitations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Bheshta Shahim</cp:lastModifiedBy>
  <cp:revision>1</cp:revision>
  <dcterms:modified xsi:type="dcterms:W3CDTF">2024-12-05T01:29:47Z</dcterms:modified>
</cp:coreProperties>
</file>