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79" r:id="rId5"/>
    <p:sldId id="281" r:id="rId6"/>
    <p:sldId id="259" r:id="rId7"/>
    <p:sldId id="262" r:id="rId8"/>
    <p:sldId id="261" r:id="rId9"/>
    <p:sldId id="274" r:id="rId10"/>
    <p:sldId id="277" r:id="rId11"/>
    <p:sldId id="276" r:id="rId12"/>
    <p:sldId id="275" r:id="rId13"/>
    <p:sldId id="278" r:id="rId14"/>
    <p:sldId id="264" r:id="rId15"/>
    <p:sldId id="263" r:id="rId16"/>
    <p:sldId id="285" r:id="rId17"/>
    <p:sldId id="269" r:id="rId18"/>
    <p:sldId id="270" r:id="rId19"/>
    <p:sldId id="266" r:id="rId20"/>
    <p:sldId id="282" r:id="rId21"/>
    <p:sldId id="284"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94660"/>
  </p:normalViewPr>
  <p:slideViewPr>
    <p:cSldViewPr>
      <p:cViewPr varScale="1">
        <p:scale>
          <a:sx n="69" d="100"/>
          <a:sy n="69" d="100"/>
        </p:scale>
        <p:origin x="-128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5CF04B8-9867-4636-A625-18CC2F9292A1}" type="datetimeFigureOut">
              <a:rPr lang="en-US" smtClean="0"/>
              <a:t>3/26/2015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39DC013E-9B47-457A-8896-23CF1269A1ED}"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CF04B8-9867-4636-A625-18CC2F9292A1}" type="datetimeFigureOut">
              <a:rPr lang="en-US" smtClean="0"/>
              <a:t>3/26/2015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DC013E-9B47-457A-8896-23CF1269A1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CF04B8-9867-4636-A625-18CC2F9292A1}" type="datetimeFigureOut">
              <a:rPr lang="en-US" smtClean="0"/>
              <a:t>3/26/2015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DC013E-9B47-457A-8896-23CF1269A1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CF04B8-9867-4636-A625-18CC2F9292A1}" type="datetimeFigureOut">
              <a:rPr lang="en-US" smtClean="0"/>
              <a:t>3/26/2015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DC013E-9B47-457A-8896-23CF1269A1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5CF04B8-9867-4636-A625-18CC2F9292A1}" type="datetimeFigureOut">
              <a:rPr lang="en-US" smtClean="0"/>
              <a:t>3/26/2015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DC013E-9B47-457A-8896-23CF1269A1ED}"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CF04B8-9867-4636-A625-18CC2F9292A1}" type="datetimeFigureOut">
              <a:rPr lang="en-US" smtClean="0"/>
              <a:t>3/26/2015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DC013E-9B47-457A-8896-23CF1269A1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5CF04B8-9867-4636-A625-18CC2F9292A1}" type="datetimeFigureOut">
              <a:rPr lang="en-US" smtClean="0"/>
              <a:t>3/26/2015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9DC013E-9B47-457A-8896-23CF1269A1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5CF04B8-9867-4636-A625-18CC2F9292A1}" type="datetimeFigureOut">
              <a:rPr lang="en-US" smtClean="0"/>
              <a:t>3/26/2015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9DC013E-9B47-457A-8896-23CF1269A1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5CF04B8-9867-4636-A625-18CC2F9292A1}" type="datetimeFigureOut">
              <a:rPr lang="en-US" smtClean="0"/>
              <a:t>3/26/2015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9DC013E-9B47-457A-8896-23CF1269A1ED}"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CF04B8-9867-4636-A625-18CC2F9292A1}" type="datetimeFigureOut">
              <a:rPr lang="en-US" smtClean="0"/>
              <a:t>3/26/2015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DC013E-9B47-457A-8896-23CF1269A1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5CF04B8-9867-4636-A625-18CC2F9292A1}" type="datetimeFigureOut">
              <a:rPr lang="en-US" smtClean="0"/>
              <a:t>3/26/2015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DC013E-9B47-457A-8896-23CF1269A1ED}"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5CF04B8-9867-4636-A625-18CC2F9292A1}" type="datetimeFigureOut">
              <a:rPr lang="en-US" smtClean="0"/>
              <a:t>3/26/2015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9DC013E-9B47-457A-8896-23CF1269A1ED}"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524000"/>
            <a:ext cx="6172200" cy="1219200"/>
          </a:xfrm>
        </p:spPr>
        <p:txBody>
          <a:bodyPr>
            <a:normAutofit fontScale="90000"/>
          </a:bodyPr>
          <a:lstStyle/>
          <a:p>
            <a:r>
              <a:rPr lang="en-US" dirty="0" smtClean="0"/>
              <a:t>The Dragon of Pharos</a:t>
            </a:r>
            <a:br>
              <a:rPr lang="en-US" dirty="0" smtClean="0"/>
            </a:br>
            <a:endParaRPr lang="en-US" dirty="0"/>
          </a:p>
        </p:txBody>
      </p:sp>
      <p:sp>
        <p:nvSpPr>
          <p:cNvPr id="3" name="Subtitle 2"/>
          <p:cNvSpPr>
            <a:spLocks noGrp="1"/>
          </p:cNvSpPr>
          <p:nvPr>
            <p:ph type="subTitle" idx="1"/>
          </p:nvPr>
        </p:nvSpPr>
        <p:spPr>
          <a:xfrm>
            <a:off x="2133600" y="2133600"/>
            <a:ext cx="7406640" cy="1371600"/>
          </a:xfrm>
        </p:spPr>
        <p:txBody>
          <a:bodyPr>
            <a:normAutofit/>
          </a:bodyPr>
          <a:lstStyle/>
          <a:p>
            <a:r>
              <a:rPr lang="en-US" sz="2500" dirty="0" smtClean="0"/>
              <a:t>		- a graphics project</a:t>
            </a:r>
            <a:endParaRPr lang="en-US" sz="2500" dirty="0"/>
          </a:p>
        </p:txBody>
      </p:sp>
    </p:spTree>
    <p:extLst>
      <p:ext uri="{BB962C8B-B14F-4D97-AF65-F5344CB8AC3E}">
        <p14:creationId xmlns:p14="http://schemas.microsoft.com/office/powerpoint/2010/main" val="1805667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4298" y="2190518"/>
            <a:ext cx="3600953" cy="3315163"/>
          </a:xfrm>
        </p:spPr>
      </p:pic>
    </p:spTree>
    <p:extLst>
      <p:ext uri="{BB962C8B-B14F-4D97-AF65-F5344CB8AC3E}">
        <p14:creationId xmlns:p14="http://schemas.microsoft.com/office/powerpoint/2010/main" val="4193288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6640" y="2228624"/>
            <a:ext cx="3896269" cy="3238952"/>
          </a:xfrm>
        </p:spPr>
      </p:pic>
    </p:spTree>
    <p:extLst>
      <p:ext uri="{BB962C8B-B14F-4D97-AF65-F5344CB8AC3E}">
        <p14:creationId xmlns:p14="http://schemas.microsoft.com/office/powerpoint/2010/main" val="1885494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8482" y="2090492"/>
            <a:ext cx="4372585" cy="3515216"/>
          </a:xfrm>
        </p:spPr>
      </p:pic>
    </p:spTree>
    <p:extLst>
      <p:ext uri="{BB962C8B-B14F-4D97-AF65-F5344CB8AC3E}">
        <p14:creationId xmlns:p14="http://schemas.microsoft.com/office/powerpoint/2010/main" val="2412685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4219" y="2180992"/>
            <a:ext cx="4201111" cy="3334215"/>
          </a:xfrm>
        </p:spPr>
      </p:pic>
    </p:spTree>
    <p:extLst>
      <p:ext uri="{BB962C8B-B14F-4D97-AF65-F5344CB8AC3E}">
        <p14:creationId xmlns:p14="http://schemas.microsoft.com/office/powerpoint/2010/main" val="1194013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 buffer method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Managing </a:t>
            </a:r>
            <a:r>
              <a:rPr lang="en-US" dirty="0"/>
              <a:t>of image depth coordinates in three-dimensional graphics. </a:t>
            </a:r>
            <a:endParaRPr lang="en-US" dirty="0" smtClean="0"/>
          </a:p>
          <a:p>
            <a:r>
              <a:rPr lang="en-US" dirty="0" smtClean="0"/>
              <a:t>When </a:t>
            </a:r>
            <a:r>
              <a:rPr lang="en-US" dirty="0"/>
              <a:t>an object is rendered the depth of a generated pixel (z-coordinate) is stored in a buffer (the z buffer or depth buffer). </a:t>
            </a:r>
            <a:endParaRPr lang="en-US" dirty="0" smtClean="0"/>
          </a:p>
          <a:p>
            <a:r>
              <a:rPr lang="en-US" dirty="0" smtClean="0"/>
              <a:t>If </a:t>
            </a:r>
            <a:r>
              <a:rPr lang="en-US" dirty="0"/>
              <a:t>another object of the scene must be rendered in the same pixel, the method compares the two depths and overrides the current pixel if the object is closer to the observer</a:t>
            </a:r>
            <a:r>
              <a:rPr lang="en-US" dirty="0" smtClean="0"/>
              <a:t>.</a:t>
            </a:r>
          </a:p>
          <a:p>
            <a:r>
              <a:rPr lang="en-US" dirty="0" smtClean="0"/>
              <a:t> </a:t>
            </a:r>
            <a:r>
              <a:rPr lang="en-US" dirty="0"/>
              <a:t>The chosen depth is then saved to the z-buffer, replacing the old one. in the end the z buffer will allow the method to correctly reproduce the usual depth perception; a close object hides the farther one.</a:t>
            </a:r>
          </a:p>
          <a:p>
            <a:endParaRPr lang="en-US" dirty="0"/>
          </a:p>
        </p:txBody>
      </p:sp>
    </p:spTree>
    <p:extLst>
      <p:ext uri="{BB962C8B-B14F-4D97-AF65-F5344CB8AC3E}">
        <p14:creationId xmlns:p14="http://schemas.microsoft.com/office/powerpoint/2010/main" val="2010933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Phong</a:t>
            </a:r>
            <a:r>
              <a:rPr lang="en-US" dirty="0" smtClean="0"/>
              <a:t> shading and Illumination</a:t>
            </a:r>
            <a:endParaRPr lang="en-US" dirty="0"/>
          </a:p>
        </p:txBody>
      </p:sp>
      <p:sp>
        <p:nvSpPr>
          <p:cNvPr id="3" name="Content Placeholder 2"/>
          <p:cNvSpPr>
            <a:spLocks noGrp="1"/>
          </p:cNvSpPr>
          <p:nvPr>
            <p:ph idx="1"/>
          </p:nvPr>
        </p:nvSpPr>
        <p:spPr>
          <a:xfrm>
            <a:off x="1143000" y="762000"/>
            <a:ext cx="7498080" cy="4800600"/>
          </a:xfrm>
        </p:spPr>
        <p:txBody>
          <a:bodyPr>
            <a:normAutofit/>
          </a:bodyPr>
          <a:lstStyle/>
          <a:p>
            <a:pPr marL="82296" indent="0">
              <a:buNone/>
            </a:pPr>
            <a:r>
              <a:rPr lang="en-US" dirty="0" smtClean="0"/>
              <a:t> </a:t>
            </a:r>
            <a:endParaRPr lang="en-US" dirty="0"/>
          </a:p>
          <a:p>
            <a:r>
              <a:rPr lang="en-US" dirty="0"/>
              <a:t>Produce a certain degree of realism in three-dimensional </a:t>
            </a:r>
            <a:r>
              <a:rPr lang="en-US" dirty="0" smtClean="0"/>
              <a:t>objects</a:t>
            </a:r>
          </a:p>
          <a:p>
            <a:r>
              <a:rPr lang="en-US" dirty="0" smtClean="0"/>
              <a:t> Combines </a:t>
            </a:r>
            <a:r>
              <a:rPr lang="en-US" dirty="0"/>
              <a:t>three elements-diffuse, specular and ambient light for each considered point on a </a:t>
            </a:r>
            <a:r>
              <a:rPr lang="en-US" dirty="0" smtClean="0"/>
              <a:t>surface.</a:t>
            </a:r>
          </a:p>
          <a:p>
            <a:r>
              <a:rPr lang="en-US" dirty="0" smtClean="0"/>
              <a:t>Assumptions-all </a:t>
            </a:r>
            <a:r>
              <a:rPr lang="en-US" dirty="0"/>
              <a:t>light are points, </a:t>
            </a:r>
            <a:r>
              <a:rPr lang="en-US" dirty="0" smtClean="0"/>
              <a:t>specular </a:t>
            </a:r>
            <a:r>
              <a:rPr lang="en-US" dirty="0"/>
              <a:t>color is the same as light color and ambient is a global constant.</a:t>
            </a:r>
          </a:p>
          <a:p>
            <a:endParaRPr lang="en-US" dirty="0"/>
          </a:p>
        </p:txBody>
      </p:sp>
    </p:spTree>
    <p:extLst>
      <p:ext uri="{BB962C8B-B14F-4D97-AF65-F5344CB8AC3E}">
        <p14:creationId xmlns:p14="http://schemas.microsoft.com/office/powerpoint/2010/main" val="3562898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Created</a:t>
            </a:r>
            <a:endParaRPr lang="en-US" dirty="0"/>
          </a:p>
        </p:txBody>
      </p:sp>
      <p:sp>
        <p:nvSpPr>
          <p:cNvPr id="3" name="Content Placeholder 2"/>
          <p:cNvSpPr>
            <a:spLocks noGrp="1"/>
          </p:cNvSpPr>
          <p:nvPr>
            <p:ph idx="1"/>
          </p:nvPr>
        </p:nvSpPr>
        <p:spPr/>
        <p:txBody>
          <a:bodyPr/>
          <a:lstStyle/>
          <a:p>
            <a:r>
              <a:rPr lang="en-US" dirty="0" smtClean="0"/>
              <a:t>Cube</a:t>
            </a:r>
          </a:p>
          <a:p>
            <a:r>
              <a:rPr lang="en-US" dirty="0" smtClean="0"/>
              <a:t>Prism</a:t>
            </a:r>
          </a:p>
          <a:p>
            <a:r>
              <a:rPr lang="en-US" dirty="0" smtClean="0"/>
              <a:t>Hemisphere</a:t>
            </a:r>
          </a:p>
          <a:p>
            <a:r>
              <a:rPr lang="en-US" dirty="0" smtClean="0"/>
              <a:t>Torus</a:t>
            </a:r>
          </a:p>
          <a:p>
            <a:r>
              <a:rPr lang="en-US" dirty="0" smtClean="0"/>
              <a:t>Truncated Cone</a:t>
            </a:r>
          </a:p>
          <a:p>
            <a:r>
              <a:rPr lang="en-US" dirty="0" smtClean="0"/>
              <a:t>Dragon</a:t>
            </a:r>
          </a:p>
        </p:txBody>
      </p:sp>
    </p:spTree>
    <p:extLst>
      <p:ext uri="{BB962C8B-B14F-4D97-AF65-F5344CB8AC3E}">
        <p14:creationId xmlns:p14="http://schemas.microsoft.com/office/powerpoint/2010/main" val="1530622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Vertices defining</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5100" y="1741801"/>
            <a:ext cx="7499350" cy="4212597"/>
          </a:xfrm>
        </p:spPr>
      </p:pic>
    </p:spTree>
    <p:extLst>
      <p:ext uri="{BB962C8B-B14F-4D97-AF65-F5344CB8AC3E}">
        <p14:creationId xmlns:p14="http://schemas.microsoft.com/office/powerpoint/2010/main" val="2732479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5100" y="1741801"/>
            <a:ext cx="7499350" cy="4212597"/>
          </a:xfrm>
        </p:spPr>
      </p:pic>
    </p:spTree>
    <p:extLst>
      <p:ext uri="{BB962C8B-B14F-4D97-AF65-F5344CB8AC3E}">
        <p14:creationId xmlns:p14="http://schemas.microsoft.com/office/powerpoint/2010/main" val="4293612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a:t>
            </a:r>
            <a:endParaRPr lang="en-US" dirty="0"/>
          </a:p>
        </p:txBody>
      </p:sp>
      <p:pic>
        <p:nvPicPr>
          <p:cNvPr id="1026" name="Picture 2" descr="F:\Captur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337" y="1371600"/>
            <a:ext cx="6850063" cy="510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762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Computer graphics</a:t>
            </a:r>
            <a:endParaRPr lang="en-US" dirty="0"/>
          </a:p>
        </p:txBody>
      </p:sp>
      <p:sp>
        <p:nvSpPr>
          <p:cNvPr id="3" name="Content Placeholder 2"/>
          <p:cNvSpPr>
            <a:spLocks noGrp="1"/>
          </p:cNvSpPr>
          <p:nvPr>
            <p:ph idx="1"/>
          </p:nvPr>
        </p:nvSpPr>
        <p:spPr/>
        <p:txBody>
          <a:bodyPr/>
          <a:lstStyle/>
          <a:p>
            <a:r>
              <a:rPr lang="en-US" dirty="0" smtClean="0"/>
              <a:t>Powerful tool for rapid and economical production of pictures</a:t>
            </a:r>
          </a:p>
          <a:p>
            <a:r>
              <a:rPr lang="en-US" dirty="0" smtClean="0"/>
              <a:t>Applications are in almost every field from Computer aided design to entertainments.</a:t>
            </a:r>
          </a:p>
          <a:p>
            <a:endParaRPr lang="en-US" dirty="0"/>
          </a:p>
        </p:txBody>
      </p:sp>
    </p:spTree>
    <p:extLst>
      <p:ext uri="{BB962C8B-B14F-4D97-AF65-F5344CB8AC3E}">
        <p14:creationId xmlns:p14="http://schemas.microsoft.com/office/powerpoint/2010/main" val="3534544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7498080" cy="1143000"/>
          </a:xfrm>
        </p:spPr>
        <p:txBody>
          <a:bodyPr>
            <a:normAutofit fontScale="90000"/>
          </a:bodyPr>
          <a:lstStyle/>
          <a:p>
            <a:r>
              <a:rPr lang="en-US" b="1" dirty="0" smtClean="0"/>
              <a:t/>
            </a:r>
            <a:br>
              <a:rPr lang="en-US" b="1" dirty="0" smtClean="0"/>
            </a:br>
            <a:r>
              <a:rPr lang="en-US" b="1" dirty="0"/>
              <a:t/>
            </a:r>
            <a:br>
              <a:rPr lang="en-US" b="1" dirty="0"/>
            </a:br>
            <a:r>
              <a:rPr lang="en-US" b="1" dirty="0" smtClean="0"/>
              <a:t>Limitations:</a:t>
            </a:r>
            <a:endParaRPr lang="en-US" b="1" dirty="0"/>
          </a:p>
        </p:txBody>
      </p:sp>
      <p:sp>
        <p:nvSpPr>
          <p:cNvPr id="3" name="Content Placeholder 2"/>
          <p:cNvSpPr>
            <a:spLocks noGrp="1"/>
          </p:cNvSpPr>
          <p:nvPr>
            <p:ph sz="quarter" idx="1"/>
          </p:nvPr>
        </p:nvSpPr>
        <p:spPr>
          <a:xfrm>
            <a:off x="762000" y="1828800"/>
            <a:ext cx="7498080" cy="4800600"/>
          </a:xfrm>
        </p:spPr>
        <p:txBody>
          <a:bodyPr/>
          <a:lstStyle/>
          <a:p>
            <a:r>
              <a:rPr lang="en-US" dirty="0" smtClean="0"/>
              <a:t>Excessive CPU load</a:t>
            </a:r>
          </a:p>
          <a:p>
            <a:r>
              <a:rPr lang="en-US" dirty="0" smtClean="0"/>
              <a:t>Slow rendering</a:t>
            </a:r>
          </a:p>
          <a:p>
            <a:r>
              <a:rPr lang="en-US" dirty="0" smtClean="0"/>
              <a:t>No proper lighting effects</a:t>
            </a:r>
          </a:p>
          <a:p>
            <a:r>
              <a:rPr lang="en-US" dirty="0" smtClean="0"/>
              <a:t>No Shadows</a:t>
            </a:r>
          </a:p>
          <a:p>
            <a:endParaRPr lang="en-US" dirty="0"/>
          </a:p>
          <a:p>
            <a:pPr marL="0" indent="0">
              <a:buNone/>
            </a:pPr>
            <a:endParaRPr lang="en-US" dirty="0"/>
          </a:p>
        </p:txBody>
      </p:sp>
    </p:spTree>
    <p:extLst>
      <p:ext uri="{BB962C8B-B14F-4D97-AF65-F5344CB8AC3E}">
        <p14:creationId xmlns:p14="http://schemas.microsoft.com/office/powerpoint/2010/main" val="4094855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t>C-Man (Previous C++ Project)</a:t>
            </a:r>
            <a:endParaRPr lang="en-US" u="sng" dirty="0" smtClean="0">
              <a:hlinkClick r:id=""/>
            </a:endParaRPr>
          </a:p>
          <a:p>
            <a:pPr lvl="0"/>
            <a:r>
              <a:rPr lang="en-US" u="sng" dirty="0" smtClean="0">
                <a:hlinkClick r:id=""/>
              </a:rPr>
              <a:t>http://www.sitepoint.com/series/write-a-3d-soft-engine-from-scratch/</a:t>
            </a:r>
          </a:p>
          <a:p>
            <a:pPr lvl="0"/>
            <a:r>
              <a:rPr lang="en-US" dirty="0" smtClean="0"/>
              <a:t>SDL Development programming </a:t>
            </a:r>
            <a:endParaRPr lang="en-US" dirty="0"/>
          </a:p>
        </p:txBody>
      </p:sp>
    </p:spTree>
    <p:extLst>
      <p:ext uri="{BB962C8B-B14F-4D97-AF65-F5344CB8AC3E}">
        <p14:creationId xmlns:p14="http://schemas.microsoft.com/office/powerpoint/2010/main" val="2213778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8" algn="l" rtl="0">
              <a:spcBef>
                <a:spcPct val="0"/>
              </a:spcBef>
            </a:pPr>
            <a:r>
              <a:rPr lang="en-US" sz="3500" dirty="0" smtClean="0"/>
              <a:t>Thank you!!!!</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8"/>
            <a:endParaRPr lang="en-US" dirty="0"/>
          </a:p>
        </p:txBody>
      </p:sp>
    </p:spTree>
    <p:extLst>
      <p:ext uri="{BB962C8B-B14F-4D97-AF65-F5344CB8AC3E}">
        <p14:creationId xmlns:p14="http://schemas.microsoft.com/office/powerpoint/2010/main" val="751460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 dragon, a lighthouse and the environment</a:t>
            </a:r>
          </a:p>
          <a:p>
            <a:r>
              <a:rPr lang="en-US" dirty="0" smtClean="0"/>
              <a:t>3D graphics model of above</a:t>
            </a:r>
          </a:p>
          <a:p>
            <a:r>
              <a:rPr lang="en-US" dirty="0" smtClean="0"/>
              <a:t>Color filling and lightning effects</a:t>
            </a:r>
          </a:p>
          <a:p>
            <a:r>
              <a:rPr lang="en-US" dirty="0" smtClean="0"/>
              <a:t>Programmed in C++</a:t>
            </a:r>
          </a:p>
          <a:p>
            <a:r>
              <a:rPr lang="en-US" dirty="0" smtClean="0"/>
              <a:t>SDL for input handling</a:t>
            </a:r>
          </a:p>
          <a:p>
            <a:r>
              <a:rPr lang="en-US" dirty="0" smtClean="0"/>
              <a:t>OpenGL to plot points</a:t>
            </a:r>
          </a:p>
          <a:p>
            <a:pPr marL="82296" indent="0">
              <a:buNone/>
            </a:pPr>
            <a:endParaRPr lang="en-US" dirty="0" smtClean="0"/>
          </a:p>
          <a:p>
            <a:endParaRPr lang="en-US" dirty="0"/>
          </a:p>
        </p:txBody>
      </p:sp>
    </p:spTree>
    <p:extLst>
      <p:ext uri="{BB962C8B-B14F-4D97-AF65-F5344CB8AC3E}">
        <p14:creationId xmlns:p14="http://schemas.microsoft.com/office/powerpoint/2010/main" val="300375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features</a:t>
            </a:r>
            <a:endParaRPr lang="en-US" dirty="0"/>
          </a:p>
        </p:txBody>
      </p:sp>
      <p:sp>
        <p:nvSpPr>
          <p:cNvPr id="3" name="Content Placeholder 2"/>
          <p:cNvSpPr>
            <a:spLocks noGrp="1"/>
          </p:cNvSpPr>
          <p:nvPr>
            <p:ph idx="1"/>
          </p:nvPr>
        </p:nvSpPr>
        <p:spPr/>
        <p:txBody>
          <a:bodyPr>
            <a:normAutofit/>
          </a:bodyPr>
          <a:lstStyle/>
          <a:p>
            <a:pPr lvl="0"/>
            <a:r>
              <a:rPr lang="en-US" dirty="0"/>
              <a:t>Dragon and Pharos Objects</a:t>
            </a:r>
          </a:p>
          <a:p>
            <a:pPr lvl="0"/>
            <a:r>
              <a:rPr lang="en-US" dirty="0"/>
              <a:t>Created using different methods</a:t>
            </a:r>
          </a:p>
          <a:p>
            <a:pPr lvl="1"/>
            <a:r>
              <a:rPr lang="en-US" dirty="0"/>
              <a:t>Vertices loading for complex objects like dragon</a:t>
            </a:r>
          </a:p>
          <a:p>
            <a:pPr lvl="1"/>
            <a:r>
              <a:rPr lang="en-US" dirty="0"/>
              <a:t>Manual plotting of other objects like pharos and ground</a:t>
            </a:r>
          </a:p>
          <a:p>
            <a:pPr lvl="0"/>
            <a:r>
              <a:rPr lang="en-US" dirty="0"/>
              <a:t>Ability to work with individual objects</a:t>
            </a:r>
          </a:p>
        </p:txBody>
      </p:sp>
    </p:spTree>
    <p:extLst>
      <p:ext uri="{BB962C8B-B14F-4D97-AF65-F5344CB8AC3E}">
        <p14:creationId xmlns:p14="http://schemas.microsoft.com/office/powerpoint/2010/main" val="387988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SDL and OPENGL?</a:t>
            </a:r>
            <a:endParaRPr lang="en-US" dirty="0">
              <a:solidFill>
                <a:schemeClr val="tx1"/>
              </a:solidFill>
            </a:endParaRPr>
          </a:p>
        </p:txBody>
      </p:sp>
      <p:sp>
        <p:nvSpPr>
          <p:cNvPr id="3" name="Content Placeholder 2"/>
          <p:cNvSpPr>
            <a:spLocks noGrp="1"/>
          </p:cNvSpPr>
          <p:nvPr>
            <p:ph sz="quarter" idx="1"/>
          </p:nvPr>
        </p:nvSpPr>
        <p:spPr/>
        <p:txBody>
          <a:bodyPr/>
          <a:lstStyle/>
          <a:p>
            <a:pPr>
              <a:buNone/>
            </a:pPr>
            <a:r>
              <a:rPr lang="en-US" dirty="0" smtClean="0"/>
              <a:t>SDL</a:t>
            </a:r>
          </a:p>
          <a:p>
            <a:r>
              <a:rPr lang="en-US" dirty="0" smtClean="0"/>
              <a:t>Ease </a:t>
            </a:r>
            <a:r>
              <a:rPr lang="en-US" dirty="0"/>
              <a:t>of Operation</a:t>
            </a:r>
          </a:p>
          <a:p>
            <a:r>
              <a:rPr lang="en-US" dirty="0" smtClean="0"/>
              <a:t>Previous Experience</a:t>
            </a:r>
          </a:p>
          <a:p>
            <a:pPr>
              <a:buNone/>
            </a:pPr>
            <a:endParaRPr lang="en-US" dirty="0" smtClean="0"/>
          </a:p>
          <a:p>
            <a:pPr>
              <a:buNone/>
            </a:pPr>
            <a:r>
              <a:rPr lang="en-US" dirty="0" smtClean="0"/>
              <a:t>OpenGL</a:t>
            </a:r>
            <a:endParaRPr lang="en-US" dirty="0"/>
          </a:p>
          <a:p>
            <a:r>
              <a:rPr lang="en-US" dirty="0" smtClean="0"/>
              <a:t>Better performance than SDL for plotting points</a:t>
            </a:r>
            <a:endParaRPr lang="en-US" dirty="0"/>
          </a:p>
        </p:txBody>
      </p:sp>
    </p:spTree>
    <p:extLst>
      <p:ext uri="{BB962C8B-B14F-4D97-AF65-F5344CB8AC3E}">
        <p14:creationId xmlns:p14="http://schemas.microsoft.com/office/powerpoint/2010/main" val="3707934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Algorithms used</a:t>
            </a:r>
            <a:endParaRPr lang="en-US" dirty="0"/>
          </a:p>
        </p:txBody>
      </p:sp>
      <p:sp>
        <p:nvSpPr>
          <p:cNvPr id="3" name="Content Placeholder 2"/>
          <p:cNvSpPr>
            <a:spLocks noGrp="1"/>
          </p:cNvSpPr>
          <p:nvPr>
            <p:ph idx="1"/>
          </p:nvPr>
        </p:nvSpPr>
        <p:spPr/>
        <p:txBody>
          <a:bodyPr/>
          <a:lstStyle/>
          <a:p>
            <a:r>
              <a:rPr lang="en-US" dirty="0" smtClean="0"/>
              <a:t>Bresenham’s line drawing algorithm</a:t>
            </a:r>
          </a:p>
          <a:p>
            <a:r>
              <a:rPr lang="en-US" dirty="0" smtClean="0"/>
              <a:t>Scan line algorithm for filling</a:t>
            </a:r>
          </a:p>
          <a:p>
            <a:r>
              <a:rPr lang="en-US" dirty="0" smtClean="0"/>
              <a:t>Visible </a:t>
            </a:r>
            <a:r>
              <a:rPr lang="en-US" dirty="0" smtClean="0"/>
              <a:t>surface detection-Z buffer </a:t>
            </a:r>
            <a:r>
              <a:rPr lang="en-US" dirty="0" smtClean="0"/>
              <a:t>method</a:t>
            </a:r>
          </a:p>
          <a:p>
            <a:r>
              <a:rPr lang="en-US" dirty="0" err="1" smtClean="0"/>
              <a:t>Phong</a:t>
            </a:r>
            <a:r>
              <a:rPr lang="en-US" dirty="0" smtClean="0"/>
              <a:t> shading</a:t>
            </a:r>
          </a:p>
          <a:p>
            <a:r>
              <a:rPr lang="en-US" dirty="0" err="1" smtClean="0"/>
              <a:t>Phong</a:t>
            </a:r>
            <a:r>
              <a:rPr lang="en-US" dirty="0" smtClean="0"/>
              <a:t> Illumination</a:t>
            </a:r>
            <a:endParaRPr lang="en-US" dirty="0"/>
          </a:p>
        </p:txBody>
      </p:sp>
    </p:spTree>
    <p:extLst>
      <p:ext uri="{BB962C8B-B14F-4D97-AF65-F5344CB8AC3E}">
        <p14:creationId xmlns:p14="http://schemas.microsoft.com/office/powerpoint/2010/main" val="3188790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Bresenham’s line drawing algorithm</a:t>
            </a:r>
            <a:endParaRPr lang="en-US" dirty="0"/>
          </a:p>
        </p:txBody>
      </p:sp>
      <p:sp>
        <p:nvSpPr>
          <p:cNvPr id="3" name="Content Placeholder 2"/>
          <p:cNvSpPr>
            <a:spLocks noGrp="1"/>
          </p:cNvSpPr>
          <p:nvPr>
            <p:ph idx="1"/>
          </p:nvPr>
        </p:nvSpPr>
        <p:spPr/>
        <p:txBody>
          <a:bodyPr/>
          <a:lstStyle/>
          <a:p>
            <a:r>
              <a:rPr lang="en-US" dirty="0" smtClean="0"/>
              <a:t>Better approximation to form a straight line</a:t>
            </a:r>
          </a:p>
          <a:p>
            <a:r>
              <a:rPr lang="en-US" dirty="0" smtClean="0"/>
              <a:t>Uses only integer calculation</a:t>
            </a:r>
          </a:p>
          <a:p>
            <a:endParaRPr lang="en-US" dirty="0"/>
          </a:p>
        </p:txBody>
      </p:sp>
    </p:spTree>
    <p:extLst>
      <p:ext uri="{BB962C8B-B14F-4D97-AF65-F5344CB8AC3E}">
        <p14:creationId xmlns:p14="http://schemas.microsoft.com/office/powerpoint/2010/main" val="3675310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line algorithm for filling</a:t>
            </a:r>
            <a:endParaRPr lang="en-US" dirty="0"/>
          </a:p>
        </p:txBody>
      </p:sp>
      <p:sp>
        <p:nvSpPr>
          <p:cNvPr id="3" name="Content Placeholder 2"/>
          <p:cNvSpPr>
            <a:spLocks noGrp="1"/>
          </p:cNvSpPr>
          <p:nvPr>
            <p:ph idx="1"/>
          </p:nvPr>
        </p:nvSpPr>
        <p:spPr/>
        <p:txBody>
          <a:bodyPr/>
          <a:lstStyle/>
          <a:p>
            <a:r>
              <a:rPr lang="en-US" dirty="0" smtClean="0"/>
              <a:t>Walk along edges one scan-line at a time</a:t>
            </a:r>
          </a:p>
        </p:txBody>
      </p:sp>
    </p:spTree>
    <p:extLst>
      <p:ext uri="{BB962C8B-B14F-4D97-AF65-F5344CB8AC3E}">
        <p14:creationId xmlns:p14="http://schemas.microsoft.com/office/powerpoint/2010/main" val="345253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2404" y="2171466"/>
            <a:ext cx="3524742" cy="3353268"/>
          </a:xfrm>
        </p:spPr>
      </p:pic>
    </p:spTree>
    <p:extLst>
      <p:ext uri="{BB962C8B-B14F-4D97-AF65-F5344CB8AC3E}">
        <p14:creationId xmlns:p14="http://schemas.microsoft.com/office/powerpoint/2010/main" val="6266628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103</TotalTime>
  <Words>366</Words>
  <Application>Microsoft Office PowerPoint</Application>
  <PresentationFormat>On-screen Show (4:3)</PresentationFormat>
  <Paragraphs>65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Solstice</vt:lpstr>
      <vt:lpstr>The Dragon of Pharos </vt:lpstr>
      <vt:lpstr>Computer graphics</vt:lpstr>
      <vt:lpstr>Introduction</vt:lpstr>
      <vt:lpstr>General features</vt:lpstr>
      <vt:lpstr>Why SDL and OPENGL?</vt:lpstr>
      <vt:lpstr>Algorithms used</vt:lpstr>
      <vt:lpstr>Bresenham’s line drawing algorithm</vt:lpstr>
      <vt:lpstr>Scan line algorithm for filling</vt:lpstr>
      <vt:lpstr>PowerPoint Presentation</vt:lpstr>
      <vt:lpstr>PowerPoint Presentation</vt:lpstr>
      <vt:lpstr>PowerPoint Presentation</vt:lpstr>
      <vt:lpstr>PowerPoint Presentation</vt:lpstr>
      <vt:lpstr>PowerPoint Presentation</vt:lpstr>
      <vt:lpstr>Z buffer method</vt:lpstr>
      <vt:lpstr>Phong shading and Illumination</vt:lpstr>
      <vt:lpstr>Objects Created</vt:lpstr>
      <vt:lpstr>Vertices defining</vt:lpstr>
      <vt:lpstr>PowerPoint Presentation</vt:lpstr>
      <vt:lpstr>Result</vt:lpstr>
      <vt:lpstr>  Limitations:</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Dragon of Pharos</dc:title>
  <dc:creator>Dipkamal Bhusal</dc:creator>
  <cp:lastModifiedBy>bis</cp:lastModifiedBy>
  <cp:revision>19</cp:revision>
  <dcterms:created xsi:type="dcterms:W3CDTF">2015-03-26T04:18:35Z</dcterms:created>
  <dcterms:modified xsi:type="dcterms:W3CDTF">2015-03-26T08:11:18Z</dcterms:modified>
</cp:coreProperties>
</file>